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256" r:id="rId2"/>
    <p:sldId id="263" r:id="rId3"/>
    <p:sldId id="264" r:id="rId4"/>
    <p:sldId id="269" r:id="rId5"/>
    <p:sldId id="257" r:id="rId6"/>
    <p:sldId id="266" r:id="rId7"/>
    <p:sldId id="265" r:id="rId8"/>
    <p:sldId id="258" r:id="rId9"/>
    <p:sldId id="268" r:id="rId10"/>
    <p:sldId id="267" r:id="rId11"/>
    <p:sldId id="259" r:id="rId12"/>
    <p:sldId id="274" r:id="rId13"/>
    <p:sldId id="270" r:id="rId14"/>
    <p:sldId id="271" r:id="rId15"/>
    <p:sldId id="272" r:id="rId16"/>
    <p:sldId id="273" r:id="rId17"/>
    <p:sldId id="260" r:id="rId18"/>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8" d="100"/>
          <a:sy n="48" d="100"/>
        </p:scale>
        <p:origin x="-1408" y="-104"/>
      </p:cViewPr>
      <p:guideLst>
        <p:guide orient="horz" pos="3072"/>
        <p:guide pos="409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25" Type="http://schemas.microsoft.com/office/2015/10/relationships/revisionInfo" Target="revisionInfo.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989961137"/>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标题与副标题">
    <p:spTree>
      <p:nvGrpSpPr>
        <p:cNvPr id="1" name=""/>
        <p:cNvGrpSpPr/>
        <p:nvPr/>
      </p:nvGrpSpPr>
      <p:grpSpPr>
        <a:xfrm>
          <a:off x="0" y="0"/>
          <a:ext cx="0" cy="0"/>
          <a:chOff x="0" y="0"/>
          <a:chExt cx="0" cy="0"/>
        </a:xfrm>
      </p:grpSpPr>
      <p:sp>
        <p:nvSpPr>
          <p:cNvPr id="11" name="标题文本"/>
          <p:cNvSpPr txBox="1">
            <a:spLocks noGrp="1"/>
          </p:cNvSpPr>
          <p:nvPr>
            <p:ph type="title"/>
          </p:nvPr>
        </p:nvSpPr>
        <p:spPr>
          <a:xfrm>
            <a:off x="1270000" y="1638300"/>
            <a:ext cx="10464800" cy="3302000"/>
          </a:xfrm>
          <a:prstGeom prst="rect">
            <a:avLst/>
          </a:prstGeom>
        </p:spPr>
        <p:txBody>
          <a:bodyPr anchor="b"/>
          <a:lstStyle/>
          <a:p>
            <a:r>
              <a:t>标题文本</a:t>
            </a:r>
          </a:p>
        </p:txBody>
      </p:sp>
      <p:sp>
        <p:nvSpPr>
          <p:cNvPr id="12" name="正文级别 1…"/>
          <p:cNvSpPr txBox="1">
            <a:spLocks noGrp="1"/>
          </p:cNvSpPr>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r>
              <a:t>正文级别 1</a:t>
            </a:r>
          </a:p>
          <a:p>
            <a:pPr lvl="1"/>
            <a:r>
              <a:t>正文级别 2</a:t>
            </a:r>
          </a:p>
          <a:p>
            <a:pPr lvl="2"/>
            <a:r>
              <a:t>正文级别 3</a:t>
            </a:r>
          </a:p>
          <a:p>
            <a:pPr lvl="3"/>
            <a:r>
              <a:t>正文级别 4</a:t>
            </a:r>
          </a:p>
          <a:p>
            <a:pPr lvl="4"/>
            <a:r>
              <a:t>正文级别 5</a:t>
            </a:r>
          </a:p>
        </p:txBody>
      </p:sp>
      <p:sp>
        <p:nvSpPr>
          <p:cNvPr id="13" name="幻灯片编号"/>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引文">
    <p:spTree>
      <p:nvGrpSpPr>
        <p:cNvPr id="1" name=""/>
        <p:cNvGrpSpPr/>
        <p:nvPr/>
      </p:nvGrpSpPr>
      <p:grpSpPr>
        <a:xfrm>
          <a:off x="0" y="0"/>
          <a:ext cx="0" cy="0"/>
          <a:chOff x="0" y="0"/>
          <a:chExt cx="0" cy="0"/>
        </a:xfrm>
      </p:grpSpPr>
      <p:sp>
        <p:nvSpPr>
          <p:cNvPr id="93" name="–Johnny Appleseed"/>
          <p:cNvSpPr txBox="1">
            <a:spLocks noGrp="1"/>
          </p:cNvSpPr>
          <p:nvPr>
            <p:ph type="body" sz="quarter" idx="13"/>
          </p:nvPr>
        </p:nvSpPr>
        <p:spPr>
          <a:xfrm>
            <a:off x="1270000" y="6362700"/>
            <a:ext cx="10464800" cy="461366"/>
          </a:xfrm>
          <a:prstGeom prst="rect">
            <a:avLst/>
          </a:prstGeom>
        </p:spPr>
        <p:txBody>
          <a:bodyPr anchor="t">
            <a:spAutoFit/>
          </a:bodyPr>
          <a:lstStyle>
            <a:lvl1pPr marL="0" indent="0" algn="ctr">
              <a:spcBef>
                <a:spcPts val="0"/>
              </a:spcBef>
              <a:buSzTx/>
              <a:buNone/>
              <a:defRPr sz="2400" i="1"/>
            </a:lvl1pPr>
          </a:lstStyle>
          <a:p>
            <a:r>
              <a:t>–Johnny Appleseed</a:t>
            </a:r>
          </a:p>
        </p:txBody>
      </p:sp>
      <p:sp>
        <p:nvSpPr>
          <p:cNvPr id="94" name="“在此键入引文。”"/>
          <p:cNvSpPr txBox="1">
            <a:spLocks noGrp="1"/>
          </p:cNvSpPr>
          <p:nvPr>
            <p:ph type="body" sz="quarter" idx="14"/>
          </p:nvPr>
        </p:nvSpPr>
        <p:spPr>
          <a:xfrm>
            <a:off x="1270000" y="4216400"/>
            <a:ext cx="10464800" cy="711201"/>
          </a:xfrm>
          <a:prstGeom prst="rect">
            <a:avLst/>
          </a:prstGeom>
        </p:spPr>
        <p:txBody>
          <a:bodyPr>
            <a:spAutoFit/>
          </a:bodyPr>
          <a:lstStyle>
            <a:lvl1pPr marL="0" indent="0" algn="ctr">
              <a:spcBef>
                <a:spcPts val="0"/>
              </a:spcBef>
              <a:buSzTx/>
              <a:buNone/>
              <a:defRPr sz="3400">
                <a:latin typeface="+mn-lt"/>
                <a:ea typeface="+mn-ea"/>
                <a:cs typeface="+mn-cs"/>
                <a:sym typeface="Helvetica Neue Medium"/>
              </a:defRPr>
            </a:lvl1pPr>
          </a:lstStyle>
          <a:p>
            <a:r>
              <a:t>“在此键入引文。”</a:t>
            </a:r>
          </a:p>
        </p:txBody>
      </p:sp>
      <p:sp>
        <p:nvSpPr>
          <p:cNvPr id="95" name="幻灯片编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照片">
    <p:spTree>
      <p:nvGrpSpPr>
        <p:cNvPr id="1" name=""/>
        <p:cNvGrpSpPr/>
        <p:nvPr/>
      </p:nvGrpSpPr>
      <p:grpSpPr>
        <a:xfrm>
          <a:off x="0" y="0"/>
          <a:ext cx="0" cy="0"/>
          <a:chOff x="0" y="0"/>
          <a:chExt cx="0" cy="0"/>
        </a:xfrm>
      </p:grpSpPr>
      <p:sp>
        <p:nvSpPr>
          <p:cNvPr id="102" name="图像"/>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03" name="幻灯片编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110" name="幻灯片编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照片 - 水平">
    <p:spTree>
      <p:nvGrpSpPr>
        <p:cNvPr id="1" name=""/>
        <p:cNvGrpSpPr/>
        <p:nvPr/>
      </p:nvGrpSpPr>
      <p:grpSpPr>
        <a:xfrm>
          <a:off x="0" y="0"/>
          <a:ext cx="0" cy="0"/>
          <a:chOff x="0" y="0"/>
          <a:chExt cx="0" cy="0"/>
        </a:xfrm>
      </p:grpSpPr>
      <p:sp>
        <p:nvSpPr>
          <p:cNvPr id="20" name="图像"/>
          <p:cNvSpPr>
            <a:spLocks noGrp="1"/>
          </p:cNvSpPr>
          <p:nvPr>
            <p:ph type="pic" idx="13"/>
          </p:nvPr>
        </p:nvSpPr>
        <p:spPr>
          <a:xfrm>
            <a:off x="1625600" y="673100"/>
            <a:ext cx="9753600" cy="5905500"/>
          </a:xfrm>
          <a:prstGeom prst="rect">
            <a:avLst/>
          </a:prstGeom>
        </p:spPr>
        <p:txBody>
          <a:bodyPr lIns="91439" tIns="45719" rIns="91439" bIns="45719" anchor="t">
            <a:noAutofit/>
          </a:bodyPr>
          <a:lstStyle/>
          <a:p>
            <a:endParaRPr/>
          </a:p>
        </p:txBody>
      </p:sp>
      <p:sp>
        <p:nvSpPr>
          <p:cNvPr id="21" name="标题文本"/>
          <p:cNvSpPr txBox="1">
            <a:spLocks noGrp="1"/>
          </p:cNvSpPr>
          <p:nvPr>
            <p:ph type="title"/>
          </p:nvPr>
        </p:nvSpPr>
        <p:spPr>
          <a:xfrm>
            <a:off x="1270000" y="6718300"/>
            <a:ext cx="10464800" cy="1422400"/>
          </a:xfrm>
          <a:prstGeom prst="rect">
            <a:avLst/>
          </a:prstGeom>
        </p:spPr>
        <p:txBody>
          <a:bodyPr anchor="b"/>
          <a:lstStyle/>
          <a:p>
            <a:r>
              <a:t>标题文本</a:t>
            </a:r>
          </a:p>
        </p:txBody>
      </p:sp>
      <p:sp>
        <p:nvSpPr>
          <p:cNvPr id="22" name="正文级别 1…"/>
          <p:cNvSpPr txBox="1">
            <a:spLocks noGrp="1"/>
          </p:cNvSpPr>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r>
              <a:t>正文级别 1</a:t>
            </a:r>
          </a:p>
          <a:p>
            <a:pPr lvl="1"/>
            <a:r>
              <a:t>正文级别 2</a:t>
            </a:r>
          </a:p>
          <a:p>
            <a:pPr lvl="2"/>
            <a:r>
              <a:t>正文级别 3</a:t>
            </a:r>
          </a:p>
          <a:p>
            <a:pPr lvl="3"/>
            <a:r>
              <a:t>正文级别 4</a:t>
            </a:r>
          </a:p>
          <a:p>
            <a:pPr lvl="4"/>
            <a:r>
              <a:t>正文级别 5</a:t>
            </a:r>
          </a:p>
        </p:txBody>
      </p:sp>
      <p:sp>
        <p:nvSpPr>
          <p:cNvPr id="23" name="幻灯片编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标题 - 居中">
    <p:spTree>
      <p:nvGrpSpPr>
        <p:cNvPr id="1" name=""/>
        <p:cNvGrpSpPr/>
        <p:nvPr/>
      </p:nvGrpSpPr>
      <p:grpSpPr>
        <a:xfrm>
          <a:off x="0" y="0"/>
          <a:ext cx="0" cy="0"/>
          <a:chOff x="0" y="0"/>
          <a:chExt cx="0" cy="0"/>
        </a:xfrm>
      </p:grpSpPr>
      <p:sp>
        <p:nvSpPr>
          <p:cNvPr id="30" name="标题文本"/>
          <p:cNvSpPr txBox="1">
            <a:spLocks noGrp="1"/>
          </p:cNvSpPr>
          <p:nvPr>
            <p:ph type="title"/>
          </p:nvPr>
        </p:nvSpPr>
        <p:spPr>
          <a:xfrm>
            <a:off x="1270000" y="3225800"/>
            <a:ext cx="10464800" cy="3302000"/>
          </a:xfrm>
          <a:prstGeom prst="rect">
            <a:avLst/>
          </a:prstGeom>
        </p:spPr>
        <p:txBody>
          <a:bodyPr/>
          <a:lstStyle/>
          <a:p>
            <a:r>
              <a:t>标题文本</a:t>
            </a:r>
          </a:p>
        </p:txBody>
      </p:sp>
      <p:sp>
        <p:nvSpPr>
          <p:cNvPr id="31" name="幻灯片编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照片 - 垂直">
    <p:spTree>
      <p:nvGrpSpPr>
        <p:cNvPr id="1" name=""/>
        <p:cNvGrpSpPr/>
        <p:nvPr/>
      </p:nvGrpSpPr>
      <p:grpSpPr>
        <a:xfrm>
          <a:off x="0" y="0"/>
          <a:ext cx="0" cy="0"/>
          <a:chOff x="0" y="0"/>
          <a:chExt cx="0" cy="0"/>
        </a:xfrm>
      </p:grpSpPr>
      <p:sp>
        <p:nvSpPr>
          <p:cNvPr id="38" name="图像"/>
          <p:cNvSpPr>
            <a:spLocks noGrp="1"/>
          </p:cNvSpPr>
          <p:nvPr>
            <p:ph type="pic" sz="half" idx="13"/>
          </p:nvPr>
        </p:nvSpPr>
        <p:spPr>
          <a:xfrm>
            <a:off x="6718300" y="635000"/>
            <a:ext cx="5334000" cy="8216900"/>
          </a:xfrm>
          <a:prstGeom prst="rect">
            <a:avLst/>
          </a:prstGeom>
        </p:spPr>
        <p:txBody>
          <a:bodyPr lIns="91439" tIns="45719" rIns="91439" bIns="45719" anchor="t">
            <a:noAutofit/>
          </a:bodyPr>
          <a:lstStyle/>
          <a:p>
            <a:endParaRPr/>
          </a:p>
        </p:txBody>
      </p:sp>
      <p:sp>
        <p:nvSpPr>
          <p:cNvPr id="39" name="标题文本"/>
          <p:cNvSpPr txBox="1">
            <a:spLocks noGrp="1"/>
          </p:cNvSpPr>
          <p:nvPr>
            <p:ph type="title"/>
          </p:nvPr>
        </p:nvSpPr>
        <p:spPr>
          <a:xfrm>
            <a:off x="952500" y="635000"/>
            <a:ext cx="5334000" cy="3987800"/>
          </a:xfrm>
          <a:prstGeom prst="rect">
            <a:avLst/>
          </a:prstGeom>
        </p:spPr>
        <p:txBody>
          <a:bodyPr anchor="b"/>
          <a:lstStyle>
            <a:lvl1pPr>
              <a:defRPr sz="6000"/>
            </a:lvl1pPr>
          </a:lstStyle>
          <a:p>
            <a:r>
              <a:t>标题文本</a:t>
            </a:r>
          </a:p>
        </p:txBody>
      </p:sp>
      <p:sp>
        <p:nvSpPr>
          <p:cNvPr id="40" name="正文级别 1…"/>
          <p:cNvSpPr txBox="1">
            <a:spLocks noGrp="1"/>
          </p:cNvSpPr>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r>
              <a:t>正文级别 1</a:t>
            </a:r>
          </a:p>
          <a:p>
            <a:pPr lvl="1"/>
            <a:r>
              <a:t>正文级别 2</a:t>
            </a:r>
          </a:p>
          <a:p>
            <a:pPr lvl="2"/>
            <a:r>
              <a:t>正文级别 3</a:t>
            </a:r>
          </a:p>
          <a:p>
            <a:pPr lvl="3"/>
            <a:r>
              <a:t>正文级别 4</a:t>
            </a:r>
          </a:p>
          <a:p>
            <a:pPr lvl="4"/>
            <a:r>
              <a:t>正文级别 5</a:t>
            </a:r>
          </a:p>
        </p:txBody>
      </p:sp>
      <p:sp>
        <p:nvSpPr>
          <p:cNvPr id="41" name="幻灯片编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标题 - 顶部对齐">
    <p:spTree>
      <p:nvGrpSpPr>
        <p:cNvPr id="1" name=""/>
        <p:cNvGrpSpPr/>
        <p:nvPr/>
      </p:nvGrpSpPr>
      <p:grpSpPr>
        <a:xfrm>
          <a:off x="0" y="0"/>
          <a:ext cx="0" cy="0"/>
          <a:chOff x="0" y="0"/>
          <a:chExt cx="0" cy="0"/>
        </a:xfrm>
      </p:grpSpPr>
      <p:sp>
        <p:nvSpPr>
          <p:cNvPr id="48" name="标题文本"/>
          <p:cNvSpPr txBox="1">
            <a:spLocks noGrp="1"/>
          </p:cNvSpPr>
          <p:nvPr>
            <p:ph type="title"/>
          </p:nvPr>
        </p:nvSpPr>
        <p:spPr>
          <a:prstGeom prst="rect">
            <a:avLst/>
          </a:prstGeom>
        </p:spPr>
        <p:txBody>
          <a:bodyPr/>
          <a:lstStyle/>
          <a:p>
            <a:r>
              <a:t>标题文本</a:t>
            </a:r>
          </a:p>
        </p:txBody>
      </p:sp>
      <p:sp>
        <p:nvSpPr>
          <p:cNvPr id="49" name="幻灯片编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56" name="标题文本"/>
          <p:cNvSpPr txBox="1">
            <a:spLocks noGrp="1"/>
          </p:cNvSpPr>
          <p:nvPr>
            <p:ph type="title"/>
          </p:nvPr>
        </p:nvSpPr>
        <p:spPr>
          <a:prstGeom prst="rect">
            <a:avLst/>
          </a:prstGeom>
        </p:spPr>
        <p:txBody>
          <a:bodyPr/>
          <a:lstStyle/>
          <a:p>
            <a:r>
              <a:t>标题文本</a:t>
            </a:r>
          </a:p>
        </p:txBody>
      </p:sp>
      <p:sp>
        <p:nvSpPr>
          <p:cNvPr id="57" name="正文级别 1…"/>
          <p:cNvSpPr txBox="1">
            <a:spLocks noGrp="1"/>
          </p:cNvSpPr>
          <p:nvPr>
            <p:ph type="body" idx="1"/>
          </p:nvPr>
        </p:nvSpPr>
        <p:spPr>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58" name="幻灯片编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标题、项目符号与照片">
    <p:spTree>
      <p:nvGrpSpPr>
        <p:cNvPr id="1" name=""/>
        <p:cNvGrpSpPr/>
        <p:nvPr/>
      </p:nvGrpSpPr>
      <p:grpSpPr>
        <a:xfrm>
          <a:off x="0" y="0"/>
          <a:ext cx="0" cy="0"/>
          <a:chOff x="0" y="0"/>
          <a:chExt cx="0" cy="0"/>
        </a:xfrm>
      </p:grpSpPr>
      <p:sp>
        <p:nvSpPr>
          <p:cNvPr id="65" name="图像"/>
          <p:cNvSpPr>
            <a:spLocks noGrp="1"/>
          </p:cNvSpPr>
          <p:nvPr>
            <p:ph type="pic" sz="half" idx="13"/>
          </p:nvPr>
        </p:nvSpPr>
        <p:spPr>
          <a:xfrm>
            <a:off x="6718300" y="2590800"/>
            <a:ext cx="5334000" cy="6286500"/>
          </a:xfrm>
          <a:prstGeom prst="rect">
            <a:avLst/>
          </a:prstGeom>
        </p:spPr>
        <p:txBody>
          <a:bodyPr lIns="91439" tIns="45719" rIns="91439" bIns="45719" anchor="t">
            <a:noAutofit/>
          </a:bodyPr>
          <a:lstStyle/>
          <a:p>
            <a:endParaRPr/>
          </a:p>
        </p:txBody>
      </p:sp>
      <p:sp>
        <p:nvSpPr>
          <p:cNvPr id="66" name="标题文本"/>
          <p:cNvSpPr txBox="1">
            <a:spLocks noGrp="1"/>
          </p:cNvSpPr>
          <p:nvPr>
            <p:ph type="title"/>
          </p:nvPr>
        </p:nvSpPr>
        <p:spPr>
          <a:prstGeom prst="rect">
            <a:avLst/>
          </a:prstGeom>
        </p:spPr>
        <p:txBody>
          <a:bodyPr/>
          <a:lstStyle/>
          <a:p>
            <a:r>
              <a:t>标题文本</a:t>
            </a:r>
          </a:p>
        </p:txBody>
      </p:sp>
      <p:sp>
        <p:nvSpPr>
          <p:cNvPr id="67" name="正文级别 1…"/>
          <p:cNvSpPr txBox="1">
            <a:spLocks noGrp="1"/>
          </p:cNvSpPr>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正文级别 1</a:t>
            </a:r>
          </a:p>
          <a:p>
            <a:pPr lvl="1"/>
            <a:r>
              <a:t>正文级别 2</a:t>
            </a:r>
          </a:p>
          <a:p>
            <a:pPr lvl="2"/>
            <a:r>
              <a:t>正文级别 3</a:t>
            </a:r>
          </a:p>
          <a:p>
            <a:pPr lvl="3"/>
            <a:r>
              <a:t>正文级别 4</a:t>
            </a:r>
          </a:p>
          <a:p>
            <a:pPr lvl="4"/>
            <a:r>
              <a:t>正文级别 5</a:t>
            </a:r>
          </a:p>
        </p:txBody>
      </p:sp>
      <p:sp>
        <p:nvSpPr>
          <p:cNvPr id="68" name="幻灯片编号"/>
          <p:cNvSpPr txBox="1">
            <a:spLocks noGrp="1"/>
          </p:cNvSpPr>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项目符号">
    <p:spTree>
      <p:nvGrpSpPr>
        <p:cNvPr id="1" name=""/>
        <p:cNvGrpSpPr/>
        <p:nvPr/>
      </p:nvGrpSpPr>
      <p:grpSpPr>
        <a:xfrm>
          <a:off x="0" y="0"/>
          <a:ext cx="0" cy="0"/>
          <a:chOff x="0" y="0"/>
          <a:chExt cx="0" cy="0"/>
        </a:xfrm>
      </p:grpSpPr>
      <p:sp>
        <p:nvSpPr>
          <p:cNvPr id="75" name="正文级别 1…"/>
          <p:cNvSpPr txBox="1">
            <a:spLocks noGrp="1"/>
          </p:cNvSpPr>
          <p:nvPr>
            <p:ph type="body" idx="1"/>
          </p:nvPr>
        </p:nvSpPr>
        <p:spPr>
          <a:xfrm>
            <a:off x="952500" y="1270000"/>
            <a:ext cx="11099800" cy="7213600"/>
          </a:xfrm>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76" name="幻灯片编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照片 - 3 联">
    <p:spTree>
      <p:nvGrpSpPr>
        <p:cNvPr id="1" name=""/>
        <p:cNvGrpSpPr/>
        <p:nvPr/>
      </p:nvGrpSpPr>
      <p:grpSpPr>
        <a:xfrm>
          <a:off x="0" y="0"/>
          <a:ext cx="0" cy="0"/>
          <a:chOff x="0" y="0"/>
          <a:chExt cx="0" cy="0"/>
        </a:xfrm>
      </p:grpSpPr>
      <p:sp>
        <p:nvSpPr>
          <p:cNvPr id="83" name="图像"/>
          <p:cNvSpPr>
            <a:spLocks noGrp="1"/>
          </p:cNvSpPr>
          <p:nvPr>
            <p:ph type="pic" sz="quarter" idx="13"/>
          </p:nvPr>
        </p:nvSpPr>
        <p:spPr>
          <a:xfrm>
            <a:off x="6718300" y="5092700"/>
            <a:ext cx="5334000" cy="3771900"/>
          </a:xfrm>
          <a:prstGeom prst="rect">
            <a:avLst/>
          </a:prstGeom>
        </p:spPr>
        <p:txBody>
          <a:bodyPr lIns="91439" tIns="45719" rIns="91439" bIns="45719" anchor="t">
            <a:noAutofit/>
          </a:bodyPr>
          <a:lstStyle/>
          <a:p>
            <a:endParaRPr/>
          </a:p>
        </p:txBody>
      </p:sp>
      <p:sp>
        <p:nvSpPr>
          <p:cNvPr id="84" name="图像"/>
          <p:cNvSpPr>
            <a:spLocks noGrp="1"/>
          </p:cNvSpPr>
          <p:nvPr>
            <p:ph type="pic" sz="quarter" idx="14"/>
          </p:nvPr>
        </p:nvSpPr>
        <p:spPr>
          <a:xfrm>
            <a:off x="6718300" y="889000"/>
            <a:ext cx="5334000" cy="3771900"/>
          </a:xfrm>
          <a:prstGeom prst="rect">
            <a:avLst/>
          </a:prstGeom>
        </p:spPr>
        <p:txBody>
          <a:bodyPr lIns="91439" tIns="45719" rIns="91439" bIns="45719" anchor="t">
            <a:noAutofit/>
          </a:bodyPr>
          <a:lstStyle/>
          <a:p>
            <a:endParaRPr/>
          </a:p>
        </p:txBody>
      </p:sp>
      <p:sp>
        <p:nvSpPr>
          <p:cNvPr id="85" name="图像"/>
          <p:cNvSpPr>
            <a:spLocks noGrp="1"/>
          </p:cNvSpPr>
          <p:nvPr>
            <p:ph type="pic" sz="half" idx="15"/>
          </p:nvPr>
        </p:nvSpPr>
        <p:spPr>
          <a:xfrm>
            <a:off x="952500" y="889000"/>
            <a:ext cx="5334000" cy="7975600"/>
          </a:xfrm>
          <a:prstGeom prst="rect">
            <a:avLst/>
          </a:prstGeom>
        </p:spPr>
        <p:txBody>
          <a:bodyPr lIns="91439" tIns="45719" rIns="91439" bIns="45719" anchor="t">
            <a:noAutofit/>
          </a:bodyPr>
          <a:lstStyle/>
          <a:p>
            <a:endParaRPr/>
          </a:p>
        </p:txBody>
      </p:sp>
      <p:sp>
        <p:nvSpPr>
          <p:cNvPr id="86" name="幻灯片编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文本"/>
          <p:cNvSpPr txBox="1">
            <a:spLocks noGrp="1"/>
          </p:cNvSpPr>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r>
              <a:t>标题文本</a:t>
            </a:r>
          </a:p>
        </p:txBody>
      </p:sp>
      <p:sp>
        <p:nvSpPr>
          <p:cNvPr id="3" name="正文级别 1…"/>
          <p:cNvSpPr txBox="1">
            <a:spLocks noGrp="1"/>
          </p:cNvSpPr>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r>
              <a:t>正文级别 1</a:t>
            </a:r>
          </a:p>
          <a:p>
            <a:pPr lvl="1"/>
            <a:r>
              <a:t>正文级别 2</a:t>
            </a:r>
          </a:p>
          <a:p>
            <a:pPr lvl="2"/>
            <a:r>
              <a:t>正文级别 3</a:t>
            </a:r>
          </a:p>
          <a:p>
            <a:pPr lvl="3"/>
            <a:r>
              <a:t>正文级别 4</a:t>
            </a:r>
          </a:p>
          <a:p>
            <a:pPr lvl="4"/>
            <a:r>
              <a:t>正文级别 5</a:t>
            </a:r>
          </a:p>
        </p:txBody>
      </p:sp>
      <p:sp>
        <p:nvSpPr>
          <p:cNvPr id="4" name="幻灯片编号"/>
          <p:cNvSpPr txBox="1">
            <a:spLocks noGrp="1"/>
          </p:cNvSpPr>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b="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xmlns:p14="http://schemas.microsoft.com/office/powerpoint/2010/mai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png"/><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hyperlink" Target="https://en.wikipedia.org/wiki/Outline_of_object_recognition" TargetMode="External"/><Relationship Id="rId4" Type="http://schemas.openxmlformats.org/officeDocument/2006/relationships/hyperlink" Target="https://en.wikipedia.org/wiki/ImageNet%23cite_note-1" TargetMode="External"/><Relationship Id="rId5" Type="http://schemas.openxmlformats.org/officeDocument/2006/relationships/hyperlink" Target="https://en.wikipedia.org/wiki/ImageNet%23cite_note-2" TargetMode="External"/><Relationship Id="rId6" Type="http://schemas.openxmlformats.org/officeDocument/2006/relationships/hyperlink" Target="https://en.wikipedia.org/wiki/ImageNet%23ImageNet_Challenge" TargetMode="External"/><Relationship Id="rId1" Type="http://schemas.openxmlformats.org/officeDocument/2006/relationships/slideLayout" Target="../slideLayouts/slideLayout6.xml"/><Relationship Id="rId2" Type="http://schemas.openxmlformats.org/officeDocument/2006/relationships/hyperlink" Target="https://en.wikipedia.org/wiki/Database"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papers.nips.cc/paper/4824-imagenet-classification-with-deep-convolutional-neural-networks" TargetMode="External"/><Relationship Id="rId4" Type="http://schemas.openxmlformats.org/officeDocument/2006/relationships/hyperlink" Target="http://www.image-net.org/challenges/LSVRC/2014/" TargetMode="External"/><Relationship Id="rId1" Type="http://schemas.openxmlformats.org/officeDocument/2006/relationships/slideLayout" Target="../slideLayouts/slideLayout6.xml"/><Relationship Id="rId2" Type="http://schemas.openxmlformats.org/officeDocument/2006/relationships/hyperlink" Target="http://yann.lecun.com/exdb/publis/pdf/lecun-98.pdf"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arxiv.org/abs/1409.4842" TargetMode="External"/><Relationship Id="rId3" Type="http://schemas.openxmlformats.org/officeDocument/2006/relationships/hyperlink" Target="http://arxiv.org/abs/1602.07261"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www.robots.ox.ac.uk/~vgg/research/very_deep/"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arxiv.org/abs/1502.03167" TargetMode="External"/><Relationship Id="rId4" Type="http://schemas.openxmlformats.org/officeDocument/2006/relationships/hyperlink" Target="https://www.youtube.com/watch?v=1PGLj-uKT1w" TargetMode="External"/><Relationship Id="rId5" Type="http://schemas.openxmlformats.org/officeDocument/2006/relationships/hyperlink" Target="http://research.microsoft.com/en-us/um/people/kahe/ilsvrc15/ilsvrc2015_deep_residual_learning_kaiminghe.pdf" TargetMode="External"/><Relationship Id="rId6" Type="http://schemas.openxmlformats.org/officeDocument/2006/relationships/hyperlink" Target="https://github.com/gcr/torch-residual-networks" TargetMode="External"/><Relationship Id="rId7" Type="http://schemas.openxmlformats.org/officeDocument/2006/relationships/hyperlink" Target="https://arxiv.org/abs/1603.05027" TargetMode="External"/><Relationship Id="rId1" Type="http://schemas.openxmlformats.org/officeDocument/2006/relationships/slideLayout" Target="../slideLayouts/slideLayout6.xml"/><Relationship Id="rId2" Type="http://schemas.openxmlformats.org/officeDocument/2006/relationships/hyperlink" Target="http://arxiv.org/abs/1512.03385"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1" Type="http://schemas.openxmlformats.org/officeDocument/2006/relationships/slideLayout" Target="../slideLayouts/slideLayout6.xml"/><Relationship Id="rId2"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g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CNN"/>
          <p:cNvSpPr txBox="1">
            <a:spLocks noGrp="1"/>
          </p:cNvSpPr>
          <p:nvPr>
            <p:ph type="ctrTitle"/>
          </p:nvPr>
        </p:nvSpPr>
        <p:spPr>
          <a:prstGeom prst="rect">
            <a:avLst/>
          </a:prstGeom>
        </p:spPr>
        <p:txBody>
          <a:bodyPr>
            <a:normAutofit/>
          </a:bodyPr>
          <a:lstStyle/>
          <a:p>
            <a:r>
              <a:rPr lang="en-US" sz="5400" dirty="0"/>
              <a:t>Convolutional neural network for Image recognition</a:t>
            </a:r>
            <a:endParaRPr sz="5400" dirty="0"/>
          </a:p>
        </p:txBody>
      </p:sp>
      <p:sp>
        <p:nvSpPr>
          <p:cNvPr id="120" name="Reference…"/>
          <p:cNvSpPr txBox="1">
            <a:spLocks noGrp="1"/>
          </p:cNvSpPr>
          <p:nvPr>
            <p:ph type="subTitle" sz="quarter" idx="1"/>
          </p:nvPr>
        </p:nvSpPr>
        <p:spPr>
          <a:xfrm>
            <a:off x="1079500" y="6985000"/>
            <a:ext cx="10464800" cy="1130300"/>
          </a:xfrm>
          <a:prstGeom prst="rect">
            <a:avLst/>
          </a:prstGeom>
        </p:spPr>
        <p:txBody>
          <a:bodyPr>
            <a:normAutofit/>
          </a:bodyPr>
          <a:lstStyle/>
          <a:p>
            <a:pPr defTabSz="537463">
              <a:defRPr sz="3404"/>
            </a:pPr>
            <a:r>
              <a:rPr sz="2000" dirty="0" smtClean="0"/>
              <a:t>Reference</a:t>
            </a:r>
            <a:endParaRPr sz="2000" dirty="0"/>
          </a:p>
          <a:p>
            <a:pPr defTabSz="537463">
              <a:defRPr sz="3404"/>
            </a:pPr>
            <a:r>
              <a:rPr sz="2000" dirty="0"/>
              <a:t>http://cs231n.github.io/convolutional-networks/</a:t>
            </a:r>
          </a:p>
        </p:txBody>
      </p:sp>
      <p:sp>
        <p:nvSpPr>
          <p:cNvPr id="2" name="TextBox 1"/>
          <p:cNvSpPr txBox="1"/>
          <p:nvPr/>
        </p:nvSpPr>
        <p:spPr>
          <a:xfrm>
            <a:off x="3303544" y="6259825"/>
            <a:ext cx="5772031"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smtClean="0">
                <a:ln>
                  <a:noFill/>
                </a:ln>
                <a:solidFill>
                  <a:srgbClr val="000000"/>
                </a:solidFill>
                <a:effectLst/>
                <a:uFillTx/>
                <a:latin typeface="Helvetica Neue"/>
                <a:ea typeface="Helvetica Neue"/>
                <a:cs typeface="Helvetica Neue"/>
                <a:sym typeface="Helvetica Neue"/>
              </a:rPr>
              <a:t>By </a:t>
            </a:r>
            <a:r>
              <a:rPr kumimoji="0" lang="en-US" sz="2400" b="1" i="0" u="none" strike="noStrike" cap="none" spc="0" normalizeH="0" baseline="0" smtClean="0">
                <a:ln>
                  <a:noFill/>
                </a:ln>
                <a:solidFill>
                  <a:srgbClr val="000000"/>
                </a:solidFill>
                <a:effectLst/>
                <a:uFillTx/>
                <a:latin typeface="Helvetica Neue"/>
                <a:ea typeface="Helvetica Neue"/>
                <a:cs typeface="Helvetica Neue"/>
                <a:sym typeface="Helvetica Neue"/>
              </a:rPr>
              <a:t>Yunzhe</a:t>
            </a:r>
            <a:r>
              <a:rPr kumimoji="0" lang="en-US" sz="2400" b="1" i="0" u="none" strike="noStrike" cap="none" spc="0" normalizeH="0" baseline="0" dirty="0" smtClean="0">
                <a:ln>
                  <a:noFill/>
                </a:ln>
                <a:solidFill>
                  <a:srgbClr val="000000"/>
                </a:solidFill>
                <a:effectLst/>
                <a:uFillTx/>
                <a:latin typeface="Helvetica Neue"/>
                <a:ea typeface="Helvetica Neue"/>
                <a:cs typeface="Helvetica Neue"/>
                <a:sym typeface="Helvetica Neue"/>
              </a:rPr>
              <a:t> </a:t>
            </a:r>
            <a:r>
              <a:rPr kumimoji="0" lang="en-US" sz="2400" b="1" i="0" u="none" strike="noStrike" cap="none" spc="0" normalizeH="0" baseline="0" dirty="0" err="1" smtClean="0">
                <a:ln>
                  <a:noFill/>
                </a:ln>
                <a:solidFill>
                  <a:srgbClr val="000000"/>
                </a:solidFill>
                <a:effectLst/>
                <a:uFillTx/>
                <a:latin typeface="Helvetica Neue"/>
                <a:ea typeface="Helvetica Neue"/>
                <a:cs typeface="Helvetica Neue"/>
                <a:sym typeface="Helvetica Neue"/>
              </a:rPr>
              <a:t>Xue</a:t>
            </a:r>
            <a:endParaRPr kumimoji="0" lang="en-US" sz="24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Tree>
  </p:cSld>
  <p:clrMapOvr>
    <a:masterClrMapping/>
  </p:clrMapOvr>
  <p:transition xmlns:p14="http://schemas.microsoft.com/office/powerpoint/2010/mai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E67B6B2B-EB37-4D39-A639-D206923C4AF5}"/>
              </a:ext>
            </a:extLst>
          </p:cNvPr>
          <p:cNvSpPr>
            <a:spLocks noGrp="1"/>
          </p:cNvSpPr>
          <p:nvPr>
            <p:ph type="title"/>
          </p:nvPr>
        </p:nvSpPr>
        <p:spPr/>
        <p:txBody>
          <a:bodyPr>
            <a:normAutofit/>
          </a:bodyPr>
          <a:lstStyle/>
          <a:p>
            <a:r>
              <a:rPr lang="en-US" altLang="zh-CN" dirty="0"/>
              <a:t>LeNet-5 for MNIST</a:t>
            </a:r>
            <a:endParaRPr lang="zh-CN" altLang="en-US" dirty="0"/>
          </a:p>
        </p:txBody>
      </p:sp>
      <p:pic>
        <p:nvPicPr>
          <p:cNvPr id="9" name="图片 8">
            <a:extLst>
              <a:ext uri="{FF2B5EF4-FFF2-40B4-BE49-F238E27FC236}">
                <a16:creationId xmlns:a16="http://schemas.microsoft.com/office/drawing/2014/main" xmlns="" id="{1EDB7740-CB26-4275-8336-B514A4207B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95963"/>
            <a:ext cx="13004800" cy="5603074"/>
          </a:xfrm>
          <a:prstGeom prst="rect">
            <a:avLst/>
          </a:prstGeom>
        </p:spPr>
      </p:pic>
    </p:spTree>
    <p:extLst>
      <p:ext uri="{BB962C8B-B14F-4D97-AF65-F5344CB8AC3E}">
        <p14:creationId xmlns:p14="http://schemas.microsoft.com/office/powerpoint/2010/main" val="2037607459"/>
      </p:ext>
    </p:extLst>
  </p:cSld>
  <p:clrMapOvr>
    <a:masterClrMapping/>
  </p:clrMapOvr>
  <p:transition xmlns:p14="http://schemas.microsoft.com/office/powerpoint/2010/mai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CIFAR10 state of art"/>
          <p:cNvSpPr txBox="1">
            <a:spLocks noGrp="1"/>
          </p:cNvSpPr>
          <p:nvPr>
            <p:ph type="title"/>
          </p:nvPr>
        </p:nvSpPr>
        <p:spPr>
          <a:prstGeom prst="rect">
            <a:avLst/>
          </a:prstGeom>
        </p:spPr>
        <p:txBody>
          <a:bodyPr>
            <a:normAutofit/>
          </a:bodyPr>
          <a:lstStyle/>
          <a:p>
            <a:r>
              <a:rPr sz="4800" dirty="0"/>
              <a:t>CIFAR10</a:t>
            </a:r>
            <a:r>
              <a:rPr lang="en-US" altLang="zh-CN" sz="4800" dirty="0"/>
              <a:t> dataset and </a:t>
            </a:r>
            <a:r>
              <a:rPr sz="4800" dirty="0"/>
              <a:t> state of </a:t>
            </a:r>
            <a:r>
              <a:rPr lang="en-US" sz="4800" dirty="0"/>
              <a:t>the </a:t>
            </a:r>
            <a:r>
              <a:rPr sz="4800" dirty="0"/>
              <a:t>art</a:t>
            </a:r>
          </a:p>
        </p:txBody>
      </p:sp>
      <p:pic>
        <p:nvPicPr>
          <p:cNvPr id="4" name="图片 3">
            <a:extLst>
              <a:ext uri="{FF2B5EF4-FFF2-40B4-BE49-F238E27FC236}">
                <a16:creationId xmlns:a16="http://schemas.microsoft.com/office/drawing/2014/main" xmlns="" id="{72BBEF82-B281-4295-BB85-7CE0FD47EA39}"/>
              </a:ext>
            </a:extLst>
          </p:cNvPr>
          <p:cNvPicPr>
            <a:picLocks noChangeAspect="1"/>
          </p:cNvPicPr>
          <p:nvPr/>
        </p:nvPicPr>
        <p:blipFill>
          <a:blip r:embed="rId2"/>
          <a:stretch>
            <a:fillRect/>
          </a:stretch>
        </p:blipFill>
        <p:spPr>
          <a:xfrm>
            <a:off x="952500" y="3620145"/>
            <a:ext cx="6723809" cy="5161905"/>
          </a:xfrm>
          <a:prstGeom prst="rect">
            <a:avLst/>
          </a:prstGeom>
        </p:spPr>
      </p:pic>
      <p:pic>
        <p:nvPicPr>
          <p:cNvPr id="132" name="图像" descr="图像"/>
          <p:cNvPicPr>
            <a:picLocks noChangeAspect="1"/>
          </p:cNvPicPr>
          <p:nvPr/>
        </p:nvPicPr>
        <p:blipFill>
          <a:blip r:embed="rId3">
            <a:extLst/>
          </a:blip>
          <a:stretch>
            <a:fillRect/>
          </a:stretch>
        </p:blipFill>
        <p:spPr>
          <a:xfrm>
            <a:off x="8255000" y="3419797"/>
            <a:ext cx="3683000" cy="5562600"/>
          </a:xfrm>
          <a:prstGeom prst="rect">
            <a:avLst/>
          </a:prstGeom>
          <a:ln w="12700">
            <a:miter lim="400000"/>
          </a:ln>
        </p:spPr>
      </p:pic>
      <p:sp>
        <p:nvSpPr>
          <p:cNvPr id="5" name="文本框 4">
            <a:extLst>
              <a:ext uri="{FF2B5EF4-FFF2-40B4-BE49-F238E27FC236}">
                <a16:creationId xmlns:a16="http://schemas.microsoft.com/office/drawing/2014/main" xmlns="" id="{28820AC4-5786-4A8F-887B-D6FC0751C695}"/>
              </a:ext>
            </a:extLst>
          </p:cNvPr>
          <p:cNvSpPr txBox="1"/>
          <p:nvPr/>
        </p:nvSpPr>
        <p:spPr>
          <a:xfrm>
            <a:off x="638615" y="2075142"/>
            <a:ext cx="11727569"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lang="en-US" altLang="zh-CN" b="0" dirty="0"/>
              <a:t>The CIFAR-10 dataset consists of 60000 32x32 color images in 10 classes, </a:t>
            </a:r>
          </a:p>
          <a:p>
            <a:r>
              <a:rPr lang="en-US" altLang="zh-CN" b="0" dirty="0"/>
              <a:t>with 6000 images per class. There are 50000 training images and 10000 test images.</a:t>
            </a:r>
            <a:endParaRPr kumimoji="0" lang="zh-CN" altLang="en-US" sz="24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Tree>
  </p:cSld>
  <p:clrMapOvr>
    <a:masterClrMapping/>
  </p:clrMapOvr>
  <p:transition xmlns:p14="http://schemas.microsoft.com/office/powerpoint/2010/mai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2012368D-489F-49D7-B5FB-FBA039680B80}"/>
              </a:ext>
            </a:extLst>
          </p:cNvPr>
          <p:cNvSpPr>
            <a:spLocks noGrp="1"/>
          </p:cNvSpPr>
          <p:nvPr>
            <p:ph type="title"/>
          </p:nvPr>
        </p:nvSpPr>
        <p:spPr/>
        <p:txBody>
          <a:bodyPr/>
          <a:lstStyle/>
          <a:p>
            <a:r>
              <a:rPr lang="en-US" altLang="zh-CN" dirty="0"/>
              <a:t>ImageNet</a:t>
            </a:r>
            <a:endParaRPr lang="zh-CN" altLang="en-US" dirty="0"/>
          </a:p>
        </p:txBody>
      </p:sp>
      <p:sp>
        <p:nvSpPr>
          <p:cNvPr id="3" name="文本占位符 2">
            <a:extLst>
              <a:ext uri="{FF2B5EF4-FFF2-40B4-BE49-F238E27FC236}">
                <a16:creationId xmlns:a16="http://schemas.microsoft.com/office/drawing/2014/main" xmlns="" id="{B70E9F61-EE52-4917-A9FC-0AC7AD7DFD78}"/>
              </a:ext>
            </a:extLst>
          </p:cNvPr>
          <p:cNvSpPr>
            <a:spLocks noGrp="1"/>
          </p:cNvSpPr>
          <p:nvPr>
            <p:ph type="body" idx="1"/>
          </p:nvPr>
        </p:nvSpPr>
        <p:spPr/>
        <p:txBody>
          <a:bodyPr>
            <a:normAutofit lnSpcReduction="10000"/>
          </a:bodyPr>
          <a:lstStyle/>
          <a:p>
            <a:r>
              <a:rPr lang="en-US" altLang="zh-CN" dirty="0"/>
              <a:t>The </a:t>
            </a:r>
            <a:r>
              <a:rPr lang="en-US" altLang="zh-CN" b="1" dirty="0"/>
              <a:t>ImageNet</a:t>
            </a:r>
            <a:r>
              <a:rPr lang="en-US" altLang="zh-CN" dirty="0"/>
              <a:t> project is a large visual </a:t>
            </a:r>
            <a:r>
              <a:rPr lang="en-US" altLang="zh-CN" dirty="0">
                <a:hlinkClick r:id="rId2" tooltip="Database"/>
              </a:rPr>
              <a:t>database</a:t>
            </a:r>
            <a:r>
              <a:rPr lang="en-US" altLang="zh-CN" dirty="0"/>
              <a:t> designed for use in </a:t>
            </a:r>
            <a:r>
              <a:rPr lang="en-US" altLang="zh-CN" dirty="0">
                <a:hlinkClick r:id="rId3" tooltip="Outline of object recognition"/>
              </a:rPr>
              <a:t>visual object recognition software</a:t>
            </a:r>
            <a:r>
              <a:rPr lang="en-US" altLang="zh-CN" dirty="0"/>
              <a:t> research. As of 2016, over ten million URLs of images have been hand-annotated by ImageNet to indicate what objects are pictured; in at least one million of the images, bounding boxes are also provided.</a:t>
            </a:r>
            <a:r>
              <a:rPr lang="en-US" altLang="zh-CN" baseline="30000" dirty="0">
                <a:hlinkClick r:id="rId4"/>
              </a:rPr>
              <a:t>[1]</a:t>
            </a:r>
            <a:r>
              <a:rPr lang="en-US" altLang="zh-CN" dirty="0"/>
              <a:t> The database of annotations of third-party image URL's is freely available directly from ImageNet; however, the actual images are not owned by ImageNet.</a:t>
            </a:r>
            <a:r>
              <a:rPr lang="en-US" altLang="zh-CN" baseline="30000" dirty="0">
                <a:hlinkClick r:id="rId5"/>
              </a:rPr>
              <a:t>[2]</a:t>
            </a:r>
            <a:r>
              <a:rPr lang="en-US" altLang="zh-CN" dirty="0"/>
              <a:t> Since 2010, the ImageNet project runs an annual software contest, the ImageNet Large Scale Visual Recognition Challenge (</a:t>
            </a:r>
            <a:r>
              <a:rPr lang="en-US" altLang="zh-CN" dirty="0">
                <a:hlinkClick r:id="rId6"/>
              </a:rPr>
              <a:t>ILSVRC</a:t>
            </a:r>
            <a:r>
              <a:rPr lang="en-US" altLang="zh-CN" dirty="0"/>
              <a:t>), where software programs compete to correctly classify and detect objects and scenes.</a:t>
            </a:r>
            <a:endParaRPr lang="zh-CN" altLang="en-US" dirty="0"/>
          </a:p>
        </p:txBody>
      </p:sp>
    </p:spTree>
    <p:extLst>
      <p:ext uri="{BB962C8B-B14F-4D97-AF65-F5344CB8AC3E}">
        <p14:creationId xmlns:p14="http://schemas.microsoft.com/office/powerpoint/2010/main" val="800755233"/>
      </p:ext>
    </p:extLst>
  </p:cSld>
  <p:clrMapOvr>
    <a:masterClrMapping/>
  </p:clrMapOvr>
  <p:transition xmlns:p14="http://schemas.microsoft.com/office/powerpoint/2010/mai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66491FDE-A9DF-49F0-86CE-C85347FAB81D}"/>
              </a:ext>
            </a:extLst>
          </p:cNvPr>
          <p:cNvSpPr>
            <a:spLocks noGrp="1"/>
          </p:cNvSpPr>
          <p:nvPr>
            <p:ph type="title"/>
          </p:nvPr>
        </p:nvSpPr>
        <p:spPr/>
        <p:txBody>
          <a:bodyPr>
            <a:normAutofit fontScale="90000"/>
          </a:bodyPr>
          <a:lstStyle/>
          <a:p>
            <a:r>
              <a:rPr lang="en-US" altLang="zh-CN" dirty="0"/>
              <a:t>Case studies</a:t>
            </a:r>
            <a:br>
              <a:rPr lang="en-US" altLang="zh-CN" dirty="0"/>
            </a:br>
            <a:endParaRPr lang="zh-CN" altLang="en-US" dirty="0"/>
          </a:p>
        </p:txBody>
      </p:sp>
      <p:sp>
        <p:nvSpPr>
          <p:cNvPr id="3" name="文本占位符 2">
            <a:extLst>
              <a:ext uri="{FF2B5EF4-FFF2-40B4-BE49-F238E27FC236}">
                <a16:creationId xmlns:a16="http://schemas.microsoft.com/office/drawing/2014/main" xmlns="" id="{BA9B1735-FBBA-4CD4-B722-AC361EE03E12}"/>
              </a:ext>
            </a:extLst>
          </p:cNvPr>
          <p:cNvSpPr>
            <a:spLocks noGrp="1"/>
          </p:cNvSpPr>
          <p:nvPr>
            <p:ph type="body" idx="1"/>
          </p:nvPr>
        </p:nvSpPr>
        <p:spPr/>
        <p:txBody>
          <a:bodyPr>
            <a:normAutofit fontScale="92500" lnSpcReduction="20000"/>
          </a:bodyPr>
          <a:lstStyle/>
          <a:p>
            <a:r>
              <a:rPr lang="en-US" altLang="zh-CN" b="1" dirty="0" err="1"/>
              <a:t>LeNet</a:t>
            </a:r>
            <a:r>
              <a:rPr lang="en-US" altLang="zh-CN" dirty="0"/>
              <a:t>. The first successful applications of Convolutional Networks were developed by Yann </a:t>
            </a:r>
            <a:r>
              <a:rPr lang="en-US" altLang="zh-CN" dirty="0" err="1"/>
              <a:t>LeCun</a:t>
            </a:r>
            <a:r>
              <a:rPr lang="en-US" altLang="zh-CN" dirty="0"/>
              <a:t> in 1990’s. Of these, the best known is the </a:t>
            </a:r>
            <a:r>
              <a:rPr lang="en-US" altLang="zh-CN" dirty="0" err="1">
                <a:hlinkClick r:id="rId2"/>
              </a:rPr>
              <a:t>LeNet</a:t>
            </a:r>
            <a:r>
              <a:rPr lang="en-US" altLang="zh-CN" dirty="0"/>
              <a:t> architecture that was used to read zip codes, digits, etc.</a:t>
            </a:r>
          </a:p>
          <a:p>
            <a:r>
              <a:rPr lang="en-US" altLang="zh-CN" b="1" dirty="0" err="1"/>
              <a:t>AlexNet</a:t>
            </a:r>
            <a:r>
              <a:rPr lang="en-US" altLang="zh-CN" dirty="0"/>
              <a:t>. The first work that popularized Convolutional Networks in Computer Vision was the </a:t>
            </a:r>
            <a:r>
              <a:rPr lang="en-US" altLang="zh-CN" dirty="0" err="1">
                <a:hlinkClick r:id="rId3"/>
              </a:rPr>
              <a:t>AlexNet</a:t>
            </a:r>
            <a:r>
              <a:rPr lang="en-US" altLang="zh-CN" dirty="0"/>
              <a:t>, developed by Alex </a:t>
            </a:r>
            <a:r>
              <a:rPr lang="en-US" altLang="zh-CN" dirty="0" err="1"/>
              <a:t>Krizhevsky</a:t>
            </a:r>
            <a:r>
              <a:rPr lang="en-US" altLang="zh-CN" dirty="0"/>
              <a:t>, Ilya </a:t>
            </a:r>
            <a:r>
              <a:rPr lang="en-US" altLang="zh-CN" dirty="0" err="1"/>
              <a:t>Sutskever</a:t>
            </a:r>
            <a:r>
              <a:rPr lang="en-US" altLang="zh-CN" dirty="0"/>
              <a:t> and Geoff Hinton. The </a:t>
            </a:r>
            <a:r>
              <a:rPr lang="en-US" altLang="zh-CN" dirty="0" err="1"/>
              <a:t>AlexNet</a:t>
            </a:r>
            <a:r>
              <a:rPr lang="en-US" altLang="zh-CN" dirty="0"/>
              <a:t> was submitted to the </a:t>
            </a:r>
            <a:r>
              <a:rPr lang="en-US" altLang="zh-CN" dirty="0">
                <a:hlinkClick r:id="rId4"/>
              </a:rPr>
              <a:t>ImageNet ILSVRC challenge</a:t>
            </a:r>
            <a:r>
              <a:rPr lang="en-US" altLang="zh-CN" dirty="0"/>
              <a:t> in 2012 and significantly outperformed the second runner-up (top 5 error of 16% compared to runner-up with 26% error). The Network had a very similar architecture to </a:t>
            </a:r>
            <a:r>
              <a:rPr lang="en-US" altLang="zh-CN" dirty="0" err="1"/>
              <a:t>LeNet</a:t>
            </a:r>
            <a:r>
              <a:rPr lang="en-US" altLang="zh-CN" dirty="0"/>
              <a:t>, but was deeper, bigger, and featured Convolutional Layers stacked on top of each other (previously it was common to only have a single CONV layer always immediately followed by a POOL layer).</a:t>
            </a:r>
          </a:p>
          <a:p>
            <a:endParaRPr lang="zh-CN" altLang="en-US" dirty="0"/>
          </a:p>
        </p:txBody>
      </p:sp>
    </p:spTree>
    <p:extLst>
      <p:ext uri="{BB962C8B-B14F-4D97-AF65-F5344CB8AC3E}">
        <p14:creationId xmlns:p14="http://schemas.microsoft.com/office/powerpoint/2010/main" val="165795455"/>
      </p:ext>
    </p:extLst>
  </p:cSld>
  <p:clrMapOvr>
    <a:masterClrMapping/>
  </p:clrMapOvr>
  <p:transition xmlns:p14="http://schemas.microsoft.com/office/powerpoint/2010/mai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4F9D52C8-1249-48D3-BB76-ACAF8AB7DBCD}"/>
              </a:ext>
            </a:extLst>
          </p:cNvPr>
          <p:cNvSpPr>
            <a:spLocks noGrp="1"/>
          </p:cNvSpPr>
          <p:nvPr>
            <p:ph type="title"/>
          </p:nvPr>
        </p:nvSpPr>
        <p:spPr/>
        <p:txBody>
          <a:bodyPr/>
          <a:lstStyle/>
          <a:p>
            <a:r>
              <a:rPr lang="en-US" altLang="zh-CN" dirty="0"/>
              <a:t>Case studies</a:t>
            </a:r>
            <a:endParaRPr lang="zh-CN" altLang="en-US" dirty="0"/>
          </a:p>
        </p:txBody>
      </p:sp>
      <p:sp>
        <p:nvSpPr>
          <p:cNvPr id="3" name="文本占位符 2">
            <a:extLst>
              <a:ext uri="{FF2B5EF4-FFF2-40B4-BE49-F238E27FC236}">
                <a16:creationId xmlns:a16="http://schemas.microsoft.com/office/drawing/2014/main" xmlns="" id="{80E5A199-3389-4B93-9933-3E0D2721B662}"/>
              </a:ext>
            </a:extLst>
          </p:cNvPr>
          <p:cNvSpPr>
            <a:spLocks noGrp="1"/>
          </p:cNvSpPr>
          <p:nvPr>
            <p:ph type="body" idx="1"/>
          </p:nvPr>
        </p:nvSpPr>
        <p:spPr/>
        <p:txBody>
          <a:bodyPr/>
          <a:lstStyle/>
          <a:p>
            <a:r>
              <a:rPr lang="en-US" altLang="zh-CN" b="1" dirty="0" err="1"/>
              <a:t>GoogLeNet</a:t>
            </a:r>
            <a:r>
              <a:rPr lang="en-US" altLang="zh-CN" dirty="0"/>
              <a:t>. The ILSVRC 2014 winner was a Convolutional Network from </a:t>
            </a:r>
            <a:r>
              <a:rPr lang="en-US" altLang="zh-CN" dirty="0" err="1">
                <a:hlinkClick r:id="rId2"/>
              </a:rPr>
              <a:t>Szegedy</a:t>
            </a:r>
            <a:r>
              <a:rPr lang="en-US" altLang="zh-CN" dirty="0">
                <a:hlinkClick r:id="rId2"/>
              </a:rPr>
              <a:t> et al.</a:t>
            </a:r>
            <a:r>
              <a:rPr lang="en-US" altLang="zh-CN" dirty="0"/>
              <a:t> from Google. Its main contribution was the development of an </a:t>
            </a:r>
            <a:r>
              <a:rPr lang="en-US" altLang="zh-CN" i="1" dirty="0"/>
              <a:t>Inception Module</a:t>
            </a:r>
            <a:r>
              <a:rPr lang="en-US" altLang="zh-CN" dirty="0"/>
              <a:t> that dramatically reduced the number of parameters in the network (4M, compared to </a:t>
            </a:r>
            <a:r>
              <a:rPr lang="en-US" altLang="zh-CN" dirty="0" err="1"/>
              <a:t>AlexNet</a:t>
            </a:r>
            <a:r>
              <a:rPr lang="en-US" altLang="zh-CN" dirty="0"/>
              <a:t> with 60M). Additionally, this paper uses Average Pooling instead of Fully Connected layers at the top of the </a:t>
            </a:r>
            <a:r>
              <a:rPr lang="en-US" altLang="zh-CN" dirty="0" err="1"/>
              <a:t>ConvNet</a:t>
            </a:r>
            <a:r>
              <a:rPr lang="en-US" altLang="zh-CN" dirty="0"/>
              <a:t>, eliminating a large amount of parameters that do not seem to matter much. There are also several </a:t>
            </a:r>
            <a:r>
              <a:rPr lang="en-US" altLang="zh-CN" dirty="0" err="1"/>
              <a:t>followup</a:t>
            </a:r>
            <a:r>
              <a:rPr lang="en-US" altLang="zh-CN" dirty="0"/>
              <a:t> versions to the </a:t>
            </a:r>
            <a:r>
              <a:rPr lang="en-US" altLang="zh-CN" dirty="0" err="1"/>
              <a:t>GoogLeNet</a:t>
            </a:r>
            <a:r>
              <a:rPr lang="en-US" altLang="zh-CN" dirty="0"/>
              <a:t>, most recently </a:t>
            </a:r>
            <a:r>
              <a:rPr lang="en-US" altLang="zh-CN" dirty="0">
                <a:hlinkClick r:id="rId3"/>
              </a:rPr>
              <a:t>Inception-v4</a:t>
            </a:r>
            <a:r>
              <a:rPr lang="en-US" altLang="zh-CN" dirty="0"/>
              <a:t>.</a:t>
            </a:r>
          </a:p>
          <a:p>
            <a:endParaRPr lang="zh-CN" altLang="en-US" dirty="0"/>
          </a:p>
        </p:txBody>
      </p:sp>
    </p:spTree>
    <p:extLst>
      <p:ext uri="{BB962C8B-B14F-4D97-AF65-F5344CB8AC3E}">
        <p14:creationId xmlns:p14="http://schemas.microsoft.com/office/powerpoint/2010/main" val="2933634567"/>
      </p:ext>
    </p:extLst>
  </p:cSld>
  <p:clrMapOvr>
    <a:masterClrMapping/>
  </p:clrMapOvr>
  <p:transition xmlns:p14="http://schemas.microsoft.com/office/powerpoint/2010/mai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51974961-5468-45B6-9D8B-E175FBEAAEEC}"/>
              </a:ext>
            </a:extLst>
          </p:cNvPr>
          <p:cNvSpPr>
            <a:spLocks noGrp="1"/>
          </p:cNvSpPr>
          <p:nvPr>
            <p:ph type="title"/>
          </p:nvPr>
        </p:nvSpPr>
        <p:spPr/>
        <p:txBody>
          <a:bodyPr/>
          <a:lstStyle/>
          <a:p>
            <a:r>
              <a:rPr lang="en-US" altLang="zh-CN" dirty="0"/>
              <a:t>Case studies</a:t>
            </a:r>
            <a:endParaRPr lang="zh-CN" altLang="en-US" dirty="0"/>
          </a:p>
        </p:txBody>
      </p:sp>
      <p:sp>
        <p:nvSpPr>
          <p:cNvPr id="3" name="文本占位符 2">
            <a:extLst>
              <a:ext uri="{FF2B5EF4-FFF2-40B4-BE49-F238E27FC236}">
                <a16:creationId xmlns:a16="http://schemas.microsoft.com/office/drawing/2014/main" xmlns="" id="{9442F667-D82A-4D62-ACD4-F2E1B4D65796}"/>
              </a:ext>
            </a:extLst>
          </p:cNvPr>
          <p:cNvSpPr>
            <a:spLocks noGrp="1"/>
          </p:cNvSpPr>
          <p:nvPr>
            <p:ph type="body" idx="1"/>
          </p:nvPr>
        </p:nvSpPr>
        <p:spPr/>
        <p:txBody>
          <a:bodyPr>
            <a:normAutofit fontScale="92500" lnSpcReduction="10000"/>
          </a:bodyPr>
          <a:lstStyle/>
          <a:p>
            <a:r>
              <a:rPr lang="en-US" altLang="zh-CN" b="1" dirty="0" err="1"/>
              <a:t>VGGNet</a:t>
            </a:r>
            <a:r>
              <a:rPr lang="en-US" altLang="zh-CN" dirty="0"/>
              <a:t>. The runner-up in ILSVRC 2014 was the network from Karen </a:t>
            </a:r>
            <a:r>
              <a:rPr lang="en-US" altLang="zh-CN" dirty="0" err="1"/>
              <a:t>Simonyan</a:t>
            </a:r>
            <a:r>
              <a:rPr lang="en-US" altLang="zh-CN" dirty="0"/>
              <a:t> and Andrew Zisserman that became known as the </a:t>
            </a:r>
            <a:r>
              <a:rPr lang="en-US" altLang="zh-CN" dirty="0" err="1">
                <a:hlinkClick r:id="rId2"/>
              </a:rPr>
              <a:t>VGGNet</a:t>
            </a:r>
            <a:r>
              <a:rPr lang="en-US" altLang="zh-CN" dirty="0"/>
              <a:t>. Its main contribution was in showing that the depth of the network is a critical component for good performance. Their final best network contains 16 CONV/FC layers and, appealingly, features an extremely homogeneous architecture that only performs 3x3 convolutions and 2x2 pooling from the beginning to the end. Their </a:t>
            </a:r>
            <a:r>
              <a:rPr lang="en-US" altLang="zh-CN" dirty="0">
                <a:hlinkClick r:id="rId2"/>
              </a:rPr>
              <a:t>pretrained model</a:t>
            </a:r>
            <a:r>
              <a:rPr lang="en-US" altLang="zh-CN" dirty="0"/>
              <a:t> is available for plug and play use in Caffe. A downside of the </a:t>
            </a:r>
            <a:r>
              <a:rPr lang="en-US" altLang="zh-CN" dirty="0" err="1"/>
              <a:t>VGGNet</a:t>
            </a:r>
            <a:r>
              <a:rPr lang="en-US" altLang="zh-CN" dirty="0"/>
              <a:t> is that it is more expensive to evaluate and uses a lot more memory and parameters (140M). Most of these parameters are in the first fully connected layer, and it was since found that these FC layers can be removed with no performance downgrade, significantly reducing the number of necessary parameters.</a:t>
            </a:r>
          </a:p>
          <a:p>
            <a:endParaRPr lang="zh-CN" altLang="en-US" dirty="0"/>
          </a:p>
        </p:txBody>
      </p:sp>
    </p:spTree>
    <p:extLst>
      <p:ext uri="{BB962C8B-B14F-4D97-AF65-F5344CB8AC3E}">
        <p14:creationId xmlns:p14="http://schemas.microsoft.com/office/powerpoint/2010/main" val="2797924210"/>
      </p:ext>
    </p:extLst>
  </p:cSld>
  <p:clrMapOvr>
    <a:masterClrMapping/>
  </p:clrMapOvr>
  <p:transition xmlns:p14="http://schemas.microsoft.com/office/powerpoint/2010/mai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05615356-5D49-4236-8558-0AD6D6D9DF2D}"/>
              </a:ext>
            </a:extLst>
          </p:cNvPr>
          <p:cNvSpPr>
            <a:spLocks noGrp="1"/>
          </p:cNvSpPr>
          <p:nvPr>
            <p:ph type="title"/>
          </p:nvPr>
        </p:nvSpPr>
        <p:spPr/>
        <p:txBody>
          <a:bodyPr/>
          <a:lstStyle/>
          <a:p>
            <a:r>
              <a:rPr lang="en-US" altLang="zh-CN" dirty="0"/>
              <a:t>Case studies</a:t>
            </a:r>
            <a:endParaRPr lang="zh-CN" altLang="en-US" dirty="0"/>
          </a:p>
        </p:txBody>
      </p:sp>
      <p:sp>
        <p:nvSpPr>
          <p:cNvPr id="3" name="文本占位符 2">
            <a:extLst>
              <a:ext uri="{FF2B5EF4-FFF2-40B4-BE49-F238E27FC236}">
                <a16:creationId xmlns:a16="http://schemas.microsoft.com/office/drawing/2014/main" xmlns="" id="{B5E7C546-9D17-40F5-9582-A305E7855E61}"/>
              </a:ext>
            </a:extLst>
          </p:cNvPr>
          <p:cNvSpPr>
            <a:spLocks noGrp="1"/>
          </p:cNvSpPr>
          <p:nvPr>
            <p:ph type="body" idx="1"/>
          </p:nvPr>
        </p:nvSpPr>
        <p:spPr/>
        <p:txBody>
          <a:bodyPr>
            <a:normAutofit lnSpcReduction="10000"/>
          </a:bodyPr>
          <a:lstStyle/>
          <a:p>
            <a:r>
              <a:rPr lang="en-US" altLang="zh-CN" b="1" dirty="0" err="1"/>
              <a:t>ResNet</a:t>
            </a:r>
            <a:r>
              <a:rPr lang="en-US" altLang="zh-CN" dirty="0"/>
              <a:t>. </a:t>
            </a:r>
            <a:r>
              <a:rPr lang="en-US" altLang="zh-CN" dirty="0">
                <a:hlinkClick r:id="rId2"/>
              </a:rPr>
              <a:t>Residual Network</a:t>
            </a:r>
            <a:r>
              <a:rPr lang="en-US" altLang="zh-CN" dirty="0"/>
              <a:t> developed by </a:t>
            </a:r>
            <a:r>
              <a:rPr lang="en-US" altLang="zh-CN" dirty="0" err="1"/>
              <a:t>Kaiming</a:t>
            </a:r>
            <a:r>
              <a:rPr lang="en-US" altLang="zh-CN" dirty="0"/>
              <a:t> He et al. was the winner of ILSVRC 2015. It features special </a:t>
            </a:r>
            <a:r>
              <a:rPr lang="en-US" altLang="zh-CN" i="1" dirty="0"/>
              <a:t>skip connections</a:t>
            </a:r>
            <a:r>
              <a:rPr lang="en-US" altLang="zh-CN" dirty="0"/>
              <a:t> and a heavy use of </a:t>
            </a:r>
            <a:r>
              <a:rPr lang="en-US" altLang="zh-CN" dirty="0">
                <a:hlinkClick r:id="rId3"/>
              </a:rPr>
              <a:t>batch normalization</a:t>
            </a:r>
            <a:r>
              <a:rPr lang="en-US" altLang="zh-CN" dirty="0"/>
              <a:t>. The architecture is also missing fully connected layers at the end of the network. The reader is also referred to </a:t>
            </a:r>
            <a:r>
              <a:rPr lang="en-US" altLang="zh-CN" dirty="0" err="1"/>
              <a:t>Kaiming’s</a:t>
            </a:r>
            <a:r>
              <a:rPr lang="en-US" altLang="zh-CN" dirty="0"/>
              <a:t> presentation (</a:t>
            </a:r>
            <a:r>
              <a:rPr lang="en-US" altLang="zh-CN" dirty="0">
                <a:hlinkClick r:id="rId4"/>
              </a:rPr>
              <a:t>video</a:t>
            </a:r>
            <a:r>
              <a:rPr lang="en-US" altLang="zh-CN" dirty="0"/>
              <a:t>, </a:t>
            </a:r>
            <a:r>
              <a:rPr lang="en-US" altLang="zh-CN" dirty="0">
                <a:hlinkClick r:id="rId5"/>
              </a:rPr>
              <a:t>slides</a:t>
            </a:r>
            <a:r>
              <a:rPr lang="en-US" altLang="zh-CN" dirty="0"/>
              <a:t>), and some </a:t>
            </a:r>
            <a:r>
              <a:rPr lang="en-US" altLang="zh-CN" dirty="0">
                <a:hlinkClick r:id="rId6"/>
              </a:rPr>
              <a:t>recent experiments</a:t>
            </a:r>
            <a:r>
              <a:rPr lang="en-US" altLang="zh-CN" dirty="0"/>
              <a:t> that reproduce these networks in Torch. </a:t>
            </a:r>
            <a:r>
              <a:rPr lang="en-US" altLang="zh-CN" dirty="0" err="1"/>
              <a:t>ResNets</a:t>
            </a:r>
            <a:r>
              <a:rPr lang="en-US" altLang="zh-CN" dirty="0"/>
              <a:t> are currently by far state of the art Convolutional Neural Network models and are the default choice for using </a:t>
            </a:r>
            <a:r>
              <a:rPr lang="en-US" altLang="zh-CN" dirty="0" err="1"/>
              <a:t>ConvNets</a:t>
            </a:r>
            <a:r>
              <a:rPr lang="en-US" altLang="zh-CN" dirty="0"/>
              <a:t> in practice (as of May 10, 2016). In particular, also see more recent developments that tweak the original architecture from </a:t>
            </a:r>
            <a:r>
              <a:rPr lang="en-US" altLang="zh-CN" dirty="0" err="1">
                <a:hlinkClick r:id="rId7"/>
              </a:rPr>
              <a:t>Kaiming</a:t>
            </a:r>
            <a:r>
              <a:rPr lang="en-US" altLang="zh-CN" dirty="0">
                <a:hlinkClick r:id="rId7"/>
              </a:rPr>
              <a:t> He et al. Identity Mappings in Deep Residual Networks</a:t>
            </a:r>
            <a:r>
              <a:rPr lang="en-US" altLang="zh-CN" dirty="0"/>
              <a:t> (published March 2016).</a:t>
            </a:r>
          </a:p>
          <a:p>
            <a:endParaRPr lang="zh-CN" altLang="en-US" dirty="0"/>
          </a:p>
        </p:txBody>
      </p:sp>
    </p:spTree>
    <p:extLst>
      <p:ext uri="{BB962C8B-B14F-4D97-AF65-F5344CB8AC3E}">
        <p14:creationId xmlns:p14="http://schemas.microsoft.com/office/powerpoint/2010/main" val="3795895313"/>
      </p:ext>
    </p:extLst>
  </p:cSld>
  <p:clrMapOvr>
    <a:masterClrMapping/>
  </p:clrMapOvr>
  <p:transition xmlns:p14="http://schemas.microsoft.com/office/powerpoint/2010/mai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VGG16”的图片搜索结果">
            <a:extLst>
              <a:ext uri="{FF2B5EF4-FFF2-40B4-BE49-F238E27FC236}">
                <a16:creationId xmlns:a16="http://schemas.microsoft.com/office/drawing/2014/main" xmlns="" id="{6E54833A-D183-4710-94D8-A65C088C8B9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1875077" y="3310178"/>
            <a:ext cx="7785102" cy="215534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GooleNet”的图片搜索结果">
            <a:extLst>
              <a:ext uri="{FF2B5EF4-FFF2-40B4-BE49-F238E27FC236}">
                <a16:creationId xmlns:a16="http://schemas.microsoft.com/office/drawing/2014/main" xmlns="" id="{E5FE6336-1D67-49D6-AE36-CAF5E493E7F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3454" y="590552"/>
            <a:ext cx="2089009" cy="75946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Resnet”的图片搜索结果">
            <a:extLst>
              <a:ext uri="{FF2B5EF4-FFF2-40B4-BE49-F238E27FC236}">
                <a16:creationId xmlns:a16="http://schemas.microsoft.com/office/drawing/2014/main" xmlns="" id="{FC0F8616-6CC7-48AF-974E-E5A60551BEB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6773386" y="3038750"/>
            <a:ext cx="7785104" cy="2530339"/>
          </a:xfrm>
          <a:prstGeom prst="rect">
            <a:avLst/>
          </a:prstGeom>
          <a:noFill/>
          <a:extLst>
            <a:ext uri="{909E8E84-426E-40dd-AFC4-6F175D3DCCD1}">
              <a14:hiddenFill xmlns:a14="http://schemas.microsoft.com/office/drawing/2010/main">
                <a:solidFill>
                  <a:srgbClr val="FFFFFF"/>
                </a:solidFill>
              </a14:hiddenFill>
            </a:ext>
          </a:extLst>
        </p:spPr>
      </p:pic>
      <p:sp>
        <p:nvSpPr>
          <p:cNvPr id="4" name="文本框 3">
            <a:extLst>
              <a:ext uri="{FF2B5EF4-FFF2-40B4-BE49-F238E27FC236}">
                <a16:creationId xmlns:a16="http://schemas.microsoft.com/office/drawing/2014/main" xmlns="" id="{18824667-1BD1-4C88-B1E8-6B2C87C9B342}"/>
              </a:ext>
            </a:extLst>
          </p:cNvPr>
          <p:cNvSpPr txBox="1"/>
          <p:nvPr/>
        </p:nvSpPr>
        <p:spPr>
          <a:xfrm>
            <a:off x="1401921" y="8870308"/>
            <a:ext cx="123110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altLang="zh-CN" sz="2400" b="1" i="0" u="none" strike="noStrike" cap="none" spc="0" normalizeH="0" baseline="0" dirty="0">
                <a:ln>
                  <a:noFill/>
                </a:ln>
                <a:solidFill>
                  <a:srgbClr val="000000"/>
                </a:solidFill>
                <a:effectLst/>
                <a:uFillTx/>
                <a:latin typeface="Helvetica Neue"/>
                <a:ea typeface="Helvetica Neue"/>
                <a:cs typeface="Helvetica Neue"/>
                <a:sym typeface="Helvetica Neue"/>
              </a:rPr>
              <a:t>VGG-16</a:t>
            </a:r>
            <a:endParaRPr kumimoji="0" lang="zh-CN" altLang="en-US" sz="24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
        <p:nvSpPr>
          <p:cNvPr id="6" name="文本框 5">
            <a:extLst>
              <a:ext uri="{FF2B5EF4-FFF2-40B4-BE49-F238E27FC236}">
                <a16:creationId xmlns:a16="http://schemas.microsoft.com/office/drawing/2014/main" xmlns="" id="{8CA5A864-9293-490F-90DD-FA23E7948819}"/>
              </a:ext>
            </a:extLst>
          </p:cNvPr>
          <p:cNvSpPr txBox="1"/>
          <p:nvPr/>
        </p:nvSpPr>
        <p:spPr>
          <a:xfrm>
            <a:off x="5410199" y="8918254"/>
            <a:ext cx="1882263"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altLang="zh-CN" sz="2400" b="1" i="0" u="none" strike="noStrike" cap="none" spc="0" normalizeH="0" baseline="0" dirty="0" err="1">
                <a:ln>
                  <a:noFill/>
                </a:ln>
                <a:solidFill>
                  <a:srgbClr val="000000"/>
                </a:solidFill>
                <a:effectLst/>
                <a:uFillTx/>
                <a:latin typeface="Helvetica Neue"/>
                <a:ea typeface="Helvetica Neue"/>
                <a:cs typeface="Helvetica Neue"/>
                <a:sym typeface="Helvetica Neue"/>
              </a:rPr>
              <a:t>GoogleNet</a:t>
            </a:r>
            <a:endParaRPr kumimoji="0" lang="zh-CN" altLang="en-US" sz="24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
        <p:nvSpPr>
          <p:cNvPr id="7" name="文本框 6">
            <a:extLst>
              <a:ext uri="{FF2B5EF4-FFF2-40B4-BE49-F238E27FC236}">
                <a16:creationId xmlns:a16="http://schemas.microsoft.com/office/drawing/2014/main" xmlns="" id="{60B2008A-CAA1-4E25-A5BB-2BF61E4EF894}"/>
              </a:ext>
            </a:extLst>
          </p:cNvPr>
          <p:cNvSpPr txBox="1"/>
          <p:nvPr/>
        </p:nvSpPr>
        <p:spPr>
          <a:xfrm>
            <a:off x="9894808" y="8961692"/>
            <a:ext cx="1165384"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altLang="zh-CN" sz="2400" b="1" i="0" u="none" strike="noStrike" cap="none" spc="0" normalizeH="0" baseline="0" dirty="0" err="1">
                <a:ln>
                  <a:noFill/>
                </a:ln>
                <a:solidFill>
                  <a:srgbClr val="000000"/>
                </a:solidFill>
                <a:effectLst/>
                <a:uFillTx/>
                <a:latin typeface="Helvetica Neue"/>
                <a:ea typeface="Helvetica Neue"/>
                <a:cs typeface="Helvetica Neue"/>
                <a:sym typeface="Helvetica Neue"/>
              </a:rPr>
              <a:t>ResNet</a:t>
            </a:r>
            <a:endParaRPr kumimoji="0" lang="zh-CN" altLang="en-US" sz="24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Tree>
  </p:cSld>
  <p:clrMapOvr>
    <a:masterClrMapping/>
  </p:clrMapOvr>
  <p:transition xmlns:p14="http://schemas.microsoft.com/office/powerpoint/2010/mai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xmlns="" id="{E3B5D1FE-8C3D-41CF-A3E6-50C19728F9B2}"/>
              </a:ext>
            </a:extLst>
          </p:cNvPr>
          <p:cNvSpPr>
            <a:spLocks noGrp="1"/>
          </p:cNvSpPr>
          <p:nvPr>
            <p:ph type="title"/>
          </p:nvPr>
        </p:nvSpPr>
        <p:spPr>
          <a:xfrm>
            <a:off x="1168400" y="787400"/>
            <a:ext cx="10464800" cy="1422400"/>
          </a:xfrm>
        </p:spPr>
        <p:txBody>
          <a:bodyPr>
            <a:normAutofit/>
          </a:bodyPr>
          <a:lstStyle/>
          <a:p>
            <a:r>
              <a:rPr lang="en-US" altLang="zh-CN" sz="4000" dirty="0"/>
              <a:t>Dense neural network and Convolutional neural network</a:t>
            </a:r>
            <a:endParaRPr lang="zh-CN" altLang="en-US" sz="4000" dirty="0"/>
          </a:p>
        </p:txBody>
      </p:sp>
      <p:pic>
        <p:nvPicPr>
          <p:cNvPr id="6" name="图片 5">
            <a:extLst>
              <a:ext uri="{FF2B5EF4-FFF2-40B4-BE49-F238E27FC236}">
                <a16:creationId xmlns:a16="http://schemas.microsoft.com/office/drawing/2014/main" xmlns="" id="{82E01C0B-763A-461F-89F8-5633A0A0D160}"/>
              </a:ext>
            </a:extLst>
          </p:cNvPr>
          <p:cNvPicPr>
            <a:picLocks noChangeAspect="1"/>
          </p:cNvPicPr>
          <p:nvPr/>
        </p:nvPicPr>
        <p:blipFill>
          <a:blip r:embed="rId2"/>
          <a:stretch>
            <a:fillRect/>
          </a:stretch>
        </p:blipFill>
        <p:spPr>
          <a:xfrm>
            <a:off x="464305" y="3272076"/>
            <a:ext cx="12076190" cy="3819048"/>
          </a:xfrm>
          <a:prstGeom prst="rect">
            <a:avLst/>
          </a:prstGeom>
        </p:spPr>
      </p:pic>
    </p:spTree>
    <p:extLst>
      <p:ext uri="{BB962C8B-B14F-4D97-AF65-F5344CB8AC3E}">
        <p14:creationId xmlns:p14="http://schemas.microsoft.com/office/powerpoint/2010/main" val="3002151599"/>
      </p:ext>
    </p:extLst>
  </p:cSld>
  <p:clrMapOvr>
    <a:masterClrMapping/>
  </p:clrMapOvr>
  <p:transition xmlns:p14="http://schemas.microsoft.com/office/powerpoint/2010/mai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xmlns="" id="{3C8B939B-5AA8-4F71-8E65-FCCE548B7CC6}"/>
              </a:ext>
            </a:extLst>
          </p:cNvPr>
          <p:cNvSpPr>
            <a:spLocks noGrp="1"/>
          </p:cNvSpPr>
          <p:nvPr>
            <p:ph type="title"/>
          </p:nvPr>
        </p:nvSpPr>
        <p:spPr>
          <a:xfrm>
            <a:off x="1270000" y="863600"/>
            <a:ext cx="10464800" cy="1422400"/>
          </a:xfrm>
        </p:spPr>
        <p:txBody>
          <a:bodyPr>
            <a:normAutofit/>
          </a:bodyPr>
          <a:lstStyle/>
          <a:p>
            <a:r>
              <a:rPr lang="en-US" altLang="zh-CN" sz="4000" dirty="0"/>
              <a:t>A simple CNN structure</a:t>
            </a:r>
            <a:endParaRPr lang="zh-CN" altLang="en-US" sz="4000" dirty="0"/>
          </a:p>
        </p:txBody>
      </p:sp>
      <p:sp>
        <p:nvSpPr>
          <p:cNvPr id="4" name="文本占位符 3">
            <a:extLst>
              <a:ext uri="{FF2B5EF4-FFF2-40B4-BE49-F238E27FC236}">
                <a16:creationId xmlns:a16="http://schemas.microsoft.com/office/drawing/2014/main" xmlns="" id="{6C5B4651-5B9A-4F6D-BEED-DB80E95BA8D8}"/>
              </a:ext>
            </a:extLst>
          </p:cNvPr>
          <p:cNvSpPr>
            <a:spLocks noGrp="1"/>
          </p:cNvSpPr>
          <p:nvPr>
            <p:ph type="body" sz="quarter" idx="1"/>
          </p:nvPr>
        </p:nvSpPr>
        <p:spPr>
          <a:xfrm>
            <a:off x="1270000" y="8153400"/>
            <a:ext cx="10464800" cy="1485900"/>
          </a:xfrm>
        </p:spPr>
        <p:txBody>
          <a:bodyPr>
            <a:normAutofit/>
          </a:bodyPr>
          <a:lstStyle/>
          <a:p>
            <a:pPr algn="l"/>
            <a:r>
              <a:rPr lang="en-US" altLang="zh-CN" sz="1800" dirty="0"/>
              <a:t>CONV: Convolutional kernel layer</a:t>
            </a:r>
          </a:p>
          <a:p>
            <a:pPr algn="l"/>
            <a:r>
              <a:rPr lang="en-US" altLang="zh-CN" sz="1800" dirty="0"/>
              <a:t>RELU: Activation function</a:t>
            </a:r>
          </a:p>
          <a:p>
            <a:pPr algn="l"/>
            <a:r>
              <a:rPr lang="en-US" altLang="zh-CN" sz="1800" dirty="0"/>
              <a:t>POOL: Dimension reduction layer</a:t>
            </a:r>
          </a:p>
          <a:p>
            <a:pPr algn="l"/>
            <a:r>
              <a:rPr lang="en-US" altLang="zh-CN" sz="1800" dirty="0"/>
              <a:t>FC: Fully connection layer</a:t>
            </a:r>
            <a:endParaRPr lang="zh-CN" altLang="en-US" sz="1800" dirty="0"/>
          </a:p>
        </p:txBody>
      </p:sp>
      <p:pic>
        <p:nvPicPr>
          <p:cNvPr id="5" name="图片 4">
            <a:extLst>
              <a:ext uri="{FF2B5EF4-FFF2-40B4-BE49-F238E27FC236}">
                <a16:creationId xmlns:a16="http://schemas.microsoft.com/office/drawing/2014/main" xmlns="" id="{26A9F9B6-DAA5-4CD3-B3FB-3C93A85BDFB3}"/>
              </a:ext>
            </a:extLst>
          </p:cNvPr>
          <p:cNvPicPr>
            <a:picLocks noChangeAspect="1"/>
          </p:cNvPicPr>
          <p:nvPr/>
        </p:nvPicPr>
        <p:blipFill>
          <a:blip r:embed="rId2"/>
          <a:stretch>
            <a:fillRect/>
          </a:stretch>
        </p:blipFill>
        <p:spPr>
          <a:xfrm>
            <a:off x="959543" y="2562557"/>
            <a:ext cx="11085714" cy="5314286"/>
          </a:xfrm>
          <a:prstGeom prst="rect">
            <a:avLst/>
          </a:prstGeom>
        </p:spPr>
      </p:pic>
    </p:spTree>
    <p:extLst>
      <p:ext uri="{BB962C8B-B14F-4D97-AF65-F5344CB8AC3E}">
        <p14:creationId xmlns:p14="http://schemas.microsoft.com/office/powerpoint/2010/main" val="1554998860"/>
      </p:ext>
    </p:extLst>
  </p:cSld>
  <p:clrMapOvr>
    <a:masterClrMapping/>
  </p:clrMapOvr>
  <p:transition xmlns:p14="http://schemas.microsoft.com/office/powerpoint/2010/mai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xmlns="" id="{DA5CE33B-29CC-47C7-B4D7-76F034C956E9}"/>
              </a:ext>
            </a:extLst>
          </p:cNvPr>
          <p:cNvSpPr>
            <a:spLocks noGrp="1"/>
          </p:cNvSpPr>
          <p:nvPr>
            <p:ph type="title"/>
          </p:nvPr>
        </p:nvSpPr>
        <p:spPr>
          <a:xfrm>
            <a:off x="1270000" y="952500"/>
            <a:ext cx="10464800" cy="1422400"/>
          </a:xfrm>
        </p:spPr>
        <p:txBody>
          <a:bodyPr/>
          <a:lstStyle/>
          <a:p>
            <a:r>
              <a:rPr lang="en-US" altLang="zh-CN" dirty="0"/>
              <a:t>Convolutional kernel</a:t>
            </a:r>
            <a:endParaRPr lang="zh-CN" altLang="en-US" dirty="0"/>
          </a:p>
        </p:txBody>
      </p:sp>
      <p:pic>
        <p:nvPicPr>
          <p:cNvPr id="6" name="图片 5">
            <a:extLst>
              <a:ext uri="{FF2B5EF4-FFF2-40B4-BE49-F238E27FC236}">
                <a16:creationId xmlns:a16="http://schemas.microsoft.com/office/drawing/2014/main" xmlns="" id="{A7FCC375-CD5C-4AFE-9F9C-52D6CF7D89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3562" y="2994025"/>
            <a:ext cx="4714875" cy="5162550"/>
          </a:xfrm>
          <a:prstGeom prst="rect">
            <a:avLst/>
          </a:prstGeom>
        </p:spPr>
      </p:pic>
      <p:sp>
        <p:nvSpPr>
          <p:cNvPr id="7" name="文本框 6">
            <a:extLst>
              <a:ext uri="{FF2B5EF4-FFF2-40B4-BE49-F238E27FC236}">
                <a16:creationId xmlns:a16="http://schemas.microsoft.com/office/drawing/2014/main" xmlns="" id="{9D81CC29-EE95-4128-8A82-6C39B207A197}"/>
              </a:ext>
            </a:extLst>
          </p:cNvPr>
          <p:cNvSpPr txBox="1"/>
          <p:nvPr/>
        </p:nvSpPr>
        <p:spPr>
          <a:xfrm>
            <a:off x="8141615" y="3586738"/>
            <a:ext cx="2766783"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altLang="zh-CN" sz="2400" b="1" i="0" u="none" strike="noStrike" cap="none" spc="0" normalizeH="0" baseline="0" dirty="0">
                <a:ln>
                  <a:noFill/>
                </a:ln>
                <a:solidFill>
                  <a:srgbClr val="000000"/>
                </a:solidFill>
                <a:effectLst/>
                <a:uFillTx/>
                <a:latin typeface="Helvetica Neue"/>
                <a:ea typeface="Helvetica Neue"/>
                <a:cs typeface="Helvetica Neue"/>
                <a:sym typeface="Helvetica Neue"/>
              </a:rPr>
              <a:t>This is a gif image</a:t>
            </a:r>
            <a:endParaRPr kumimoji="0" lang="zh-CN" altLang="en-US" sz="24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3609743350"/>
      </p:ext>
    </p:extLst>
  </p:cSld>
  <p:clrMapOvr>
    <a:masterClrMapping/>
  </p:clrMapOvr>
  <p:transition xmlns:p14="http://schemas.microsoft.com/office/powerpoint/2010/mai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Convolutional kernel"/>
          <p:cNvSpPr txBox="1">
            <a:spLocks noGrp="1"/>
          </p:cNvSpPr>
          <p:nvPr>
            <p:ph type="title"/>
          </p:nvPr>
        </p:nvSpPr>
        <p:spPr>
          <a:prstGeom prst="rect">
            <a:avLst/>
          </a:prstGeom>
        </p:spPr>
        <p:txBody>
          <a:bodyPr/>
          <a:lstStyle/>
          <a:p>
            <a:r>
              <a:rPr dirty="0"/>
              <a:t>Convolutional kernel</a:t>
            </a:r>
          </a:p>
        </p:txBody>
      </p:sp>
      <p:sp>
        <p:nvSpPr>
          <p:cNvPr id="2" name="文本框 1">
            <a:extLst>
              <a:ext uri="{FF2B5EF4-FFF2-40B4-BE49-F238E27FC236}">
                <a16:creationId xmlns:a16="http://schemas.microsoft.com/office/drawing/2014/main" xmlns="" id="{3257BF0D-1027-4542-8A0D-62C159956DF3}"/>
              </a:ext>
            </a:extLst>
          </p:cNvPr>
          <p:cNvSpPr txBox="1"/>
          <p:nvPr/>
        </p:nvSpPr>
        <p:spPr>
          <a:xfrm>
            <a:off x="9410700" y="4313893"/>
            <a:ext cx="2641600" cy="26879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US" altLang="zh-CN" b="0" dirty="0"/>
              <a:t>Padding on the input volume with zeros in such way that the conv layer does not alter the spatial dimensions of the input</a:t>
            </a:r>
            <a:endParaRPr kumimoji="0" lang="zh-CN" altLang="en-US" sz="24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pic>
        <p:nvPicPr>
          <p:cNvPr id="2050" name="Picture 2" descr="https://timgsa.baidu.com/timg?image&amp;quality=80&amp;size=b9999_10000&amp;sec=1512249322478&amp;di=69a4ec8266d1bbe18d8a175f759271e2&amp;imgtype=0&amp;src=http%3A%2F%2Fimgtec.eetrend.com%2Fsites%2Fimgtec.eetrend.com%2Ffiles%2F201610%2Fblog%2F8795-23429-1.png">
            <a:extLst>
              <a:ext uri="{FF2B5EF4-FFF2-40B4-BE49-F238E27FC236}">
                <a16:creationId xmlns:a16="http://schemas.microsoft.com/office/drawing/2014/main" xmlns="" id="{132F9DAD-A74B-468F-9440-604F60545E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8663" y="2413000"/>
            <a:ext cx="6534923" cy="5156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25A19A76-2D8A-462A-9920-B9246E5025D8}"/>
              </a:ext>
            </a:extLst>
          </p:cNvPr>
          <p:cNvSpPr>
            <a:spLocks noGrp="1"/>
          </p:cNvSpPr>
          <p:nvPr>
            <p:ph type="title"/>
          </p:nvPr>
        </p:nvSpPr>
        <p:spPr>
          <a:xfrm>
            <a:off x="952500" y="254000"/>
            <a:ext cx="11099800" cy="2159000"/>
          </a:xfrm>
        </p:spPr>
        <p:txBody>
          <a:bodyPr>
            <a:normAutofit/>
          </a:bodyPr>
          <a:lstStyle/>
          <a:p>
            <a:r>
              <a:rPr lang="en-US" altLang="zh-CN" sz="4000" b="1" dirty="0"/>
              <a:t>Rectified linear unit</a:t>
            </a:r>
            <a:r>
              <a:rPr lang="zh-CN" altLang="en-US" sz="4000" b="1" dirty="0"/>
              <a:t>，</a:t>
            </a:r>
            <a:r>
              <a:rPr lang="en-US" altLang="zh-CN" sz="4000" b="1" dirty="0" err="1"/>
              <a:t>ReLU</a:t>
            </a:r>
            <a:endParaRPr lang="en-US" altLang="zh-CN" sz="4000" b="1" dirty="0"/>
          </a:p>
        </p:txBody>
      </p:sp>
      <p:sp>
        <p:nvSpPr>
          <p:cNvPr id="5" name="文本框 4">
            <a:extLst>
              <a:ext uri="{FF2B5EF4-FFF2-40B4-BE49-F238E27FC236}">
                <a16:creationId xmlns:a16="http://schemas.microsoft.com/office/drawing/2014/main" xmlns="" id="{76FBA39F-CEC8-450D-B324-8CE4F4D40A7F}"/>
              </a:ext>
            </a:extLst>
          </p:cNvPr>
          <p:cNvSpPr txBox="1"/>
          <p:nvPr/>
        </p:nvSpPr>
        <p:spPr>
          <a:xfrm>
            <a:off x="1700865" y="2634238"/>
            <a:ext cx="35747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altLang="zh-CN" sz="2400" b="1" i="0" u="none" strike="noStrike" cap="none" spc="0" normalizeH="0" baseline="0" dirty="0">
                <a:ln>
                  <a:noFill/>
                </a:ln>
                <a:solidFill>
                  <a:srgbClr val="000000"/>
                </a:solidFill>
                <a:effectLst/>
                <a:uFillTx/>
                <a:latin typeface="Helvetica Neue"/>
                <a:ea typeface="Helvetica Neue"/>
                <a:cs typeface="Helvetica Neue"/>
                <a:sym typeface="Helvetica Neue"/>
              </a:rPr>
              <a:t>   </a:t>
            </a:r>
            <a:endParaRPr kumimoji="0" lang="zh-CN" altLang="en-US" sz="24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pic>
        <p:nvPicPr>
          <p:cNvPr id="9" name="图片 8">
            <a:extLst>
              <a:ext uri="{FF2B5EF4-FFF2-40B4-BE49-F238E27FC236}">
                <a16:creationId xmlns:a16="http://schemas.microsoft.com/office/drawing/2014/main" xmlns="" id="{69DB1A84-C3E3-4EEB-B99A-32391D31102B}"/>
              </a:ext>
            </a:extLst>
          </p:cNvPr>
          <p:cNvPicPr>
            <a:picLocks noChangeAspect="1"/>
          </p:cNvPicPr>
          <p:nvPr/>
        </p:nvPicPr>
        <p:blipFill>
          <a:blip r:embed="rId2"/>
          <a:stretch>
            <a:fillRect/>
          </a:stretch>
        </p:blipFill>
        <p:spPr>
          <a:xfrm>
            <a:off x="1879600" y="2660676"/>
            <a:ext cx="7879458" cy="666724"/>
          </a:xfrm>
          <a:prstGeom prst="rect">
            <a:avLst/>
          </a:prstGeom>
        </p:spPr>
      </p:pic>
      <p:pic>
        <p:nvPicPr>
          <p:cNvPr id="10" name="图片 9">
            <a:extLst>
              <a:ext uri="{FF2B5EF4-FFF2-40B4-BE49-F238E27FC236}">
                <a16:creationId xmlns:a16="http://schemas.microsoft.com/office/drawing/2014/main" xmlns="" id="{DD1D2386-A6BF-4038-A5C3-2B270A03AC88}"/>
              </a:ext>
            </a:extLst>
          </p:cNvPr>
          <p:cNvPicPr>
            <a:picLocks noChangeAspect="1"/>
          </p:cNvPicPr>
          <p:nvPr/>
        </p:nvPicPr>
        <p:blipFill>
          <a:blip r:embed="rId3"/>
          <a:stretch>
            <a:fillRect/>
          </a:stretch>
        </p:blipFill>
        <p:spPr>
          <a:xfrm>
            <a:off x="3157795" y="3575076"/>
            <a:ext cx="5972708" cy="5062319"/>
          </a:xfrm>
          <a:prstGeom prst="rect">
            <a:avLst/>
          </a:prstGeom>
        </p:spPr>
      </p:pic>
    </p:spTree>
    <p:extLst>
      <p:ext uri="{BB962C8B-B14F-4D97-AF65-F5344CB8AC3E}">
        <p14:creationId xmlns:p14="http://schemas.microsoft.com/office/powerpoint/2010/main" val="2331821941"/>
      </p:ext>
    </p:extLst>
  </p:cSld>
  <p:clrMapOvr>
    <a:masterClrMapping/>
  </p:clrMapOvr>
  <p:transition xmlns:p14="http://schemas.microsoft.com/office/powerpoint/2010/mai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FC81F5DB-D2C2-4977-9403-46471B154DAD}"/>
              </a:ext>
            </a:extLst>
          </p:cNvPr>
          <p:cNvSpPr>
            <a:spLocks noGrp="1"/>
          </p:cNvSpPr>
          <p:nvPr>
            <p:ph type="title"/>
          </p:nvPr>
        </p:nvSpPr>
        <p:spPr/>
        <p:txBody>
          <a:bodyPr/>
          <a:lstStyle/>
          <a:p>
            <a:r>
              <a:rPr lang="en-US" altLang="zh-CN" dirty="0"/>
              <a:t>Pooling layer</a:t>
            </a:r>
            <a:endParaRPr lang="zh-CN" altLang="en-US" dirty="0"/>
          </a:p>
        </p:txBody>
      </p:sp>
      <p:pic>
        <p:nvPicPr>
          <p:cNvPr id="4" name="图片 3">
            <a:extLst>
              <a:ext uri="{FF2B5EF4-FFF2-40B4-BE49-F238E27FC236}">
                <a16:creationId xmlns:a16="http://schemas.microsoft.com/office/drawing/2014/main" xmlns="" id="{6DF255EF-3562-4237-963F-B1BCF48B646B}"/>
              </a:ext>
            </a:extLst>
          </p:cNvPr>
          <p:cNvPicPr>
            <a:picLocks noChangeAspect="1"/>
          </p:cNvPicPr>
          <p:nvPr/>
        </p:nvPicPr>
        <p:blipFill>
          <a:blip r:embed="rId2"/>
          <a:stretch>
            <a:fillRect/>
          </a:stretch>
        </p:blipFill>
        <p:spPr>
          <a:xfrm>
            <a:off x="526209" y="3057819"/>
            <a:ext cx="11952381" cy="4704762"/>
          </a:xfrm>
          <a:prstGeom prst="rect">
            <a:avLst/>
          </a:prstGeom>
        </p:spPr>
      </p:pic>
    </p:spTree>
    <p:extLst>
      <p:ext uri="{BB962C8B-B14F-4D97-AF65-F5344CB8AC3E}">
        <p14:creationId xmlns:p14="http://schemas.microsoft.com/office/powerpoint/2010/main" val="3773155139"/>
      </p:ext>
    </p:extLst>
  </p:cSld>
  <p:clrMapOvr>
    <a:masterClrMapping/>
  </p:clrMapOvr>
  <p:transition xmlns:p14="http://schemas.microsoft.com/office/powerpoint/2010/mai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Pooling"/>
          <p:cNvSpPr txBox="1">
            <a:spLocks noGrp="1"/>
          </p:cNvSpPr>
          <p:nvPr>
            <p:ph type="title"/>
          </p:nvPr>
        </p:nvSpPr>
        <p:spPr>
          <a:prstGeom prst="rect">
            <a:avLst/>
          </a:prstGeom>
        </p:spPr>
        <p:txBody>
          <a:bodyPr>
            <a:normAutofit/>
          </a:bodyPr>
          <a:lstStyle/>
          <a:p>
            <a:r>
              <a:rPr dirty="0"/>
              <a:t>Pooling</a:t>
            </a:r>
          </a:p>
        </p:txBody>
      </p:sp>
      <p:sp>
        <p:nvSpPr>
          <p:cNvPr id="127" name="正文"/>
          <p:cNvSpPr txBox="1">
            <a:spLocks noGrp="1"/>
          </p:cNvSpPr>
          <p:nvPr>
            <p:ph type="body" idx="1"/>
          </p:nvPr>
        </p:nvSpPr>
        <p:spPr>
          <a:xfrm>
            <a:off x="952500" y="2743200"/>
            <a:ext cx="11099800" cy="6286500"/>
          </a:xfrm>
          <a:prstGeom prst="rect">
            <a:avLst/>
          </a:prstGeom>
        </p:spPr>
        <p:txBody>
          <a:bodyPr/>
          <a:lstStyle/>
          <a:p>
            <a:endParaRPr dirty="0"/>
          </a:p>
        </p:txBody>
      </p:sp>
      <p:pic>
        <p:nvPicPr>
          <p:cNvPr id="128" name="bhXRN.png" descr="bhXRN.png"/>
          <p:cNvPicPr>
            <a:picLocks noChangeAspect="1"/>
          </p:cNvPicPr>
          <p:nvPr/>
        </p:nvPicPr>
        <p:blipFill>
          <a:blip r:embed="rId2">
            <a:extLst/>
          </a:blip>
          <a:stretch>
            <a:fillRect/>
          </a:stretch>
        </p:blipFill>
        <p:spPr>
          <a:xfrm>
            <a:off x="1661467" y="2743199"/>
            <a:ext cx="8993833" cy="6406321"/>
          </a:xfrm>
          <a:prstGeom prst="rect">
            <a:avLst/>
          </a:prstGeom>
          <a:ln w="12700">
            <a:miter lim="400000"/>
          </a:ln>
        </p:spPr>
      </p:pic>
    </p:spTree>
  </p:cSld>
  <p:clrMapOvr>
    <a:masterClrMapping/>
  </p:clrMapOvr>
  <p:transition xmlns:p14="http://schemas.microsoft.com/office/powerpoint/2010/mai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BC6CF904-B2B6-4153-8B04-42E02C7BF7DB}"/>
              </a:ext>
            </a:extLst>
          </p:cNvPr>
          <p:cNvSpPr>
            <a:spLocks noGrp="1"/>
          </p:cNvSpPr>
          <p:nvPr>
            <p:ph type="title"/>
          </p:nvPr>
        </p:nvSpPr>
        <p:spPr/>
        <p:txBody>
          <a:bodyPr>
            <a:normAutofit/>
          </a:bodyPr>
          <a:lstStyle/>
          <a:p>
            <a:r>
              <a:rPr lang="en-US" altLang="zh-CN" dirty="0"/>
              <a:t>MNIST dataset</a:t>
            </a:r>
            <a:endParaRPr lang="zh-CN" altLang="en-US" dirty="0"/>
          </a:p>
        </p:txBody>
      </p:sp>
      <p:pic>
        <p:nvPicPr>
          <p:cNvPr id="7" name="图片 6">
            <a:extLst>
              <a:ext uri="{FF2B5EF4-FFF2-40B4-BE49-F238E27FC236}">
                <a16:creationId xmlns:a16="http://schemas.microsoft.com/office/drawing/2014/main" xmlns="" id="{D7748519-8285-46C3-963E-AA72921746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0609" y="2593182"/>
            <a:ext cx="6630591" cy="6630591"/>
          </a:xfrm>
          <a:prstGeom prst="rect">
            <a:avLst/>
          </a:prstGeom>
        </p:spPr>
      </p:pic>
      <p:sp>
        <p:nvSpPr>
          <p:cNvPr id="8" name="文本框 7">
            <a:extLst>
              <a:ext uri="{FF2B5EF4-FFF2-40B4-BE49-F238E27FC236}">
                <a16:creationId xmlns:a16="http://schemas.microsoft.com/office/drawing/2014/main" xmlns="" id="{A264F928-5EFA-4CB5-B879-F81DEB86E885}"/>
              </a:ext>
            </a:extLst>
          </p:cNvPr>
          <p:cNvSpPr txBox="1"/>
          <p:nvPr/>
        </p:nvSpPr>
        <p:spPr>
          <a:xfrm>
            <a:off x="430609" y="2794178"/>
            <a:ext cx="5080000" cy="416524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lang="en-US" altLang="zh-CN" b="0" dirty="0"/>
              <a:t>The MNIST database of handwritten digits,</a:t>
            </a:r>
          </a:p>
          <a:p>
            <a:pPr algn="l"/>
            <a:r>
              <a:rPr lang="en-US" altLang="zh-CN" b="0" dirty="0"/>
              <a:t> available from this page, </a:t>
            </a:r>
          </a:p>
          <a:p>
            <a:pPr algn="l"/>
            <a:r>
              <a:rPr lang="en-US" altLang="zh-CN" b="0" dirty="0"/>
              <a:t>has a training set of 60,000 examples, and a test set of 10,000 examples.</a:t>
            </a:r>
          </a:p>
          <a:p>
            <a:pPr algn="l"/>
            <a:r>
              <a:rPr lang="en-US" altLang="zh-CN" b="0" dirty="0"/>
              <a:t> It is a subset of a larger set available from NIST. </a:t>
            </a:r>
          </a:p>
          <a:p>
            <a:pPr algn="l"/>
            <a:r>
              <a:rPr lang="en-US" altLang="zh-CN" b="0" dirty="0"/>
              <a:t>The digits have been size-normalized and centered in a fixed-size image.</a:t>
            </a:r>
            <a:endParaRPr kumimoji="0" lang="zh-CN" altLang="en-US" sz="24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372891545"/>
      </p:ext>
    </p:extLst>
  </p:cSld>
  <p:clrMapOvr>
    <a:masterClrMapping/>
  </p:clrMapOvr>
  <p:transition xmlns:p14="http://schemas.microsoft.com/office/powerpoint/2010/mai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49</TotalTime>
  <Words>272</Words>
  <Application>Microsoft Macintosh PowerPoint</Application>
  <PresentationFormat>Custom</PresentationFormat>
  <Paragraphs>42</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White</vt:lpstr>
      <vt:lpstr>Convolutional neural network for Image recognition</vt:lpstr>
      <vt:lpstr>Dense neural network and Convolutional neural network</vt:lpstr>
      <vt:lpstr>A simple CNN structure</vt:lpstr>
      <vt:lpstr>Convolutional kernel</vt:lpstr>
      <vt:lpstr>Convolutional kernel</vt:lpstr>
      <vt:lpstr>Rectified linear unit，ReLU</vt:lpstr>
      <vt:lpstr>Pooling layer</vt:lpstr>
      <vt:lpstr>Pooling</vt:lpstr>
      <vt:lpstr>MNIST dataset</vt:lpstr>
      <vt:lpstr>LeNet-5 for MNIST</vt:lpstr>
      <vt:lpstr>CIFAR10 dataset and  state of the art</vt:lpstr>
      <vt:lpstr>ImageNet</vt:lpstr>
      <vt:lpstr>Case studies </vt:lpstr>
      <vt:lpstr>Case studies</vt:lpstr>
      <vt:lpstr>Case studies</vt:lpstr>
      <vt:lpstr>Case studies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Convolutional neural network for Image recognition</dc:title>
  <cp:lastModifiedBy>Usman Roshan</cp:lastModifiedBy>
  <cp:revision>9</cp:revision>
  <dcterms:modified xsi:type="dcterms:W3CDTF">2017-12-04T15:41:05Z</dcterms:modified>
</cp:coreProperties>
</file>