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0"/>
  </p:notesMasterIdLst>
  <p:sldIdLst>
    <p:sldId id="256" r:id="rId2"/>
    <p:sldId id="418" r:id="rId3"/>
    <p:sldId id="415" r:id="rId4"/>
    <p:sldId id="416" r:id="rId5"/>
    <p:sldId id="413" r:id="rId6"/>
    <p:sldId id="417" r:id="rId7"/>
    <p:sldId id="428" r:id="rId8"/>
    <p:sldId id="435" r:id="rId9"/>
    <p:sldId id="436" r:id="rId10"/>
    <p:sldId id="433" r:id="rId11"/>
    <p:sldId id="437" r:id="rId12"/>
    <p:sldId id="429" r:id="rId13"/>
    <p:sldId id="430" r:id="rId14"/>
    <p:sldId id="431" r:id="rId15"/>
    <p:sldId id="432" r:id="rId16"/>
    <p:sldId id="412" r:id="rId17"/>
    <p:sldId id="414" r:id="rId18"/>
    <p:sldId id="438" r:id="rId1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568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Relationship Id="rId2" Type="http://schemas.openxmlformats.org/officeDocument/2006/relationships/image" Target="../media/image1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ＭＳ Ｐゴシック" pitchFamily="64" charset="-128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ＭＳ Ｐゴシック" pitchFamily="64" charset="-128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 smtClean="0"/>
              <a:t>Click to edit Master text styles</a:t>
            </a:r>
          </a:p>
          <a:p>
            <a:pPr lvl="1"/>
            <a:r>
              <a:rPr lang="en-US" altLang="en-US" noProof="0" smtClean="0"/>
              <a:t>Second level</a:t>
            </a:r>
          </a:p>
          <a:p>
            <a:pPr lvl="2"/>
            <a:r>
              <a:rPr lang="en-US" altLang="en-US" noProof="0" smtClean="0"/>
              <a:t>Third level</a:t>
            </a:r>
          </a:p>
          <a:p>
            <a:pPr lvl="3"/>
            <a:r>
              <a:rPr lang="en-US" altLang="en-US" noProof="0" smtClean="0"/>
              <a:t>Fourth level</a:t>
            </a:r>
          </a:p>
          <a:p>
            <a:pPr lvl="4"/>
            <a:r>
              <a:rPr lang="en-US" altLang="en-US" noProof="0" smtClean="0"/>
              <a:t>Fifth level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ＭＳ Ｐゴシック" pitchFamily="64" charset="-128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cs typeface="ＭＳ Ｐゴシック" charset="0"/>
              </a:defRPr>
            </a:lvl1pPr>
          </a:lstStyle>
          <a:p>
            <a:pPr>
              <a:defRPr/>
            </a:pPr>
            <a:fld id="{11481CA4-8916-2341-8B75-4CA01CE25E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9675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6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6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6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6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6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56B787B-E1E2-2B42-89C5-27A576CF51D1}" type="slidenum">
              <a:rPr lang="en-US" sz="1200"/>
              <a:pPr/>
              <a:t>1</a:t>
            </a:fld>
            <a:endParaRPr lang="en-US" sz="120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EAFBBC-DDFC-DC47-B71A-8CEC966A44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2907AC-1710-564C-B959-066B11ED7E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322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482583-2756-054E-90FB-07457AC672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885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C0B0F-C1F8-8F4F-81A5-95AA6F036D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725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788362-FD0D-C549-A80F-C3DBC643D1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084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D26016-8144-3249-B6E5-625C7D873A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4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102BDB-FE59-C24E-8DA4-0B1E030EDB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96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9D10ED-5426-6844-A73E-F9E7125CB1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155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AB17DC-A5CF-5E4E-9416-AE32076CD3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596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E8DC66-AE1A-8449-AC3A-94E5B60880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187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F0E0BF-9023-D840-AB63-816D0C3E70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118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ea typeface="ＭＳ Ｐゴシック" pitchFamily="64" charset="-128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ea typeface="ＭＳ Ｐゴシック" pitchFamily="64" charset="-128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cs typeface="ＭＳ Ｐゴシック" charset="0"/>
              </a:defRPr>
            </a:lvl1pPr>
          </a:lstStyle>
          <a:p>
            <a:pPr>
              <a:defRPr/>
            </a:pPr>
            <a:fld id="{7CE95E8E-4C01-034D-8572-BE50EBF622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6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6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6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6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6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6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6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6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10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image" Target="../media/image11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4" Type="http://schemas.openxmlformats.org/officeDocument/2006/relationships/image" Target="../media/image12.emf"/><Relationship Id="rId5" Type="http://schemas.openxmlformats.org/officeDocument/2006/relationships/oleObject" Target="../embeddings/oleObject4.bin"/><Relationship Id="rId6" Type="http://schemas.openxmlformats.org/officeDocument/2006/relationships/image" Target="../media/image13.e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4" Type="http://schemas.openxmlformats.org/officeDocument/2006/relationships/image" Target="../media/image12.emf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hyperlink" Target="http://home.agh.edu.pl/~vlsi/AI/backp_t_en/backprop.html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</a:rPr>
              <a:t>Multi-layer perceptron</a:t>
            </a:r>
          </a:p>
        </p:txBody>
      </p:sp>
      <p:sp>
        <p:nvSpPr>
          <p:cNvPr id="1433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648200"/>
            <a:ext cx="6400800" cy="1752600"/>
          </a:xfrm>
        </p:spPr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</a:rPr>
              <a:t>Usman Roshan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</a:rPr>
              <a:t>Theorems on neural networks</a:t>
            </a:r>
          </a:p>
        </p:txBody>
      </p:sp>
      <p:sp>
        <p:nvSpPr>
          <p:cNvPr id="317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</a:rPr>
              <a:t>Any continuous function can be approximated by a single layer neural network within epsilon error (Hornik et. al. 1991)</a:t>
            </a:r>
          </a:p>
          <a:p>
            <a:endParaRPr lang="en-US">
              <a:latin typeface="Arial" charset="0"/>
              <a:ea typeface="ＭＳ Ｐゴシック" charset="0"/>
            </a:endParaRPr>
          </a:p>
        </p:txBody>
      </p:sp>
      <p:pic>
        <p:nvPicPr>
          <p:cNvPr id="31747" name="Picture 3" descr="Screen Shot 2018-09-26 at 10.53.52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495800"/>
            <a:ext cx="8839200" cy="161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</a:rPr>
              <a:t>Theorems on neural networks</a:t>
            </a:r>
          </a:p>
        </p:txBody>
      </p:sp>
      <p:sp>
        <p:nvSpPr>
          <p:cNvPr id="3277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</a:rPr>
              <a:t>An earlier result on approximation capabilities of neural networks (Cybenko 1989)</a:t>
            </a:r>
          </a:p>
        </p:txBody>
      </p:sp>
      <p:pic>
        <p:nvPicPr>
          <p:cNvPr id="32771" name="Picture 4" descr="Screen Shot 2018-09-26 at 11.09.56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733800"/>
            <a:ext cx="7248525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</a:rPr>
              <a:t>How do we optimize neural net parameters?</a:t>
            </a:r>
          </a:p>
        </p:txBody>
      </p:sp>
      <p:sp>
        <p:nvSpPr>
          <p:cNvPr id="2355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US" dirty="0" smtClean="0">
                <a:latin typeface="Arial" charset="0"/>
                <a:ea typeface="ＭＳ Ｐゴシック" charset="0"/>
              </a:rPr>
              <a:t>First let’s look at the least squares objective again</a:t>
            </a:r>
          </a:p>
          <a:p>
            <a:pPr>
              <a:defRPr/>
            </a:pPr>
            <a:r>
              <a:rPr lang="en-US" dirty="0" smtClean="0">
                <a:latin typeface="Arial" charset="0"/>
                <a:ea typeface="ＭＳ Ｐゴシック" charset="0"/>
              </a:rPr>
              <a:t>Let </a:t>
            </a:r>
            <a:r>
              <a:rPr lang="en-US" dirty="0">
                <a:latin typeface="Arial" charset="0"/>
                <a:ea typeface="ＭＳ Ｐゴシック" charset="0"/>
              </a:rPr>
              <a:t>our </a:t>
            </a:r>
            <a:r>
              <a:rPr lang="en-US" dirty="0" err="1">
                <a:latin typeface="Arial" charset="0"/>
                <a:ea typeface="ＭＳ Ｐゴシック" charset="0"/>
              </a:rPr>
              <a:t>datapoints</a:t>
            </a:r>
            <a:r>
              <a:rPr lang="en-US" dirty="0">
                <a:latin typeface="Arial" charset="0"/>
                <a:ea typeface="ＭＳ Ｐゴシック" charset="0"/>
              </a:rPr>
              <a:t> x</a:t>
            </a:r>
            <a:r>
              <a:rPr lang="en-US" baseline="-25000" dirty="0">
                <a:latin typeface="Arial" charset="0"/>
                <a:ea typeface="ＭＳ Ｐゴシック" charset="0"/>
              </a:rPr>
              <a:t>i</a:t>
            </a:r>
            <a:r>
              <a:rPr lang="en-US" dirty="0">
                <a:latin typeface="Arial" charset="0"/>
                <a:ea typeface="ＭＳ Ｐゴシック" charset="0"/>
              </a:rPr>
              <a:t> be in a matrix form X = [x</a:t>
            </a:r>
            <a:r>
              <a:rPr lang="en-US" baseline="-25000" dirty="0">
                <a:latin typeface="Arial" charset="0"/>
                <a:ea typeface="ＭＳ Ｐゴシック" charset="0"/>
              </a:rPr>
              <a:t>0</a:t>
            </a:r>
            <a:r>
              <a:rPr lang="en-US" dirty="0">
                <a:latin typeface="Arial" charset="0"/>
                <a:ea typeface="ＭＳ Ｐゴシック" charset="0"/>
              </a:rPr>
              <a:t>,x</a:t>
            </a:r>
            <a:r>
              <a:rPr lang="en-US" baseline="-25000" dirty="0">
                <a:latin typeface="Arial" charset="0"/>
                <a:ea typeface="ＭＳ Ｐゴシック" charset="0"/>
              </a:rPr>
              <a:t>1</a:t>
            </a:r>
            <a:r>
              <a:rPr lang="en-US" dirty="0">
                <a:latin typeface="Arial" charset="0"/>
                <a:ea typeface="ＭＳ Ｐゴシック" charset="0"/>
              </a:rPr>
              <a:t>,…,x</a:t>
            </a:r>
            <a:r>
              <a:rPr lang="en-US" baseline="-25000" dirty="0">
                <a:latin typeface="Arial" charset="0"/>
                <a:ea typeface="ＭＳ Ｐゴシック" charset="0"/>
              </a:rPr>
              <a:t>n-1</a:t>
            </a:r>
            <a:r>
              <a:rPr lang="en-US" dirty="0">
                <a:latin typeface="Arial" charset="0"/>
                <a:ea typeface="ＭＳ Ｐゴシック" charset="0"/>
              </a:rPr>
              <a:t>] and let y = [y</a:t>
            </a:r>
            <a:r>
              <a:rPr lang="en-US" baseline="-25000" dirty="0">
                <a:latin typeface="Arial" charset="0"/>
                <a:ea typeface="ＭＳ Ｐゴシック" charset="0"/>
              </a:rPr>
              <a:t>0</a:t>
            </a:r>
            <a:r>
              <a:rPr lang="en-US" dirty="0">
                <a:latin typeface="Arial" charset="0"/>
                <a:ea typeface="ＭＳ Ｐゴシック" charset="0"/>
              </a:rPr>
              <a:t>,y</a:t>
            </a:r>
            <a:r>
              <a:rPr lang="en-US" baseline="-25000" dirty="0">
                <a:latin typeface="Arial" charset="0"/>
                <a:ea typeface="ＭＳ Ｐゴシック" charset="0"/>
              </a:rPr>
              <a:t>1</a:t>
            </a:r>
            <a:r>
              <a:rPr lang="en-US" dirty="0">
                <a:latin typeface="Arial" charset="0"/>
                <a:ea typeface="ＭＳ Ｐゴシック" charset="0"/>
              </a:rPr>
              <a:t>,…,y</a:t>
            </a:r>
            <a:r>
              <a:rPr lang="en-US" baseline="-25000" dirty="0">
                <a:latin typeface="Arial" charset="0"/>
                <a:ea typeface="ＭＳ Ｐゴシック" charset="0"/>
              </a:rPr>
              <a:t>n-1</a:t>
            </a:r>
            <a:r>
              <a:rPr lang="en-US" dirty="0">
                <a:latin typeface="Arial" charset="0"/>
                <a:ea typeface="ＭＳ Ｐゴシック" charset="0"/>
              </a:rPr>
              <a:t>] be the output labels.</a:t>
            </a:r>
          </a:p>
          <a:p>
            <a:pPr>
              <a:defRPr/>
            </a:pPr>
            <a:r>
              <a:rPr lang="en-US" dirty="0">
                <a:latin typeface="Arial" charset="0"/>
                <a:ea typeface="ＭＳ Ｐゴシック" charset="0"/>
              </a:rPr>
              <a:t>Then the perceptron output can be viewed as </a:t>
            </a:r>
            <a:r>
              <a:rPr lang="en-US" dirty="0" err="1">
                <a:latin typeface="Arial" charset="0"/>
                <a:ea typeface="ＭＳ Ｐゴシック" charset="0"/>
              </a:rPr>
              <a:t>w</a:t>
            </a:r>
            <a:r>
              <a:rPr lang="en-US" baseline="30000" dirty="0" err="1">
                <a:latin typeface="Arial" charset="0"/>
                <a:ea typeface="ＭＳ Ｐゴシック" charset="0"/>
              </a:rPr>
              <a:t>T</a:t>
            </a:r>
            <a:r>
              <a:rPr lang="en-US" dirty="0" err="1">
                <a:latin typeface="Arial" charset="0"/>
                <a:ea typeface="ＭＳ Ｐゴシック" charset="0"/>
              </a:rPr>
              <a:t>X</a:t>
            </a:r>
            <a:r>
              <a:rPr lang="en-US" dirty="0">
                <a:latin typeface="Arial" charset="0"/>
                <a:ea typeface="ＭＳ Ｐゴシック" charset="0"/>
              </a:rPr>
              <a:t> = </a:t>
            </a:r>
            <a:r>
              <a:rPr lang="en-US" dirty="0" err="1">
                <a:latin typeface="Arial" charset="0"/>
                <a:ea typeface="ＭＳ Ｐゴシック" charset="0"/>
              </a:rPr>
              <a:t>y</a:t>
            </a:r>
            <a:r>
              <a:rPr lang="en-US" baseline="30000" dirty="0" err="1">
                <a:latin typeface="Arial" charset="0"/>
                <a:ea typeface="ＭＳ Ｐゴシック" charset="0"/>
              </a:rPr>
              <a:t>T</a:t>
            </a:r>
            <a:r>
              <a:rPr lang="en-US" dirty="0">
                <a:latin typeface="Arial" charset="0"/>
                <a:ea typeface="ＭＳ Ｐゴシック" charset="0"/>
              </a:rPr>
              <a:t> where w is the perceptron.</a:t>
            </a:r>
          </a:p>
          <a:p>
            <a:pPr>
              <a:defRPr/>
            </a:pPr>
            <a:r>
              <a:rPr lang="en-US" dirty="0">
                <a:latin typeface="Arial" charset="0"/>
                <a:ea typeface="ＭＳ Ｐゴシック" charset="0"/>
              </a:rPr>
              <a:t>And so the perceptron problem can be posed as </a:t>
            </a:r>
          </a:p>
        </p:txBody>
      </p:sp>
      <p:graphicFrame>
        <p:nvGraphicFramePr>
          <p:cNvPr id="22531" name="Object 4"/>
          <p:cNvGraphicFramePr>
            <a:graphicFrameLocks noChangeAspect="1"/>
          </p:cNvGraphicFramePr>
          <p:nvPr/>
        </p:nvGraphicFramePr>
        <p:xfrm>
          <a:off x="2916238" y="5537200"/>
          <a:ext cx="3255962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6" name="Equation" r:id="rId3" imgW="1231900" imgH="355600" progId="Equation.DSMT4">
                  <p:embed/>
                </p:oleObj>
              </mc:Choice>
              <mc:Fallback>
                <p:oleObj name="Equation" r:id="rId3" imgW="1231900" imgH="355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6238" y="5537200"/>
                        <a:ext cx="3255962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>
                <a:latin typeface="Arial" charset="0"/>
                <a:ea typeface="ＭＳ Ｐゴシック" charset="0"/>
              </a:rPr>
              <a:t>Multilayer perceptron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95400"/>
            <a:ext cx="7772400" cy="4800600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en-US" dirty="0" smtClean="0"/>
              <a:t>For a multilayer perceptron with one hidden layer we can think of the hidden layer as a new set of features obtained by a linear transformation of each feature.</a:t>
            </a:r>
          </a:p>
          <a:p>
            <a:pPr>
              <a:defRPr/>
            </a:pPr>
            <a:r>
              <a:rPr lang="en-US" dirty="0" smtClean="0"/>
              <a:t>Let our </a:t>
            </a:r>
            <a:r>
              <a:rPr lang="en-US" dirty="0" err="1" smtClean="0"/>
              <a:t>datapoints</a:t>
            </a:r>
            <a:r>
              <a:rPr lang="en-US" dirty="0" smtClean="0"/>
              <a:t> x</a:t>
            </a:r>
            <a:r>
              <a:rPr lang="en-US" baseline="-25000" dirty="0" smtClean="0"/>
              <a:t>i</a:t>
            </a:r>
            <a:r>
              <a:rPr lang="en-US" dirty="0" smtClean="0"/>
              <a:t> be in a matrix form X = [x</a:t>
            </a:r>
            <a:r>
              <a:rPr lang="en-US" baseline="-25000" dirty="0" smtClean="0"/>
              <a:t>0</a:t>
            </a:r>
            <a:r>
              <a:rPr lang="en-US" dirty="0" smtClean="0"/>
              <a:t>,x</a:t>
            </a:r>
            <a:r>
              <a:rPr lang="en-US" baseline="-25000" dirty="0" smtClean="0"/>
              <a:t>1</a:t>
            </a:r>
            <a:r>
              <a:rPr lang="en-US" dirty="0" smtClean="0"/>
              <a:t>,…,x</a:t>
            </a:r>
            <a:r>
              <a:rPr lang="en-US" baseline="-25000" dirty="0" smtClean="0"/>
              <a:t>n-1</a:t>
            </a:r>
            <a:r>
              <a:rPr lang="en-US" dirty="0" smtClean="0"/>
              <a:t>],y = [y</a:t>
            </a:r>
            <a:r>
              <a:rPr lang="en-US" baseline="-25000" dirty="0" smtClean="0"/>
              <a:t>0</a:t>
            </a:r>
            <a:r>
              <a:rPr lang="en-US" dirty="0" smtClean="0"/>
              <a:t>,y</a:t>
            </a:r>
            <a:r>
              <a:rPr lang="en-US" baseline="-25000" dirty="0" smtClean="0"/>
              <a:t>1</a:t>
            </a:r>
            <a:r>
              <a:rPr lang="en-US" dirty="0" smtClean="0"/>
              <a:t>,…,y</a:t>
            </a:r>
            <a:r>
              <a:rPr lang="en-US" baseline="-25000" dirty="0" smtClean="0"/>
              <a:t>n-1</a:t>
            </a:r>
            <a:r>
              <a:rPr lang="en-US" dirty="0" smtClean="0"/>
              <a:t>] be the output labels, and Z = [z</a:t>
            </a:r>
            <a:r>
              <a:rPr lang="en-US" baseline="-25000" dirty="0" smtClean="0"/>
              <a:t>0</a:t>
            </a:r>
            <a:r>
              <a:rPr lang="en-US" dirty="0" smtClean="0"/>
              <a:t>,z</a:t>
            </a:r>
            <a:r>
              <a:rPr lang="en-US" baseline="-25000" dirty="0" smtClean="0"/>
              <a:t>1</a:t>
            </a:r>
            <a:r>
              <a:rPr lang="en-US" dirty="0" smtClean="0"/>
              <a:t>,…,z</a:t>
            </a:r>
            <a:r>
              <a:rPr lang="en-US" baseline="-25000" dirty="0" smtClean="0"/>
              <a:t>n-1</a:t>
            </a:r>
            <a:r>
              <a:rPr lang="en-US" dirty="0" smtClean="0"/>
              <a:t>] be the new feature representation of our data.</a:t>
            </a:r>
          </a:p>
          <a:p>
            <a:pPr>
              <a:defRPr/>
            </a:pPr>
            <a:r>
              <a:rPr lang="en-US" dirty="0" smtClean="0"/>
              <a:t>In a single hidden layer perceptron we have perform k linear transformations W = [w</a:t>
            </a:r>
            <a:r>
              <a:rPr lang="en-US" baseline="-25000" dirty="0" smtClean="0"/>
              <a:t>1</a:t>
            </a:r>
            <a:r>
              <a:rPr lang="en-US" dirty="0" smtClean="0"/>
              <a:t>,w</a:t>
            </a:r>
            <a:r>
              <a:rPr lang="en-US" baseline="-25000" dirty="0" smtClean="0"/>
              <a:t>2</a:t>
            </a:r>
            <a:r>
              <a:rPr lang="en-US" dirty="0" smtClean="0"/>
              <a:t>,…,</a:t>
            </a:r>
            <a:r>
              <a:rPr lang="en-US" dirty="0" err="1" smtClean="0"/>
              <a:t>w</a:t>
            </a:r>
            <a:r>
              <a:rPr lang="en-US" baseline="-25000" dirty="0" err="1"/>
              <a:t>k</a:t>
            </a:r>
            <a:r>
              <a:rPr lang="en-US" dirty="0" smtClean="0"/>
              <a:t>] of our data where each </a:t>
            </a:r>
            <a:r>
              <a:rPr lang="en-US" dirty="0" err="1" smtClean="0"/>
              <a:t>w</a:t>
            </a:r>
            <a:r>
              <a:rPr lang="en-US" baseline="-25000" dirty="0" err="1" smtClean="0"/>
              <a:t>i</a:t>
            </a:r>
            <a:r>
              <a:rPr lang="en-US" dirty="0" smtClean="0"/>
              <a:t> is a vector.</a:t>
            </a:r>
          </a:p>
          <a:p>
            <a:pPr>
              <a:defRPr/>
            </a:pPr>
            <a:r>
              <a:rPr lang="en-US" dirty="0" smtClean="0"/>
              <a:t>Thus the output of the first layer can be written as </a:t>
            </a:r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 smtClean="0"/>
          </a:p>
        </p:txBody>
      </p:sp>
      <p:graphicFrame>
        <p:nvGraphicFramePr>
          <p:cNvPr id="23555" name="Object 3"/>
          <p:cNvGraphicFramePr>
            <a:graphicFrameLocks noChangeAspect="1"/>
          </p:cNvGraphicFramePr>
          <p:nvPr/>
        </p:nvGraphicFramePr>
        <p:xfrm>
          <a:off x="3352800" y="5562600"/>
          <a:ext cx="2286000" cy="661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0" name="Equation" r:id="rId3" imgW="622300" imgH="190500" progId="Equation.DSMT4">
                  <p:embed/>
                </p:oleObj>
              </mc:Choice>
              <mc:Fallback>
                <p:oleObj name="Equation" r:id="rId3" imgW="622300" imgH="1905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5562600"/>
                        <a:ext cx="2286000" cy="661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>
                <a:latin typeface="Arial" charset="0"/>
                <a:ea typeface="ＭＳ Ｐゴシック" charset="0"/>
              </a:rPr>
              <a:t>Multilayer perceptrons</a:t>
            </a:r>
          </a:p>
        </p:txBody>
      </p:sp>
      <p:sp>
        <p:nvSpPr>
          <p:cNvPr id="50178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382000" cy="5105400"/>
          </a:xfrm>
        </p:spPr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en-US" dirty="0" smtClean="0">
                <a:latin typeface="Arial" charset="0"/>
                <a:ea typeface="ＭＳ Ｐゴシック" charset="0"/>
              </a:rPr>
              <a:t>We convert the output of the hidden layer into a non-linear function. Otherwise we would only obtain another linear function (since a linear combination of linear functions is also linear)</a:t>
            </a:r>
          </a:p>
          <a:p>
            <a:pPr>
              <a:defRPr/>
            </a:pPr>
            <a:r>
              <a:rPr lang="en-US" dirty="0" smtClean="0">
                <a:latin typeface="Arial" charset="0"/>
                <a:ea typeface="ＭＳ Ｐゴシック" charset="0"/>
              </a:rPr>
              <a:t>The </a:t>
            </a:r>
            <a:r>
              <a:rPr lang="en-US" dirty="0">
                <a:latin typeface="Arial" charset="0"/>
                <a:ea typeface="ＭＳ Ｐゴシック" charset="0"/>
              </a:rPr>
              <a:t>intermediate layer is then given a final linear transformation u to match the output labels y. In other words </a:t>
            </a:r>
            <a:r>
              <a:rPr lang="en-US" dirty="0" err="1" smtClean="0">
                <a:latin typeface="Arial" charset="0"/>
                <a:ea typeface="ＭＳ Ｐゴシック" charset="0"/>
              </a:rPr>
              <a:t>u</a:t>
            </a:r>
            <a:r>
              <a:rPr lang="en-US" baseline="30000" dirty="0" err="1" smtClean="0">
                <a:latin typeface="Arial" charset="0"/>
                <a:ea typeface="ＭＳ Ｐゴシック" charset="0"/>
              </a:rPr>
              <a:t>T</a:t>
            </a:r>
            <a:r>
              <a:rPr lang="en-US" dirty="0" err="1" smtClean="0">
                <a:latin typeface="Arial" charset="0"/>
                <a:ea typeface="ＭＳ Ｐゴシック" charset="0"/>
              </a:rPr>
              <a:t>nonlinear</a:t>
            </a:r>
            <a:r>
              <a:rPr lang="en-US" dirty="0" smtClean="0">
                <a:latin typeface="Arial" charset="0"/>
                <a:ea typeface="ＭＳ Ｐゴシック" charset="0"/>
              </a:rPr>
              <a:t>(Z) </a:t>
            </a:r>
            <a:r>
              <a:rPr lang="en-US" dirty="0">
                <a:latin typeface="Arial" charset="0"/>
                <a:ea typeface="ＭＳ Ｐゴシック" charset="0"/>
              </a:rPr>
              <a:t>= </a:t>
            </a:r>
            <a:r>
              <a:rPr lang="en-US" dirty="0" err="1" smtClean="0">
                <a:latin typeface="Arial" charset="0"/>
                <a:ea typeface="ＭＳ Ｐゴシック" charset="0"/>
              </a:rPr>
              <a:t>y’</a:t>
            </a:r>
            <a:r>
              <a:rPr lang="en-US" baseline="30000" dirty="0" err="1" smtClean="0">
                <a:latin typeface="Arial" charset="0"/>
                <a:ea typeface="ＭＳ Ｐゴシック" charset="0"/>
              </a:rPr>
              <a:t>T</a:t>
            </a:r>
            <a:r>
              <a:rPr lang="en-US" dirty="0" smtClean="0">
                <a:latin typeface="Arial" charset="0"/>
                <a:ea typeface="ＭＳ Ｐゴシック" charset="0"/>
              </a:rPr>
              <a:t>. For example nonlinear(x)=sign(x) or </a:t>
            </a:r>
            <a:r>
              <a:rPr lang="en-US" dirty="0" err="1" smtClean="0">
                <a:latin typeface="Arial" charset="0"/>
                <a:ea typeface="ＭＳ Ｐゴシック" charset="0"/>
              </a:rPr>
              <a:t>nolinear</a:t>
            </a:r>
            <a:r>
              <a:rPr lang="en-US" dirty="0" smtClean="0">
                <a:latin typeface="Arial" charset="0"/>
                <a:ea typeface="ＭＳ Ｐゴシック" charset="0"/>
              </a:rPr>
              <a:t>(x)=sigmoid(x).</a:t>
            </a:r>
            <a:endParaRPr lang="en-US" dirty="0">
              <a:latin typeface="Arial" charset="0"/>
              <a:ea typeface="ＭＳ Ｐゴシック" charset="0"/>
            </a:endParaRPr>
          </a:p>
          <a:p>
            <a:pPr>
              <a:defRPr/>
            </a:pPr>
            <a:r>
              <a:rPr lang="en-US" dirty="0">
                <a:latin typeface="Arial" charset="0"/>
                <a:ea typeface="ＭＳ Ｐゴシック" charset="0"/>
              </a:rPr>
              <a:t>Thus the single layer objective can be written as</a:t>
            </a:r>
          </a:p>
          <a:p>
            <a:pPr>
              <a:defRPr/>
            </a:pPr>
            <a:endParaRPr lang="en-US" dirty="0" smtClean="0">
              <a:latin typeface="Arial" charset="0"/>
              <a:ea typeface="ＭＳ Ｐゴシック" charset="0"/>
            </a:endParaRPr>
          </a:p>
          <a:p>
            <a:pPr>
              <a:defRPr/>
            </a:pPr>
            <a:endParaRPr lang="en-US" dirty="0" smtClean="0">
              <a:latin typeface="Arial" charset="0"/>
              <a:ea typeface="ＭＳ Ｐゴシック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  <a:ea typeface="ＭＳ Ｐゴシック" charset="0"/>
              </a:rPr>
              <a:t>Regularized version would be</a:t>
            </a:r>
          </a:p>
          <a:p>
            <a:pPr>
              <a:defRPr/>
            </a:pPr>
            <a:endParaRPr lang="en-US" dirty="0" smtClean="0">
              <a:latin typeface="Arial" charset="0"/>
              <a:ea typeface="ＭＳ Ｐゴシック" charset="0"/>
            </a:endParaRPr>
          </a:p>
          <a:p>
            <a:pPr>
              <a:defRPr/>
            </a:pPr>
            <a:endParaRPr lang="en-US" dirty="0" smtClean="0">
              <a:latin typeface="Arial" charset="0"/>
              <a:ea typeface="ＭＳ Ｐゴシック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  <a:ea typeface="ＭＳ Ｐゴシック" charset="0"/>
              </a:rPr>
              <a:t>The </a:t>
            </a:r>
            <a:r>
              <a:rPr lang="en-US" dirty="0">
                <a:latin typeface="Arial" charset="0"/>
                <a:ea typeface="ＭＳ Ｐゴシック" charset="0"/>
              </a:rPr>
              <a:t>back propagation algorithm solves this with gradient descent but </a:t>
            </a:r>
            <a:r>
              <a:rPr lang="en-US" dirty="0" smtClean="0">
                <a:latin typeface="Arial" charset="0"/>
                <a:ea typeface="ＭＳ Ｐゴシック" charset="0"/>
              </a:rPr>
              <a:t>coordinate descent </a:t>
            </a:r>
            <a:r>
              <a:rPr lang="en-US" dirty="0">
                <a:latin typeface="Arial" charset="0"/>
                <a:ea typeface="ＭＳ Ｐゴシック" charset="0"/>
              </a:rPr>
              <a:t>can also be applied.</a:t>
            </a:r>
          </a:p>
        </p:txBody>
      </p:sp>
      <p:graphicFrame>
        <p:nvGraphicFramePr>
          <p:cNvPr id="24579" name="Object 4"/>
          <p:cNvGraphicFramePr>
            <a:graphicFrameLocks noChangeAspect="1"/>
          </p:cNvGraphicFramePr>
          <p:nvPr/>
        </p:nvGraphicFramePr>
        <p:xfrm>
          <a:off x="2895600" y="4183063"/>
          <a:ext cx="3532188" cy="617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8" name="Equation" r:id="rId3" imgW="2108200" imgH="368300" progId="Equation.DSMT4">
                  <p:embed/>
                </p:oleObj>
              </mc:Choice>
              <mc:Fallback>
                <p:oleObj name="Equation" r:id="rId3" imgW="2108200" imgH="3683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4183063"/>
                        <a:ext cx="3532188" cy="617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0" name="Object 4"/>
          <p:cNvGraphicFramePr>
            <a:graphicFrameLocks noChangeAspect="1"/>
          </p:cNvGraphicFramePr>
          <p:nvPr/>
        </p:nvGraphicFramePr>
        <p:xfrm>
          <a:off x="2109788" y="5173663"/>
          <a:ext cx="5256212" cy="617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9" name="Equation" r:id="rId5" imgW="3136900" imgH="368300" progId="Equation.DSMT4">
                  <p:embed/>
                </p:oleObj>
              </mc:Choice>
              <mc:Fallback>
                <p:oleObj name="Equation" r:id="rId5" imgW="3136900" imgH="3683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09788" y="5173663"/>
                        <a:ext cx="5256212" cy="617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>
                <a:latin typeface="Arial" charset="0"/>
                <a:ea typeface="ＭＳ Ｐゴシック" charset="0"/>
              </a:rPr>
              <a:t>Gradient descent</a:t>
            </a:r>
          </a:p>
        </p:txBody>
      </p:sp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7772400" cy="4114800"/>
          </a:xfrm>
        </p:spPr>
        <p:txBody>
          <a:bodyPr/>
          <a:lstStyle/>
          <a:p>
            <a:r>
              <a:rPr lang="en-US">
                <a:latin typeface="Arial" charset="0"/>
                <a:ea typeface="ＭＳ Ｐゴシック" charset="0"/>
              </a:rPr>
              <a:t>Recall the objective from above</a:t>
            </a:r>
          </a:p>
          <a:p>
            <a:endParaRPr lang="en-US">
              <a:latin typeface="Arial" charset="0"/>
              <a:ea typeface="ＭＳ Ｐゴシック" charset="0"/>
            </a:endParaRPr>
          </a:p>
          <a:p>
            <a:r>
              <a:rPr lang="en-US">
                <a:latin typeface="Arial" charset="0"/>
                <a:ea typeface="ＭＳ Ｐゴシック" charset="0"/>
              </a:rPr>
              <a:t>We differentiate this w.r.t. each weight to obtain the gradient</a:t>
            </a:r>
          </a:p>
          <a:p>
            <a:r>
              <a:rPr lang="en-US">
                <a:latin typeface="Arial" charset="0"/>
                <a:ea typeface="ＭＳ Ｐゴシック" charset="0"/>
              </a:rPr>
              <a:t>Alternatively we can take a stepwise approach called back-propagation.</a:t>
            </a:r>
          </a:p>
          <a:p>
            <a:r>
              <a:rPr lang="en-US">
                <a:latin typeface="Arial" charset="0"/>
                <a:ea typeface="ＭＳ Ｐゴシック" charset="0"/>
              </a:rPr>
              <a:t>In this method we use the chain rule to calculate partial derivatives and perform the update for each node</a:t>
            </a:r>
          </a:p>
        </p:txBody>
      </p:sp>
      <p:graphicFrame>
        <p:nvGraphicFramePr>
          <p:cNvPr id="25603" name="Object 4"/>
          <p:cNvGraphicFramePr>
            <a:graphicFrameLocks noChangeAspect="1"/>
          </p:cNvGraphicFramePr>
          <p:nvPr/>
        </p:nvGraphicFramePr>
        <p:xfrm>
          <a:off x="2716213" y="2049463"/>
          <a:ext cx="3532187" cy="617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8" name="Equation" r:id="rId3" imgW="2108200" imgH="368300" progId="Equation.DSMT4">
                  <p:embed/>
                </p:oleObj>
              </mc:Choice>
              <mc:Fallback>
                <p:oleObj name="Equation" r:id="rId3" imgW="2108200" imgH="3683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6213" y="2049463"/>
                        <a:ext cx="3532187" cy="617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>
                <a:latin typeface="Arial" charset="0"/>
                <a:ea typeface="ＭＳ Ｐゴシック" charset="0"/>
              </a:rPr>
              <a:t>Back propagation</a:t>
            </a:r>
          </a:p>
        </p:txBody>
      </p:sp>
      <p:pic>
        <p:nvPicPr>
          <p:cNvPr id="26626" name="Content Placeholder 3" descr="Screen Shot 2014-10-02 at 1.30.27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8" b="2196"/>
          <a:stretch>
            <a:fillRect/>
          </a:stretch>
        </p:blipFill>
        <p:spPr>
          <a:xfrm>
            <a:off x="2776538" y="1524000"/>
            <a:ext cx="6218237" cy="4575175"/>
          </a:xfrm>
        </p:spPr>
      </p:pic>
      <p:sp>
        <p:nvSpPr>
          <p:cNvPr id="26627" name="Content Placeholder 2"/>
          <p:cNvSpPr txBox="1">
            <a:spLocks/>
          </p:cNvSpPr>
          <p:nvPr/>
        </p:nvSpPr>
        <p:spPr bwMode="auto">
          <a:xfrm>
            <a:off x="228600" y="1676400"/>
            <a:ext cx="35052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en-US" sz="2000"/>
              <a:t>Ilustration of back propagation</a:t>
            </a:r>
          </a:p>
          <a:p>
            <a:pPr lvl="1">
              <a:spcBef>
                <a:spcPct val="20000"/>
              </a:spcBef>
              <a:buFontTx/>
              <a:buChar char="–"/>
            </a:pPr>
            <a:r>
              <a:rPr lang="en-US" sz="2000">
                <a:hlinkClick r:id="rId3"/>
              </a:rPr>
              <a:t>http://home.agh.edu.pl/~vlsi/AI/backp_t_en/backprop.html</a:t>
            </a:r>
            <a:endParaRPr lang="en-US" sz="2000"/>
          </a:p>
          <a:p>
            <a:pPr>
              <a:spcBef>
                <a:spcPct val="20000"/>
              </a:spcBef>
              <a:buFontTx/>
              <a:buChar char="–"/>
            </a:pPr>
            <a:r>
              <a:rPr lang="en-US" sz="2000"/>
              <a:t>Derivation: https://en.wikipedia.org/wiki/Backpropagation#Intuition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</a:rPr>
              <a:t>Training issues for multilayer perceptrons</a:t>
            </a:r>
          </a:p>
        </p:txBody>
      </p:sp>
      <p:sp>
        <p:nvSpPr>
          <p:cNvPr id="2253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latin typeface="Arial" charset="0"/>
                <a:ea typeface="ＭＳ Ｐゴシック" charset="0"/>
              </a:rPr>
              <a:t>Adaptive learning rate</a:t>
            </a:r>
          </a:p>
          <a:p>
            <a:pPr>
              <a:defRPr/>
            </a:pPr>
            <a:endParaRPr lang="en-US" dirty="0">
              <a:latin typeface="Arial" charset="0"/>
              <a:ea typeface="ＭＳ Ｐゴシック" charset="0"/>
            </a:endParaRPr>
          </a:p>
          <a:p>
            <a:pPr>
              <a:defRPr/>
            </a:pPr>
            <a:endParaRPr lang="en-US" dirty="0" smtClean="0">
              <a:latin typeface="Arial" charset="0"/>
              <a:ea typeface="ＭＳ Ｐゴシック" charset="0"/>
            </a:endParaRPr>
          </a:p>
          <a:p>
            <a:pPr>
              <a:defRPr/>
            </a:pPr>
            <a:endParaRPr lang="en-US" dirty="0">
              <a:latin typeface="Arial" charset="0"/>
              <a:ea typeface="ＭＳ Ｐゴシック" charset="0"/>
            </a:endParaRPr>
          </a:p>
          <a:p>
            <a:pPr marL="0" indent="0">
              <a:buFontTx/>
              <a:buNone/>
              <a:defRPr/>
            </a:pPr>
            <a:endParaRPr lang="en-US" dirty="0" smtClean="0">
              <a:latin typeface="Arial" charset="0"/>
              <a:ea typeface="ＭＳ Ｐゴシック" charset="0"/>
            </a:endParaRPr>
          </a:p>
          <a:p>
            <a:pPr>
              <a:defRPr/>
            </a:pPr>
            <a:r>
              <a:rPr lang="en-US" dirty="0" err="1" smtClean="0">
                <a:latin typeface="Arial" charset="0"/>
                <a:ea typeface="ＭＳ Ｐゴシック" charset="0"/>
              </a:rPr>
              <a:t>Overfitting</a:t>
            </a:r>
            <a:r>
              <a:rPr lang="en-US" dirty="0" smtClean="0">
                <a:latin typeface="Arial" charset="0"/>
                <a:ea typeface="ＭＳ Ｐゴシック" charset="0"/>
              </a:rPr>
              <a:t> (a big problem in neural networks)</a:t>
            </a:r>
          </a:p>
        </p:txBody>
      </p:sp>
      <p:pic>
        <p:nvPicPr>
          <p:cNvPr id="27651" name="Picture 1" descr="Screen Shot 2018-09-26 at 11.14.1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590800"/>
            <a:ext cx="7467600" cy="235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</a:rPr>
              <a:t>Training issues for multilayer perceptrons</a:t>
            </a:r>
          </a:p>
        </p:txBody>
      </p:sp>
      <p:sp>
        <p:nvSpPr>
          <p:cNvPr id="2867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</a:rPr>
              <a:t>Overfitting (a big problem in neural networks)</a:t>
            </a:r>
          </a:p>
          <a:p>
            <a:r>
              <a:rPr lang="en-US">
                <a:latin typeface="Arial" charset="0"/>
                <a:ea typeface="ＭＳ Ｐゴシック" charset="0"/>
              </a:rPr>
              <a:t>New methods employing randomness are highly effective</a:t>
            </a:r>
          </a:p>
          <a:p>
            <a:pPr lvl="1"/>
            <a:r>
              <a:rPr lang="en-US">
                <a:latin typeface="Arial" charset="0"/>
                <a:ea typeface="ＭＳ Ｐゴシック" charset="0"/>
              </a:rPr>
              <a:t>Dropout (ignore weights for randomly chosen nodes during training)</a:t>
            </a:r>
          </a:p>
          <a:p>
            <a:pPr lvl="1"/>
            <a:r>
              <a:rPr lang="en-US">
                <a:latin typeface="Arial" charset="0"/>
                <a:ea typeface="ＭＳ Ｐゴシック" charset="0"/>
              </a:rPr>
              <a:t>Use different subsets of the input data across iterations</a:t>
            </a:r>
          </a:p>
          <a:p>
            <a:pPr lvl="1"/>
            <a:r>
              <a:rPr lang="en-US">
                <a:latin typeface="Arial" charset="0"/>
                <a:ea typeface="ＭＳ Ｐゴシック" charset="0"/>
              </a:rPr>
              <a:t>Data augmentation (used for images)</a:t>
            </a:r>
          </a:p>
          <a:p>
            <a:pPr lvl="1"/>
            <a:endParaRPr lang="en-US">
              <a:latin typeface="Arial" charset="0"/>
              <a:ea typeface="ＭＳ Ｐゴシック" charset="0"/>
            </a:endParaRPr>
          </a:p>
          <a:p>
            <a:pPr lvl="1"/>
            <a:endParaRPr lang="en-US">
              <a:latin typeface="Arial" charset="0"/>
              <a:ea typeface="ＭＳ Ｐゴシック" charset="0"/>
            </a:endParaRPr>
          </a:p>
          <a:p>
            <a:endParaRPr lang="en-US">
              <a:latin typeface="Arial" charset="0"/>
              <a:ea typeface="ＭＳ Ｐゴシック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</a:rPr>
              <a:t>Non-linear classification with many hyperplanes</a:t>
            </a:r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</a:rPr>
              <a:t>Least squares will solve linear classification problems like AND and OR functions but won’t solve non-linear problems like XOR</a:t>
            </a:r>
          </a:p>
          <a:p>
            <a:endParaRPr lang="en-US">
              <a:latin typeface="Arial" charset="0"/>
              <a:ea typeface="ＭＳ Ｐゴシック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</a:rPr>
              <a:t>Solving AND with perceptron</a:t>
            </a:r>
          </a:p>
        </p:txBody>
      </p:sp>
      <p:pic>
        <p:nvPicPr>
          <p:cNvPr id="17410" name="Content Placeholder 3" descr="Screen Shot 2015-09-25 at 10.48.02 A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89" r="1401"/>
          <a:stretch>
            <a:fillRect/>
          </a:stretch>
        </p:blipFill>
        <p:spPr>
          <a:xfrm>
            <a:off x="1736725" y="1722438"/>
            <a:ext cx="5883275" cy="4830762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</a:rPr>
              <a:t>XOR with perceptron</a:t>
            </a:r>
          </a:p>
        </p:txBody>
      </p:sp>
      <p:pic>
        <p:nvPicPr>
          <p:cNvPr id="18434" name="Content Placeholder 3" descr="Screen Shot 2015-09-25 at 10.54.41 A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28" r="829"/>
          <a:stretch>
            <a:fillRect/>
          </a:stretch>
        </p:blipFill>
        <p:spPr>
          <a:xfrm>
            <a:off x="1270000" y="1752600"/>
            <a:ext cx="6578600" cy="4802188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>
                <a:latin typeface="Arial" charset="0"/>
                <a:ea typeface="ＭＳ Ｐゴシック" charset="0"/>
              </a:rPr>
              <a:t>Multilayer perceptrons</a:t>
            </a:r>
          </a:p>
        </p:txBody>
      </p:sp>
      <p:pic>
        <p:nvPicPr>
          <p:cNvPr id="19458" name="Content Placeholder 3" descr="Screen Shot 2014-10-02 at 1.33.18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1" b="4156"/>
          <a:stretch>
            <a:fillRect/>
          </a:stretch>
        </p:blipFill>
        <p:spPr>
          <a:xfrm>
            <a:off x="3810000" y="2057400"/>
            <a:ext cx="4514850" cy="4038600"/>
          </a:xfrm>
        </p:spPr>
      </p:pic>
      <p:sp>
        <p:nvSpPr>
          <p:cNvPr id="19459" name="Content Placeholder 2"/>
          <p:cNvSpPr txBox="1">
            <a:spLocks/>
          </p:cNvSpPr>
          <p:nvPr/>
        </p:nvSpPr>
        <p:spPr bwMode="auto">
          <a:xfrm>
            <a:off x="304800" y="1752600"/>
            <a:ext cx="4038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en-US" sz="2000"/>
              <a:t>Many perceptrons with hidden layer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sz="2000"/>
              <a:t>Can solve XOR and model non-linear functions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sz="2000"/>
              <a:t>Leads to non-convex optimization problem solved by back propagation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>
                <a:latin typeface="Arial" charset="0"/>
                <a:ea typeface="ＭＳ Ｐゴシック" charset="0"/>
              </a:rPr>
              <a:t>Solving XOR with multi-layer perceptron</a:t>
            </a:r>
          </a:p>
        </p:txBody>
      </p:sp>
      <p:pic>
        <p:nvPicPr>
          <p:cNvPr id="20482" name="Content Placeholder 3" descr="Screen Shot 2015-09-25 at 10.58.33 A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5" b="3235"/>
          <a:stretch>
            <a:fillRect/>
          </a:stretch>
        </p:blipFill>
        <p:spPr>
          <a:xfrm>
            <a:off x="2438400" y="1706563"/>
            <a:ext cx="6224588" cy="4922837"/>
          </a:xfrm>
        </p:spPr>
      </p:pic>
      <p:sp>
        <p:nvSpPr>
          <p:cNvPr id="20483" name="TextBox 4"/>
          <p:cNvSpPr txBox="1">
            <a:spLocks noChangeArrowheads="1"/>
          </p:cNvSpPr>
          <p:nvPr/>
        </p:nvSpPr>
        <p:spPr bwMode="auto">
          <a:xfrm>
            <a:off x="457200" y="2133600"/>
            <a:ext cx="26257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z</a:t>
            </a:r>
            <a:r>
              <a:rPr lang="en-US" baseline="-25000"/>
              <a:t>1</a:t>
            </a:r>
            <a:r>
              <a:rPr lang="en-US"/>
              <a:t> = s(x</a:t>
            </a:r>
            <a:r>
              <a:rPr lang="en-US" baseline="-25000"/>
              <a:t>1</a:t>
            </a:r>
            <a:r>
              <a:rPr lang="en-US"/>
              <a:t> – x</a:t>
            </a:r>
            <a:r>
              <a:rPr lang="en-US" baseline="-25000"/>
              <a:t>2</a:t>
            </a:r>
            <a:r>
              <a:rPr lang="en-US"/>
              <a:t> - .5)</a:t>
            </a:r>
          </a:p>
          <a:p>
            <a:pPr eaLnBrk="1" hangingPunct="1"/>
            <a:r>
              <a:rPr lang="en-US"/>
              <a:t>z</a:t>
            </a:r>
            <a:r>
              <a:rPr lang="en-US" baseline="-25000"/>
              <a:t>2</a:t>
            </a:r>
            <a:r>
              <a:rPr lang="en-US"/>
              <a:t> = s(x</a:t>
            </a:r>
            <a:r>
              <a:rPr lang="en-US" baseline="-25000"/>
              <a:t>2</a:t>
            </a:r>
            <a:r>
              <a:rPr lang="en-US"/>
              <a:t> – x</a:t>
            </a:r>
            <a:r>
              <a:rPr lang="en-US" baseline="-25000"/>
              <a:t>1</a:t>
            </a:r>
            <a:r>
              <a:rPr lang="en-US"/>
              <a:t> - .5)</a:t>
            </a:r>
          </a:p>
          <a:p>
            <a:pPr eaLnBrk="1" hangingPunct="1"/>
            <a:r>
              <a:rPr lang="en-US"/>
              <a:t>y = s(z</a:t>
            </a:r>
            <a:r>
              <a:rPr lang="en-US" baseline="-25000"/>
              <a:t>1</a:t>
            </a:r>
            <a:r>
              <a:rPr lang="en-US"/>
              <a:t> + z</a:t>
            </a:r>
            <a:r>
              <a:rPr lang="en-US" baseline="-25000"/>
              <a:t>2</a:t>
            </a:r>
            <a:r>
              <a:rPr lang="en-US"/>
              <a:t> - .5)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</a:rPr>
              <a:t>Solving XOR with a single layer and two nodes</a:t>
            </a:r>
          </a:p>
        </p:txBody>
      </p:sp>
      <p:pic>
        <p:nvPicPr>
          <p:cNvPr id="21506" name="Content Placeholder 3" descr="Neural network in action (1)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31" r="66"/>
          <a:stretch>
            <a:fillRect/>
          </a:stretch>
        </p:blipFill>
        <p:spPr>
          <a:xfrm>
            <a:off x="1444625" y="1811338"/>
            <a:ext cx="6480175" cy="4665662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Single layer neural network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51" r="16775" b="-1753"/>
          <a:stretch/>
        </p:blipFill>
        <p:spPr>
          <a:xfrm>
            <a:off x="460118" y="76200"/>
            <a:ext cx="8226682" cy="67056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</a:rPr>
              <a:t>Activation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05000"/>
            <a:ext cx="7772400" cy="41148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Without this a neural network is just another linear classifier (can you prove it?)</a:t>
            </a:r>
          </a:p>
          <a:p>
            <a:pPr>
              <a:defRPr/>
            </a:pPr>
            <a:r>
              <a:rPr lang="en-US" dirty="0" smtClean="0"/>
              <a:t>Some typical activations (sign not shown)</a:t>
            </a:r>
          </a:p>
          <a:p>
            <a:pPr marL="0" indent="0">
              <a:buFontTx/>
              <a:buNone/>
              <a:defRPr/>
            </a:pPr>
            <a:endParaRPr lang="en-US" dirty="0" smtClean="0"/>
          </a:p>
        </p:txBody>
      </p:sp>
      <p:pic>
        <p:nvPicPr>
          <p:cNvPr id="30723" name="Picture 3" descr="Screen Shot 2018-09-26 at 11.08.16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0" y="4648200"/>
            <a:ext cx="85217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6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64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4895</TotalTime>
  <Words>678</Words>
  <Application>Microsoft Macintosh PowerPoint</Application>
  <PresentationFormat>On-screen Show (4:3)</PresentationFormat>
  <Paragraphs>69</Paragraphs>
  <Slides>18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Blank Presentation</vt:lpstr>
      <vt:lpstr>Equation</vt:lpstr>
      <vt:lpstr>Multi-layer perceptron</vt:lpstr>
      <vt:lpstr>Non-linear classification with many hyperplanes</vt:lpstr>
      <vt:lpstr>Solving AND with perceptron</vt:lpstr>
      <vt:lpstr>XOR with perceptron</vt:lpstr>
      <vt:lpstr>Multilayer perceptrons</vt:lpstr>
      <vt:lpstr>Solving XOR with multi-layer perceptron</vt:lpstr>
      <vt:lpstr>Solving XOR with a single layer and two nodes</vt:lpstr>
      <vt:lpstr>PowerPoint Presentation</vt:lpstr>
      <vt:lpstr>Activation functions</vt:lpstr>
      <vt:lpstr>Theorems on neural networks</vt:lpstr>
      <vt:lpstr>Theorems on neural networks</vt:lpstr>
      <vt:lpstr>How do we optimize neural net parameters?</vt:lpstr>
      <vt:lpstr>Multilayer perceptron</vt:lpstr>
      <vt:lpstr>Multilayer perceptrons</vt:lpstr>
      <vt:lpstr>Gradient descent</vt:lpstr>
      <vt:lpstr>Back propagation</vt:lpstr>
      <vt:lpstr>Training issues for multilayer perceptrons</vt:lpstr>
      <vt:lpstr>Training issues for multilayer perceptrons</vt:lpstr>
    </vt:vector>
  </TitlesOfParts>
  <Company>Usman Roshan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Discriminative learning methods for analysing genome-wide association studies</dc:title>
  <dc:creator>Usman Roshan</dc:creator>
  <cp:lastModifiedBy>Usman Roshan</cp:lastModifiedBy>
  <cp:revision>754</cp:revision>
  <dcterms:created xsi:type="dcterms:W3CDTF">2009-11-03T18:21:07Z</dcterms:created>
  <dcterms:modified xsi:type="dcterms:W3CDTF">2019-02-11T16:23:30Z</dcterms:modified>
</cp:coreProperties>
</file>