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418" r:id="rId3"/>
    <p:sldId id="415" r:id="rId4"/>
    <p:sldId id="416" r:id="rId5"/>
    <p:sldId id="413" r:id="rId6"/>
    <p:sldId id="417" r:id="rId7"/>
    <p:sldId id="428" r:id="rId8"/>
    <p:sldId id="435" r:id="rId9"/>
    <p:sldId id="436" r:id="rId10"/>
    <p:sldId id="433" r:id="rId11"/>
    <p:sldId id="437" r:id="rId12"/>
    <p:sldId id="429" r:id="rId13"/>
    <p:sldId id="430" r:id="rId14"/>
    <p:sldId id="431" r:id="rId15"/>
    <p:sldId id="432" r:id="rId16"/>
    <p:sldId id="412" r:id="rId17"/>
    <p:sldId id="414" r:id="rId18"/>
    <p:sldId id="43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11481CA4-8916-2341-8B75-4CA01CE25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6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6B787B-E1E2-2B42-89C5-27A576CF51D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FBBC-DDFC-DC47-B71A-8CEC966A4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07AC-1710-564C-B959-066B11ED7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2583-2756-054E-90FB-07457AC67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0B0F-C1F8-8F4F-81A5-95AA6F036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88362-FD0D-C549-A80F-C3DBC643D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26016-8144-3249-B6E5-625C7D873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02BDB-FE59-C24E-8DA4-0B1E030E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10ED-5426-6844-A73E-F9E7125CB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17DC-A5CF-5E4E-9416-AE32076CD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9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DC66-AE1A-8449-AC3A-94E5B6088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E0BF-9023-D840-AB63-816D0C3E7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1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ＭＳ Ｐゴシック" charset="0"/>
              </a:defRPr>
            </a:lvl1pPr>
          </a:lstStyle>
          <a:p>
            <a:pPr>
              <a:defRPr/>
            </a:pPr>
            <a:fld id="{7CE95E8E-4C01-034D-8572-BE50EBF62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home.agh.edu.pl/~vlsi/AI/backp_t_en/backprop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Multi-layer perceptron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Usman Roshan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Theorems on neural networks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Any continuous function can be approximated by a single layer neural network within epsilon error (Hornik et. al. 1991)</a:t>
            </a: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31747" name="Picture 3" descr="Screen Shot 2018-09-26 at 10.53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88392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Theorems on neural networks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An earlier result on approximation capabilities of neural networks (Cybenko 1989)</a:t>
            </a:r>
          </a:p>
        </p:txBody>
      </p:sp>
      <p:pic>
        <p:nvPicPr>
          <p:cNvPr id="32771" name="Picture 4" descr="Screen Shot 2018-09-26 at 11.0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7248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How do we optimize neural net parameters?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First let’s look at the least squares objective again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Let </a:t>
            </a:r>
            <a:r>
              <a:rPr lang="en-US" dirty="0">
                <a:latin typeface="Arial" charset="0"/>
                <a:ea typeface="ＭＳ Ｐゴシック" charset="0"/>
              </a:rPr>
              <a:t>our </a:t>
            </a:r>
            <a:r>
              <a:rPr lang="en-US" dirty="0" err="1">
                <a:latin typeface="Arial" charset="0"/>
                <a:ea typeface="ＭＳ Ｐゴシック" charset="0"/>
              </a:rPr>
              <a:t>datapoints</a:t>
            </a:r>
            <a:r>
              <a:rPr lang="en-US" dirty="0">
                <a:latin typeface="Arial" charset="0"/>
                <a:ea typeface="ＭＳ Ｐゴシック" charset="0"/>
              </a:rPr>
              <a:t> x</a:t>
            </a:r>
            <a:r>
              <a:rPr lang="en-US" baseline="-25000" dirty="0">
                <a:latin typeface="Arial" charset="0"/>
                <a:ea typeface="ＭＳ Ｐゴシック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</a:rPr>
              <a:t> be in a matrix form X = [x</a:t>
            </a:r>
            <a:r>
              <a:rPr lang="en-US" baseline="-25000" dirty="0">
                <a:latin typeface="Arial" charset="0"/>
                <a:ea typeface="ＭＳ Ｐゴシック" charset="0"/>
              </a:rPr>
              <a:t>0</a:t>
            </a:r>
            <a:r>
              <a:rPr lang="en-US" dirty="0">
                <a:latin typeface="Arial" charset="0"/>
                <a:ea typeface="ＭＳ Ｐゴシック" charset="0"/>
              </a:rPr>
              <a:t>,x</a:t>
            </a:r>
            <a:r>
              <a:rPr lang="en-US" baseline="-25000" dirty="0">
                <a:latin typeface="Arial" charset="0"/>
                <a:ea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</a:rPr>
              <a:t>,…,x</a:t>
            </a:r>
            <a:r>
              <a:rPr lang="en-US" baseline="-25000" dirty="0">
                <a:latin typeface="Arial" charset="0"/>
                <a:ea typeface="ＭＳ Ｐゴシック" charset="0"/>
              </a:rPr>
              <a:t>n-1</a:t>
            </a:r>
            <a:r>
              <a:rPr lang="en-US" dirty="0">
                <a:latin typeface="Arial" charset="0"/>
                <a:ea typeface="ＭＳ Ｐゴシック" charset="0"/>
              </a:rPr>
              <a:t>] and let y = [y</a:t>
            </a:r>
            <a:r>
              <a:rPr lang="en-US" baseline="-25000" dirty="0">
                <a:latin typeface="Arial" charset="0"/>
                <a:ea typeface="ＭＳ Ｐゴシック" charset="0"/>
              </a:rPr>
              <a:t>0</a:t>
            </a:r>
            <a:r>
              <a:rPr lang="en-US" dirty="0">
                <a:latin typeface="Arial" charset="0"/>
                <a:ea typeface="ＭＳ Ｐゴシック" charset="0"/>
              </a:rPr>
              <a:t>,y</a:t>
            </a:r>
            <a:r>
              <a:rPr lang="en-US" baseline="-25000" dirty="0">
                <a:latin typeface="Arial" charset="0"/>
                <a:ea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</a:rPr>
              <a:t>,…,y</a:t>
            </a:r>
            <a:r>
              <a:rPr lang="en-US" baseline="-25000" dirty="0">
                <a:latin typeface="Arial" charset="0"/>
                <a:ea typeface="ＭＳ Ｐゴシック" charset="0"/>
              </a:rPr>
              <a:t>n-1</a:t>
            </a:r>
            <a:r>
              <a:rPr lang="en-US" dirty="0">
                <a:latin typeface="Arial" charset="0"/>
                <a:ea typeface="ＭＳ Ｐゴシック" charset="0"/>
              </a:rPr>
              <a:t>] be the output labels.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Then the perceptron output can be viewed as </a:t>
            </a:r>
            <a:r>
              <a:rPr lang="en-US" dirty="0" err="1">
                <a:latin typeface="Arial" charset="0"/>
                <a:ea typeface="ＭＳ Ｐゴシック" charset="0"/>
              </a:rPr>
              <a:t>w</a:t>
            </a:r>
            <a:r>
              <a:rPr lang="en-US" baseline="30000" dirty="0" err="1">
                <a:latin typeface="Arial" charset="0"/>
                <a:ea typeface="ＭＳ Ｐゴシック" charset="0"/>
              </a:rPr>
              <a:t>T</a:t>
            </a:r>
            <a:r>
              <a:rPr lang="en-US" dirty="0" err="1">
                <a:latin typeface="Arial" charset="0"/>
                <a:ea typeface="ＭＳ Ｐゴシック" charset="0"/>
              </a:rPr>
              <a:t>X</a:t>
            </a:r>
            <a:r>
              <a:rPr lang="en-US" dirty="0">
                <a:latin typeface="Arial" charset="0"/>
                <a:ea typeface="ＭＳ Ｐゴシック" charset="0"/>
              </a:rPr>
              <a:t> = </a:t>
            </a:r>
            <a:r>
              <a:rPr lang="en-US" dirty="0" err="1">
                <a:latin typeface="Arial" charset="0"/>
                <a:ea typeface="ＭＳ Ｐゴシック" charset="0"/>
              </a:rPr>
              <a:t>y</a:t>
            </a:r>
            <a:r>
              <a:rPr lang="en-US" baseline="30000" dirty="0" err="1">
                <a:latin typeface="Arial" charset="0"/>
                <a:ea typeface="ＭＳ Ｐゴシック" charset="0"/>
              </a:rPr>
              <a:t>T</a:t>
            </a:r>
            <a:r>
              <a:rPr lang="en-US" dirty="0">
                <a:latin typeface="Arial" charset="0"/>
                <a:ea typeface="ＭＳ Ｐゴシック" charset="0"/>
              </a:rPr>
              <a:t> where w is the perceptron.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And so the perceptron problem can be posed as </a:t>
            </a:r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2916238" y="5537200"/>
          <a:ext cx="32559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3" imgW="1231900" imgH="355600" progId="Equation.DSMT4">
                  <p:embed/>
                </p:oleObj>
              </mc:Choice>
              <mc:Fallback>
                <p:oleObj name="Equation" r:id="rId3" imgW="12319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537200"/>
                        <a:ext cx="325596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Multilayer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For a multilayer perceptron with one hidden layer we can think of the hidden layer as a new set of features obtained by a linear transformation of each feature.</a:t>
            </a:r>
          </a:p>
          <a:p>
            <a:pPr>
              <a:defRPr/>
            </a:pPr>
            <a:r>
              <a:rPr lang="en-US" dirty="0" smtClean="0"/>
              <a:t>Let our </a:t>
            </a:r>
            <a:r>
              <a:rPr lang="en-US" dirty="0" err="1" smtClean="0"/>
              <a:t>datapoints</a:t>
            </a:r>
            <a:r>
              <a:rPr lang="en-US" dirty="0" smtClean="0"/>
              <a:t> x</a:t>
            </a:r>
            <a:r>
              <a:rPr lang="en-US" baseline="-25000" dirty="0" smtClean="0"/>
              <a:t>i</a:t>
            </a:r>
            <a:r>
              <a:rPr lang="en-US" dirty="0" smtClean="0"/>
              <a:t> be in a matrix form X = [x</a:t>
            </a:r>
            <a:r>
              <a:rPr lang="en-US" baseline="-25000" dirty="0" smtClean="0"/>
              <a:t>0</a:t>
            </a:r>
            <a:r>
              <a:rPr lang="en-US" dirty="0" smtClean="0"/>
              <a:t>,x</a:t>
            </a:r>
            <a:r>
              <a:rPr lang="en-US" baseline="-25000" dirty="0" smtClean="0"/>
              <a:t>1</a:t>
            </a:r>
            <a:r>
              <a:rPr lang="en-US" dirty="0" smtClean="0"/>
              <a:t>,…,x</a:t>
            </a:r>
            <a:r>
              <a:rPr lang="en-US" baseline="-25000" dirty="0" smtClean="0"/>
              <a:t>n-1</a:t>
            </a:r>
            <a:r>
              <a:rPr lang="en-US" dirty="0" smtClean="0"/>
              <a:t>],y = [y</a:t>
            </a:r>
            <a:r>
              <a:rPr lang="en-US" baseline="-25000" dirty="0" smtClean="0"/>
              <a:t>0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,…,y</a:t>
            </a:r>
            <a:r>
              <a:rPr lang="en-US" baseline="-25000" dirty="0" smtClean="0"/>
              <a:t>n-1</a:t>
            </a:r>
            <a:r>
              <a:rPr lang="en-US" dirty="0" smtClean="0"/>
              <a:t>] be the output labels, and Z = [z</a:t>
            </a:r>
            <a:r>
              <a:rPr lang="en-US" baseline="-25000" dirty="0" smtClean="0"/>
              <a:t>0</a:t>
            </a:r>
            <a:r>
              <a:rPr lang="en-US" dirty="0" smtClean="0"/>
              <a:t>,z</a:t>
            </a:r>
            <a:r>
              <a:rPr lang="en-US" baseline="-25000" dirty="0" smtClean="0"/>
              <a:t>1</a:t>
            </a:r>
            <a:r>
              <a:rPr lang="en-US" dirty="0" smtClean="0"/>
              <a:t>,…,z</a:t>
            </a:r>
            <a:r>
              <a:rPr lang="en-US" baseline="-25000" dirty="0" smtClean="0"/>
              <a:t>n-1</a:t>
            </a:r>
            <a:r>
              <a:rPr lang="en-US" dirty="0" smtClean="0"/>
              <a:t>] be the new feature representation of our data.</a:t>
            </a:r>
          </a:p>
          <a:p>
            <a:pPr>
              <a:defRPr/>
            </a:pPr>
            <a:r>
              <a:rPr lang="en-US" dirty="0" smtClean="0"/>
              <a:t>In a single hidden layer perceptron we have perform k linear transformations W = [w</a:t>
            </a:r>
            <a:r>
              <a:rPr lang="en-US" baseline="-25000" dirty="0" smtClean="0"/>
              <a:t>1</a:t>
            </a:r>
            <a:r>
              <a:rPr lang="en-US" dirty="0" smtClean="0"/>
              <a:t>,w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dirty="0" err="1" smtClean="0"/>
              <a:t>w</a:t>
            </a:r>
            <a:r>
              <a:rPr lang="en-US" baseline="-25000" dirty="0" err="1"/>
              <a:t>k</a:t>
            </a:r>
            <a:r>
              <a:rPr lang="en-US" dirty="0" smtClean="0"/>
              <a:t>] of our data where each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is a vector.</a:t>
            </a:r>
          </a:p>
          <a:p>
            <a:pPr>
              <a:defRPr/>
            </a:pPr>
            <a:r>
              <a:rPr lang="en-US" dirty="0" smtClean="0"/>
              <a:t>Thus the output of the first layer can be written as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352800" y="5562600"/>
          <a:ext cx="22860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3" imgW="622300" imgH="190500" progId="Equation.DSMT4">
                  <p:embed/>
                </p:oleObj>
              </mc:Choice>
              <mc:Fallback>
                <p:oleObj name="Equation" r:id="rId3" imgW="6223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600"/>
                        <a:ext cx="22860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Multilayer perceptrons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05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We convert the output of the hidden layer into a non-linear function. Otherwise we would only obtain another linear function (since a linear combination of linear functions is also linear)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The </a:t>
            </a:r>
            <a:r>
              <a:rPr lang="en-US" dirty="0">
                <a:latin typeface="Arial" charset="0"/>
                <a:ea typeface="ＭＳ Ｐゴシック" charset="0"/>
              </a:rPr>
              <a:t>intermediate layer is then given a final linear transformation u to match the output labels y. In other words </a:t>
            </a:r>
            <a:r>
              <a:rPr lang="en-US" dirty="0" err="1" smtClean="0">
                <a:latin typeface="Arial" charset="0"/>
                <a:ea typeface="ＭＳ Ｐゴシック" charset="0"/>
              </a:rPr>
              <a:t>u</a:t>
            </a:r>
            <a:r>
              <a:rPr lang="en-US" baseline="30000" dirty="0" err="1" smtClean="0">
                <a:latin typeface="Arial" charset="0"/>
                <a:ea typeface="ＭＳ Ｐゴシック" charset="0"/>
              </a:rPr>
              <a:t>T</a:t>
            </a:r>
            <a:r>
              <a:rPr lang="en-US" dirty="0" err="1" smtClean="0">
                <a:latin typeface="Arial" charset="0"/>
                <a:ea typeface="ＭＳ Ｐゴシック" charset="0"/>
              </a:rPr>
              <a:t>nonlinear</a:t>
            </a:r>
            <a:r>
              <a:rPr lang="en-US" dirty="0" smtClean="0">
                <a:latin typeface="Arial" charset="0"/>
                <a:ea typeface="ＭＳ Ｐゴシック" charset="0"/>
              </a:rPr>
              <a:t>(Z) </a:t>
            </a:r>
            <a:r>
              <a:rPr lang="en-US" dirty="0">
                <a:latin typeface="Arial" charset="0"/>
                <a:ea typeface="ＭＳ Ｐゴシック" charset="0"/>
              </a:rPr>
              <a:t>= </a:t>
            </a:r>
            <a:r>
              <a:rPr lang="en-US" dirty="0" err="1" smtClean="0">
                <a:latin typeface="Arial" charset="0"/>
                <a:ea typeface="ＭＳ Ｐゴシック" charset="0"/>
              </a:rPr>
              <a:t>y’</a:t>
            </a:r>
            <a:r>
              <a:rPr lang="en-US" baseline="30000" dirty="0" err="1" smtClean="0">
                <a:latin typeface="Arial" charset="0"/>
                <a:ea typeface="ＭＳ Ｐゴシック" charset="0"/>
              </a:rPr>
              <a:t>T</a:t>
            </a:r>
            <a:r>
              <a:rPr lang="en-US" dirty="0" smtClean="0">
                <a:latin typeface="Arial" charset="0"/>
                <a:ea typeface="ＭＳ Ｐゴシック" charset="0"/>
              </a:rPr>
              <a:t>. For example nonlinear(x)=sign(x) or </a:t>
            </a:r>
            <a:r>
              <a:rPr lang="en-US" dirty="0" err="1" smtClean="0">
                <a:latin typeface="Arial" charset="0"/>
                <a:ea typeface="ＭＳ Ｐゴシック" charset="0"/>
              </a:rPr>
              <a:t>nolinear</a:t>
            </a:r>
            <a:r>
              <a:rPr lang="en-US" dirty="0" smtClean="0">
                <a:latin typeface="Arial" charset="0"/>
                <a:ea typeface="ＭＳ Ｐゴシック" charset="0"/>
              </a:rPr>
              <a:t>(x)=sigmoid(x).</a:t>
            </a:r>
            <a:endParaRPr lang="en-US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Thus the single layer objective can be written as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Regularized version would be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The </a:t>
            </a:r>
            <a:r>
              <a:rPr lang="en-US" dirty="0">
                <a:latin typeface="Arial" charset="0"/>
                <a:ea typeface="ＭＳ Ｐゴシック" charset="0"/>
              </a:rPr>
              <a:t>back propagation algorithm solves this with gradient descent but </a:t>
            </a:r>
            <a:r>
              <a:rPr lang="en-US" dirty="0" smtClean="0">
                <a:latin typeface="Arial" charset="0"/>
                <a:ea typeface="ＭＳ Ｐゴシック" charset="0"/>
              </a:rPr>
              <a:t>coordinate descent </a:t>
            </a:r>
            <a:r>
              <a:rPr lang="en-US" dirty="0">
                <a:latin typeface="Arial" charset="0"/>
                <a:ea typeface="ＭＳ Ｐゴシック" charset="0"/>
              </a:rPr>
              <a:t>can also be applied.</a:t>
            </a:r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895600" y="4183063"/>
          <a:ext cx="35321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3" imgW="2108200" imgH="368300" progId="Equation.DSMT4">
                  <p:embed/>
                </p:oleObj>
              </mc:Choice>
              <mc:Fallback>
                <p:oleObj name="Equation" r:id="rId3" imgW="21082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83063"/>
                        <a:ext cx="3532188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109788" y="5173663"/>
          <a:ext cx="525621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5" imgW="3136900" imgH="368300" progId="Equation.DSMT4">
                  <p:embed/>
                </p:oleObj>
              </mc:Choice>
              <mc:Fallback>
                <p:oleObj name="Equation" r:id="rId5" imgW="31369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5173663"/>
                        <a:ext cx="5256212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Gradient descent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Recall the objective from above</a:t>
            </a:r>
          </a:p>
          <a:p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We differentiate this w.r.t. each weight to obtain the gradient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Alternatively we can take a stepwise approach called back-propagation.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In this method we use the chain rule to calculate partial derivatives and perform the update for each node</a:t>
            </a:r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2716213" y="2049463"/>
          <a:ext cx="353218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3" imgW="2108200" imgH="368300" progId="Equation.DSMT4">
                  <p:embed/>
                </p:oleObj>
              </mc:Choice>
              <mc:Fallback>
                <p:oleObj name="Equation" r:id="rId3" imgW="21082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2049463"/>
                        <a:ext cx="3532187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Back propagation</a:t>
            </a:r>
          </a:p>
        </p:txBody>
      </p:sp>
      <p:pic>
        <p:nvPicPr>
          <p:cNvPr id="26626" name="Content Placeholder 3" descr="Screen Shot 2014-10-02 at 1.30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2196"/>
          <a:stretch>
            <a:fillRect/>
          </a:stretch>
        </p:blipFill>
        <p:spPr>
          <a:xfrm>
            <a:off x="2776538" y="1524000"/>
            <a:ext cx="6218237" cy="4575175"/>
          </a:xfrm>
        </p:spPr>
      </p:pic>
      <p:sp>
        <p:nvSpPr>
          <p:cNvPr id="26627" name="Content Placeholder 2"/>
          <p:cNvSpPr txBox="1">
            <a:spLocks/>
          </p:cNvSpPr>
          <p:nvPr/>
        </p:nvSpPr>
        <p:spPr bwMode="auto">
          <a:xfrm>
            <a:off x="228600" y="167640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Ilustration of back propagation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>
                <a:hlinkClick r:id="rId3"/>
              </a:rPr>
              <a:t>http://home.agh.edu.pl/~vlsi/AI/backp_t_en/backprop.html</a:t>
            </a:r>
            <a:endParaRPr lang="en-US" sz="2000"/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 sz="2000"/>
              <a:t>Derivation: https://en.wikipedia.org/wiki/Backpropagation#Intuition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Training issues for multilayer perceptrons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Adaptive learning rate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 err="1" smtClean="0">
                <a:latin typeface="Arial" charset="0"/>
                <a:ea typeface="ＭＳ Ｐゴシック" charset="0"/>
              </a:rPr>
              <a:t>Overfitting</a:t>
            </a:r>
            <a:r>
              <a:rPr lang="en-US" dirty="0" smtClean="0">
                <a:latin typeface="Arial" charset="0"/>
                <a:ea typeface="ＭＳ Ｐゴシック" charset="0"/>
              </a:rPr>
              <a:t> (a big problem in neural networks)</a:t>
            </a:r>
          </a:p>
        </p:txBody>
      </p:sp>
      <p:pic>
        <p:nvPicPr>
          <p:cNvPr id="27651" name="Picture 1" descr="Screen Shot 2018-09-26 at 11.1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4676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Training issues for multilayer perceptrons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Overfitting (a big problem in neural networks)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New methods employing randomness are highly effective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Dropout (ignore weights for randomly chosen nodes during training)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Use different subsets of the input data across iterations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Data augmentation (used for images)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Non-linear classification with many hyperplanes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Least squares will solve linear classification problems like AND and OR functions but won’t solve non-linear problems like XOR</a:t>
            </a: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Solving AND with perceptron</a:t>
            </a:r>
          </a:p>
        </p:txBody>
      </p:sp>
      <p:pic>
        <p:nvPicPr>
          <p:cNvPr id="17410" name="Content Placeholder 3" descr="Screen Shot 2015-09-25 at 10.48.0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9" r="1401"/>
          <a:stretch>
            <a:fillRect/>
          </a:stretch>
        </p:blipFill>
        <p:spPr>
          <a:xfrm>
            <a:off x="1736725" y="1722438"/>
            <a:ext cx="5883275" cy="48307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XOR with perceptron</a:t>
            </a:r>
          </a:p>
        </p:txBody>
      </p:sp>
      <p:pic>
        <p:nvPicPr>
          <p:cNvPr id="18434" name="Content Placeholder 3" descr="Screen Shot 2015-09-25 at 10.54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" r="829"/>
          <a:stretch>
            <a:fillRect/>
          </a:stretch>
        </p:blipFill>
        <p:spPr>
          <a:xfrm>
            <a:off x="1270000" y="1752600"/>
            <a:ext cx="6578600" cy="48021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Multilayer perceptrons</a:t>
            </a:r>
          </a:p>
        </p:txBody>
      </p:sp>
      <p:pic>
        <p:nvPicPr>
          <p:cNvPr id="19458" name="Content Placeholder 3" descr="Screen Shot 2014-10-02 at 1.33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" b="4156"/>
          <a:stretch>
            <a:fillRect/>
          </a:stretch>
        </p:blipFill>
        <p:spPr>
          <a:xfrm>
            <a:off x="3810000" y="2057400"/>
            <a:ext cx="4514850" cy="4038600"/>
          </a:xfrm>
        </p:spPr>
      </p:pic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304800" y="1752600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Many perceptrons with hidden layer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Can solve XOR and model non-linear functions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Leads to non-convex optimization problem solved by back propagation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Solving XOR with multi-layer perceptron</a:t>
            </a:r>
          </a:p>
        </p:txBody>
      </p:sp>
      <p:pic>
        <p:nvPicPr>
          <p:cNvPr id="20482" name="Content Placeholder 3" descr="Screen Shot 2015-09-25 at 10.58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b="3235"/>
          <a:stretch>
            <a:fillRect/>
          </a:stretch>
        </p:blipFill>
        <p:spPr>
          <a:xfrm>
            <a:off x="2438400" y="1706563"/>
            <a:ext cx="6224588" cy="4922837"/>
          </a:xfr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57200" y="2133600"/>
            <a:ext cx="2625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1</a:t>
            </a:r>
            <a:r>
              <a:rPr lang="en-US"/>
              <a:t> = s(x</a:t>
            </a:r>
            <a:r>
              <a:rPr lang="en-US" baseline="-25000"/>
              <a:t>1</a:t>
            </a:r>
            <a:r>
              <a:rPr lang="en-US"/>
              <a:t> – x</a:t>
            </a:r>
            <a:r>
              <a:rPr lang="en-US" baseline="-25000"/>
              <a:t>2</a:t>
            </a:r>
            <a:r>
              <a:rPr lang="en-US"/>
              <a:t> - .5)</a:t>
            </a:r>
          </a:p>
          <a:p>
            <a:pPr eaLnBrk="1" hangingPunct="1"/>
            <a:r>
              <a:rPr lang="en-US"/>
              <a:t>z</a:t>
            </a:r>
            <a:r>
              <a:rPr lang="en-US" baseline="-25000"/>
              <a:t>2</a:t>
            </a:r>
            <a:r>
              <a:rPr lang="en-US"/>
              <a:t> = s(x</a:t>
            </a:r>
            <a:r>
              <a:rPr lang="en-US" baseline="-25000"/>
              <a:t>2</a:t>
            </a:r>
            <a:r>
              <a:rPr lang="en-US"/>
              <a:t> – x</a:t>
            </a:r>
            <a:r>
              <a:rPr lang="en-US" baseline="-25000"/>
              <a:t>1</a:t>
            </a:r>
            <a:r>
              <a:rPr lang="en-US"/>
              <a:t> - .5)</a:t>
            </a:r>
          </a:p>
          <a:p>
            <a:pPr eaLnBrk="1" hangingPunct="1"/>
            <a:r>
              <a:rPr lang="en-US"/>
              <a:t>y = s(z</a:t>
            </a:r>
            <a:r>
              <a:rPr lang="en-US" baseline="-25000"/>
              <a:t>1</a:t>
            </a:r>
            <a:r>
              <a:rPr lang="en-US"/>
              <a:t> + z</a:t>
            </a:r>
            <a:r>
              <a:rPr lang="en-US" baseline="-25000"/>
              <a:t>2</a:t>
            </a:r>
            <a:r>
              <a:rPr lang="en-US"/>
              <a:t> - .5)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Solving XOR with a single layer and two nodes</a:t>
            </a:r>
          </a:p>
        </p:txBody>
      </p:sp>
      <p:pic>
        <p:nvPicPr>
          <p:cNvPr id="21506" name="Content Placeholder 3" descr="Neural network in action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1" r="66"/>
          <a:stretch>
            <a:fillRect/>
          </a:stretch>
        </p:blipFill>
        <p:spPr>
          <a:xfrm>
            <a:off x="1444625" y="1811338"/>
            <a:ext cx="6480175" cy="46656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ingle layer neural network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1" r="16775" b="-1753"/>
          <a:stretch/>
        </p:blipFill>
        <p:spPr>
          <a:xfrm>
            <a:off x="460118" y="76200"/>
            <a:ext cx="8226682" cy="6705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Without this a neural network is just another linear classifier (can you prove it?)</a:t>
            </a:r>
          </a:p>
          <a:p>
            <a:pPr>
              <a:defRPr/>
            </a:pPr>
            <a:r>
              <a:rPr lang="en-US" dirty="0" smtClean="0"/>
              <a:t>Some typical activations (sign not shown)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30723" name="Picture 3" descr="Screen Shot 2018-09-26 at 11.08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648200"/>
            <a:ext cx="8521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</TotalTime>
  <Words>678</Words>
  <Application>Microsoft Macintosh PowerPoint</Application>
  <PresentationFormat>On-screen Show (4:3)</PresentationFormat>
  <Paragraphs>69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Equation</vt:lpstr>
      <vt:lpstr>Multi-layer perceptron</vt:lpstr>
      <vt:lpstr>Non-linear classification with many hyperplanes</vt:lpstr>
      <vt:lpstr>Solving AND with perceptron</vt:lpstr>
      <vt:lpstr>XOR with perceptron</vt:lpstr>
      <vt:lpstr>Multilayer perceptrons</vt:lpstr>
      <vt:lpstr>Solving XOR with multi-layer perceptron</vt:lpstr>
      <vt:lpstr>Solving XOR with a single layer and two nodes</vt:lpstr>
      <vt:lpstr>PowerPoint Presentation</vt:lpstr>
      <vt:lpstr>Activation functions</vt:lpstr>
      <vt:lpstr>Theorems on neural networks</vt:lpstr>
      <vt:lpstr>Theorems on neural networks</vt:lpstr>
      <vt:lpstr>How do we optimize neural net parameters?</vt:lpstr>
      <vt:lpstr>Multilayer perceptron</vt:lpstr>
      <vt:lpstr>Multilayer perceptrons</vt:lpstr>
      <vt:lpstr>Gradient descent</vt:lpstr>
      <vt:lpstr>Back propagation</vt:lpstr>
      <vt:lpstr>Training issues for multilayer perceptrons</vt:lpstr>
      <vt:lpstr>Training issues for multilayer perceptrons</vt:lpstr>
    </vt:vector>
  </TitlesOfParts>
  <Company>Usman Roshan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Discriminative learning methods for analysing genome-wide association studies</dc:title>
  <dc:creator>Usman Roshan</dc:creator>
  <cp:lastModifiedBy>Usman Roshan</cp:lastModifiedBy>
  <cp:revision>754</cp:revision>
  <dcterms:created xsi:type="dcterms:W3CDTF">2009-11-03T18:21:07Z</dcterms:created>
  <dcterms:modified xsi:type="dcterms:W3CDTF">2019-02-11T16:23:30Z</dcterms:modified>
</cp:coreProperties>
</file>