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86" r:id="rId4"/>
    <p:sldId id="278" r:id="rId5"/>
    <p:sldId id="283" r:id="rId6"/>
    <p:sldId id="279" r:id="rId7"/>
    <p:sldId id="280" r:id="rId8"/>
    <p:sldId id="282" r:id="rId9"/>
    <p:sldId id="281" r:id="rId10"/>
    <p:sldId id="284" r:id="rId11"/>
    <p:sldId id="285" r:id="rId12"/>
    <p:sldId id="277" r:id="rId13"/>
    <p:sldId id="287" r:id="rId14"/>
    <p:sldId id="257" r:id="rId15"/>
    <p:sldId id="275" r:id="rId16"/>
    <p:sldId id="262" r:id="rId17"/>
    <p:sldId id="263" r:id="rId18"/>
    <p:sldId id="264" r:id="rId19"/>
    <p:sldId id="265" r:id="rId20"/>
    <p:sldId id="266" r:id="rId21"/>
    <p:sldId id="267" r:id="rId22"/>
    <p:sldId id="28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-1488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3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8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3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3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7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5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6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3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DFD9-30FA-BE44-AC29-DC54AB49EF6F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31EB8-EC74-AB4A-9135-32D0A149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5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Trees, bagging, boosting,</a:t>
            </a:r>
            <a:r>
              <a:rPr lang="en-US" dirty="0"/>
              <a:t> </a:t>
            </a:r>
            <a:r>
              <a:rPr lang="en-US" dirty="0" smtClean="0"/>
              <a:t>and stacking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29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probability of picking one row out of n is 1/n.</a:t>
            </a:r>
          </a:p>
          <a:p>
            <a:r>
              <a:rPr lang="en-US" dirty="0" smtClean="0"/>
              <a:t>Therefore the probability of not picking it is 1-(1/n)</a:t>
            </a:r>
          </a:p>
          <a:p>
            <a:r>
              <a:rPr lang="en-US" dirty="0" smtClean="0"/>
              <a:t>After n trials the probability of not picking it is (1-(1/n))</a:t>
            </a:r>
            <a:r>
              <a:rPr lang="en-US" baseline="30000" dirty="0" smtClean="0"/>
              <a:t>n</a:t>
            </a:r>
            <a:endParaRPr lang="en-US" dirty="0"/>
          </a:p>
          <a:p>
            <a:r>
              <a:rPr lang="en-US" dirty="0" smtClean="0"/>
              <a:t>As n approaches infinity (1-(1/n))</a:t>
            </a:r>
            <a:r>
              <a:rPr lang="en-US" baseline="30000" dirty="0" smtClean="0"/>
              <a:t>n</a:t>
            </a:r>
            <a:r>
              <a:rPr lang="en-US" dirty="0" smtClean="0"/>
              <a:t> becomes e</a:t>
            </a:r>
            <a:r>
              <a:rPr lang="en-US" baseline="30000" dirty="0" smtClean="0"/>
              <a:t>-1</a:t>
            </a:r>
            <a:r>
              <a:rPr lang="en-US" dirty="0" smtClean="0"/>
              <a:t>=0.368. Therefore approximately 63.2% of </a:t>
            </a:r>
            <a:r>
              <a:rPr lang="en-US" dirty="0" err="1" smtClean="0"/>
              <a:t>datapoints</a:t>
            </a:r>
            <a:r>
              <a:rPr lang="en-US" dirty="0" smtClean="0"/>
              <a:t> are uniquely selected in a bootstrap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199062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reduction by 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variance of the output of k classifiers?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Thus we want classifiers to be independent to minimize variance</a:t>
            </a:r>
          </a:p>
          <a:p>
            <a:r>
              <a:rPr lang="en-US" dirty="0" smtClean="0"/>
              <a:t>Given independent binary classifiers each with accuracy &gt; ½ the majority vote accuracy increases as we increase the number of classifiers (Hansen and </a:t>
            </a:r>
            <a:r>
              <a:rPr lang="en-US" dirty="0" err="1" smtClean="0"/>
              <a:t>Salamon</a:t>
            </a:r>
            <a:r>
              <a:rPr lang="en-US" i="1" dirty="0" smtClean="0"/>
              <a:t>, IEEE Transactions of Pattern Analysis and Machine Intelligence</a:t>
            </a:r>
            <a:r>
              <a:rPr lang="en-US" dirty="0" smtClean="0"/>
              <a:t>, 1990) </a:t>
            </a:r>
            <a:endParaRPr lang="en-US" dirty="0"/>
          </a:p>
        </p:txBody>
      </p:sp>
      <p:pic>
        <p:nvPicPr>
          <p:cNvPr id="4" name="Picture 3" descr="Screen Shot 2015-11-05 at 9.25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28" y="2364880"/>
            <a:ext cx="7770768" cy="10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08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sampling </a:t>
            </a:r>
            <a:r>
              <a:rPr lang="en-US" dirty="0" err="1" smtClean="0"/>
              <a:t>datapoints</a:t>
            </a:r>
            <a:r>
              <a:rPr lang="en-US" dirty="0"/>
              <a:t> </a:t>
            </a:r>
            <a:r>
              <a:rPr lang="en-US" dirty="0" smtClean="0"/>
              <a:t>(feature vectors) we also sample features (to increase independence among classifiers)</a:t>
            </a:r>
          </a:p>
          <a:p>
            <a:r>
              <a:rPr lang="en-US" dirty="0" smtClean="0"/>
              <a:t>Compute many decision trees and output majority vote</a:t>
            </a:r>
          </a:p>
          <a:p>
            <a:r>
              <a:rPr lang="en-US" dirty="0" smtClean="0"/>
              <a:t>Can also rank features</a:t>
            </a:r>
          </a:p>
          <a:p>
            <a:r>
              <a:rPr lang="en-US" dirty="0" smtClean="0"/>
              <a:t>Comparison against SVM feature selection in genomic data</a:t>
            </a:r>
          </a:p>
          <a:p>
            <a:r>
              <a:rPr lang="en-US" dirty="0" smtClean="0"/>
              <a:t>Alternative to bagging is to select </a:t>
            </a:r>
            <a:r>
              <a:rPr lang="en-US" dirty="0" err="1" smtClean="0"/>
              <a:t>datapoints</a:t>
            </a:r>
            <a:r>
              <a:rPr lang="en-US" dirty="0" smtClean="0"/>
              <a:t> with different probabilities that change in the algorithm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79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vs. random forest</a:t>
            </a:r>
            <a:endParaRPr lang="en-US" dirty="0"/>
          </a:p>
        </p:txBody>
      </p:sp>
      <p:pic>
        <p:nvPicPr>
          <p:cNvPr id="4" name="Content Placeholder 3" descr="Bagged trees and random forest (1)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" r="-735"/>
          <a:stretch/>
        </p:blipFill>
        <p:spPr>
          <a:xfrm>
            <a:off x="654756" y="1534866"/>
            <a:ext cx="7879552" cy="5208003"/>
          </a:xfrm>
        </p:spPr>
      </p:pic>
    </p:spTree>
    <p:extLst>
      <p:ext uri="{BB962C8B-B14F-4D97-AF65-F5344CB8AC3E}">
        <p14:creationId xmlns:p14="http://schemas.microsoft.com/office/powerpoint/2010/main" val="362998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Assign equal probabilities to training data</a:t>
            </a:r>
          </a:p>
          <a:p>
            <a:pPr lvl="1"/>
            <a:r>
              <a:rPr lang="en-US" dirty="0" smtClean="0"/>
              <a:t>Randomly sample from training data and classify</a:t>
            </a:r>
          </a:p>
          <a:p>
            <a:pPr lvl="1"/>
            <a:r>
              <a:rPr lang="en-US" dirty="0" smtClean="0"/>
              <a:t>Redo probabilities by assigning lower values to correctly classified points and higher to misclassified points</a:t>
            </a:r>
          </a:p>
          <a:p>
            <a:pPr lvl="1"/>
            <a:r>
              <a:rPr lang="en-US" dirty="0" smtClean="0"/>
              <a:t>Go to step 2 and repeat</a:t>
            </a:r>
          </a:p>
          <a:p>
            <a:pPr lvl="1"/>
            <a:r>
              <a:rPr lang="en-US" dirty="0" smtClean="0"/>
              <a:t>Perform final classification with weighted combination of classifiers</a:t>
            </a:r>
          </a:p>
        </p:txBody>
      </p:sp>
    </p:spTree>
    <p:extLst>
      <p:ext uri="{BB962C8B-B14F-4D97-AF65-F5344CB8AC3E}">
        <p14:creationId xmlns:p14="http://schemas.microsoft.com/office/powerpoint/2010/main" val="3294405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Ada-boost</a:t>
            </a:r>
            <a:endParaRPr lang="en-US" dirty="0"/>
          </a:p>
        </p:txBody>
      </p:sp>
      <p:pic>
        <p:nvPicPr>
          <p:cNvPr id="4" name="Content Placeholder 3" descr="Screen Shot 2014-11-23 at 7.14.1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" r="-2197"/>
          <a:stretch/>
        </p:blipFill>
        <p:spPr>
          <a:xfrm>
            <a:off x="2012300" y="1369270"/>
            <a:ext cx="5476091" cy="5042349"/>
          </a:xfrm>
        </p:spPr>
      </p:pic>
      <p:sp>
        <p:nvSpPr>
          <p:cNvPr id="5" name="TextBox 4"/>
          <p:cNvSpPr txBox="1"/>
          <p:nvPr/>
        </p:nvSpPr>
        <p:spPr>
          <a:xfrm>
            <a:off x="6878113" y="6345639"/>
            <a:ext cx="2174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</a:t>
            </a:r>
            <a:r>
              <a:rPr lang="en-US" i="1" dirty="0" err="1" smtClean="0"/>
              <a:t>Alpaydin</a:t>
            </a:r>
            <a:r>
              <a:rPr lang="en-US" i="1" dirty="0" smtClean="0"/>
              <a:t>, 2010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4225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AdaBoost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600200"/>
            <a:ext cx="5857128" cy="4525963"/>
          </a:xfrm>
        </p:spPr>
      </p:pic>
    </p:spTree>
    <p:extLst>
      <p:ext uri="{BB962C8B-B14F-4D97-AF65-F5344CB8AC3E}">
        <p14:creationId xmlns:p14="http://schemas.microsoft.com/office/powerpoint/2010/main" val="57155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AdaBoost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600200"/>
            <a:ext cx="5857128" cy="4525963"/>
          </a:xfrm>
        </p:spPr>
      </p:pic>
    </p:spTree>
    <p:extLst>
      <p:ext uri="{BB962C8B-B14F-4D97-AF65-F5344CB8AC3E}">
        <p14:creationId xmlns:p14="http://schemas.microsoft.com/office/powerpoint/2010/main" val="275449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AdaBoost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600200"/>
            <a:ext cx="5857128" cy="4525963"/>
          </a:xfrm>
        </p:spPr>
      </p:pic>
    </p:spTree>
    <p:extLst>
      <p:ext uri="{BB962C8B-B14F-4D97-AF65-F5344CB8AC3E}">
        <p14:creationId xmlns:p14="http://schemas.microsoft.com/office/powerpoint/2010/main" val="308349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AdaBoost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600200"/>
            <a:ext cx="5857128" cy="4525963"/>
          </a:xfrm>
        </p:spPr>
      </p:pic>
    </p:spTree>
    <p:extLst>
      <p:ext uri="{BB962C8B-B14F-4D97-AF65-F5344CB8AC3E}">
        <p14:creationId xmlns:p14="http://schemas.microsoft.com/office/powerpoint/2010/main" val="340472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433"/>
            <a:ext cx="8229600" cy="1143000"/>
          </a:xfrm>
        </p:spPr>
        <p:txBody>
          <a:bodyPr/>
          <a:lstStyle/>
          <a:p>
            <a:r>
              <a:rPr lang="en-US" dirty="0" smtClean="0"/>
              <a:t>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4-11-25 at 12.29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256" y="1294151"/>
            <a:ext cx="6669987" cy="49222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20740" y="6322234"/>
            <a:ext cx="2174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</a:t>
            </a:r>
            <a:r>
              <a:rPr lang="en-US" i="1" dirty="0" err="1" smtClean="0"/>
              <a:t>Alpaydin</a:t>
            </a:r>
            <a:r>
              <a:rPr lang="en-US" i="1" dirty="0" smtClean="0"/>
              <a:t>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87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AdaBoost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6890964" cy="4830763"/>
          </a:xfrm>
        </p:spPr>
      </p:pic>
    </p:spTree>
    <p:extLst>
      <p:ext uri="{BB962C8B-B14F-4D97-AF65-F5344CB8AC3E}">
        <p14:creationId xmlns:p14="http://schemas.microsoft.com/office/powerpoint/2010/main" val="71384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37 random UCI datasets</a:t>
            </a:r>
          </a:p>
          <a:p>
            <a:r>
              <a:rPr lang="en-US" dirty="0" smtClean="0"/>
              <a:t>Number of rows ranges from 99 to 7352</a:t>
            </a:r>
          </a:p>
          <a:p>
            <a:r>
              <a:rPr lang="en-US" dirty="0" smtClean="0"/>
              <a:t>Number of columns ranges from 4 to 1300</a:t>
            </a:r>
          </a:p>
          <a:p>
            <a:r>
              <a:rPr lang="en-US" dirty="0" smtClean="0"/>
              <a:t>Datasets include biological, medical, robotics, business, and social networks</a:t>
            </a:r>
          </a:p>
          <a:p>
            <a:r>
              <a:rPr lang="en-US" dirty="0" smtClean="0"/>
              <a:t>Compared optimized linear SVM program </a:t>
            </a:r>
            <a:r>
              <a:rPr lang="en-US" dirty="0" err="1" smtClean="0"/>
              <a:t>liblinear</a:t>
            </a:r>
            <a:r>
              <a:rPr lang="en-US" dirty="0" smtClean="0"/>
              <a:t> to fest</a:t>
            </a:r>
          </a:p>
          <a:p>
            <a:r>
              <a:rPr lang="en-US" dirty="0" smtClean="0"/>
              <a:t>Mean </a:t>
            </a:r>
            <a:r>
              <a:rPr lang="en-US" dirty="0" err="1" smtClean="0"/>
              <a:t>liblinear</a:t>
            </a:r>
            <a:r>
              <a:rPr lang="en-US" dirty="0" smtClean="0"/>
              <a:t> error: 12%</a:t>
            </a:r>
          </a:p>
          <a:p>
            <a:r>
              <a:rPr lang="en-US" dirty="0" smtClean="0"/>
              <a:t>Mean boosted (100) trees error: 10.2%</a:t>
            </a:r>
          </a:p>
          <a:p>
            <a:r>
              <a:rPr lang="en-US" dirty="0" smtClean="0"/>
              <a:t>Mean decision tree error: 14.6%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4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Stacking</a:t>
            </a:r>
            <a:endParaRPr lang="en-US" dirty="0"/>
          </a:p>
        </p:txBody>
      </p:sp>
      <p:pic>
        <p:nvPicPr>
          <p:cNvPr id="4" name="Content Placeholder 3" descr="Stacked generalization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3" r="-1157"/>
          <a:stretch/>
        </p:blipFill>
        <p:spPr>
          <a:xfrm>
            <a:off x="820622" y="1319170"/>
            <a:ext cx="7550049" cy="5499754"/>
          </a:xfrm>
        </p:spPr>
      </p:pic>
    </p:spTree>
    <p:extLst>
      <p:ext uri="{BB962C8B-B14F-4D97-AF65-F5344CB8AC3E}">
        <p14:creationId xmlns:p14="http://schemas.microsoft.com/office/powerpoint/2010/main" val="19195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</a:t>
            </a:r>
            <a:endParaRPr lang="en-US" dirty="0"/>
          </a:p>
        </p:txBody>
      </p:sp>
      <p:pic>
        <p:nvPicPr>
          <p:cNvPr id="4" name="Content Placeholder 3" descr="Decision tree (1)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" r="4542"/>
          <a:stretch>
            <a:fillRect/>
          </a:stretch>
        </p:blipFill>
        <p:spPr>
          <a:xfrm>
            <a:off x="141749" y="1509663"/>
            <a:ext cx="8896411" cy="4892683"/>
          </a:xfrm>
        </p:spPr>
      </p:pic>
    </p:spTree>
    <p:extLst>
      <p:ext uri="{BB962C8B-B14F-4D97-AF65-F5344CB8AC3E}">
        <p14:creationId xmlns:p14="http://schemas.microsoft.com/office/powerpoint/2010/main" val="257877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a given dataset there are many trees with no error</a:t>
            </a:r>
          </a:p>
          <a:p>
            <a:r>
              <a:rPr lang="en-US" dirty="0" smtClean="0"/>
              <a:t>Finding the tree with no error and fewest nodes is NP-complete</a:t>
            </a:r>
          </a:p>
          <a:p>
            <a:r>
              <a:rPr lang="en-US" dirty="0" smtClean="0"/>
              <a:t>Finding split in one column </a:t>
            </a:r>
          </a:p>
          <a:p>
            <a:pPr lvl="1"/>
            <a:r>
              <a:rPr lang="en-US" dirty="0" smtClean="0"/>
              <a:t>Goodness of split given by entropy, </a:t>
            </a:r>
            <a:r>
              <a:rPr lang="en-US" dirty="0" err="1" smtClean="0"/>
              <a:t>gini</a:t>
            </a:r>
            <a:r>
              <a:rPr lang="en-US" dirty="0" smtClean="0"/>
              <a:t> index, or misclassification error. </a:t>
            </a:r>
          </a:p>
          <a:p>
            <a:pPr lvl="1"/>
            <a:r>
              <a:rPr lang="en-US" dirty="0" smtClean="0"/>
              <a:t>Binary classification: Let </a:t>
            </a:r>
            <a:r>
              <a:rPr lang="en-US" i="1" dirty="0" smtClean="0"/>
              <a:t>p</a:t>
            </a:r>
            <a:r>
              <a:rPr lang="en-US" dirty="0" smtClean="0"/>
              <a:t> be the proportion of instances in class 0.</a:t>
            </a:r>
          </a:p>
          <a:p>
            <a:pPr lvl="1"/>
            <a:r>
              <a:rPr lang="en-US" dirty="0" smtClean="0"/>
              <a:t>Find split that minimizes weighted sum of impurities of child nodes:</a:t>
            </a:r>
          </a:p>
          <a:p>
            <a:pPr lvl="2"/>
            <a:r>
              <a:rPr lang="en-US" dirty="0" smtClean="0"/>
              <a:t>Misclassification error: 1 – max(p,1-p)</a:t>
            </a:r>
          </a:p>
          <a:p>
            <a:pPr lvl="2"/>
            <a:r>
              <a:rPr lang="en-US" dirty="0" smtClean="0"/>
              <a:t>Entropy: </a:t>
            </a:r>
            <a:r>
              <a:rPr lang="en-US" dirty="0" err="1"/>
              <a:t>plog</a:t>
            </a:r>
            <a:r>
              <a:rPr lang="en-US" dirty="0"/>
              <a:t>(p) – (1-p)log(1-p</a:t>
            </a:r>
            <a:r>
              <a:rPr lang="en-US" dirty="0" smtClean="0"/>
              <a:t>) </a:t>
            </a:r>
          </a:p>
          <a:p>
            <a:pPr lvl="2"/>
            <a:r>
              <a:rPr lang="en-US" dirty="0" err="1" smtClean="0"/>
              <a:t>Gini</a:t>
            </a:r>
            <a:r>
              <a:rPr lang="en-US" dirty="0" smtClean="0"/>
              <a:t> index: 2p(1-p)</a:t>
            </a:r>
          </a:p>
          <a:p>
            <a:r>
              <a:rPr lang="en-US" dirty="0" smtClean="0"/>
              <a:t>Similar approach for regression – (regression trees)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6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splits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603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Example: consider the simple one dimensional data shown below. Points from class 0 have label x and from class 1 have label o.</a:t>
            </a:r>
          </a:p>
          <a:p>
            <a:r>
              <a:rPr lang="en-US" dirty="0"/>
              <a:t>x</a:t>
            </a:r>
            <a:r>
              <a:rPr lang="en-US" dirty="0" smtClean="0"/>
              <a:t> x x o o x x x</a:t>
            </a:r>
          </a:p>
          <a:p>
            <a:r>
              <a:rPr lang="en-US" dirty="0" smtClean="0"/>
              <a:t>Consider split 1 which is just before the first x (trivial split). Consider split 2 which is between the third x and first o. </a:t>
            </a:r>
          </a:p>
          <a:p>
            <a:r>
              <a:rPr lang="en-US" dirty="0" smtClean="0"/>
              <a:t>For split 1</a:t>
            </a:r>
          </a:p>
          <a:p>
            <a:pPr lvl="1"/>
            <a:r>
              <a:rPr lang="en-US" dirty="0" smtClean="0"/>
              <a:t>Classification error impurity = 0 + (1)2/8</a:t>
            </a:r>
          </a:p>
          <a:p>
            <a:pPr lvl="1"/>
            <a:r>
              <a:rPr lang="en-US" dirty="0" err="1" smtClean="0"/>
              <a:t>Gini</a:t>
            </a:r>
            <a:r>
              <a:rPr lang="en-US" dirty="0" smtClean="0"/>
              <a:t> impurity = 0 + (1)6/8(2/8) = 12/64</a:t>
            </a:r>
          </a:p>
          <a:p>
            <a:r>
              <a:rPr lang="en-US" dirty="0" smtClean="0"/>
              <a:t>For split 2</a:t>
            </a:r>
          </a:p>
          <a:p>
            <a:pPr lvl="1"/>
            <a:r>
              <a:rPr lang="en-US" dirty="0" smtClean="0"/>
              <a:t>Classification error impurity = 3/8(0) + 5/8(2/5) = 2/8</a:t>
            </a:r>
          </a:p>
          <a:p>
            <a:pPr lvl="1"/>
            <a:r>
              <a:rPr lang="en-US" dirty="0" err="1" smtClean="0"/>
              <a:t>Gini</a:t>
            </a:r>
            <a:r>
              <a:rPr lang="en-US" dirty="0" smtClean="0"/>
              <a:t> impurity = 3/8(0) + 5/8(3/5)(2/5) = 6/40</a:t>
            </a:r>
          </a:p>
          <a:p>
            <a:r>
              <a:rPr lang="en-US" dirty="0" smtClean="0"/>
              <a:t>Thus </a:t>
            </a:r>
            <a:r>
              <a:rPr lang="en-US" dirty="0" err="1" smtClean="0"/>
              <a:t>Gini</a:t>
            </a:r>
            <a:r>
              <a:rPr lang="en-US" dirty="0" smtClean="0"/>
              <a:t> selects the second split while for misclassification impurity there is a tie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 algorithm -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Recurse</a:t>
            </a:r>
            <a:r>
              <a:rPr lang="en-US" dirty="0" smtClean="0"/>
              <a:t>(data):</a:t>
            </a:r>
          </a:p>
          <a:p>
            <a:pPr lvl="1"/>
            <a:r>
              <a:rPr lang="en-US" dirty="0" smtClean="0"/>
              <a:t>Find column with minimum classification error</a:t>
            </a:r>
          </a:p>
          <a:p>
            <a:pPr lvl="1"/>
            <a:r>
              <a:rPr lang="en-US" dirty="0" smtClean="0"/>
              <a:t>If error &lt; threshold then stop</a:t>
            </a:r>
          </a:p>
          <a:p>
            <a:pPr lvl="1"/>
            <a:r>
              <a:rPr lang="en-US" dirty="0" smtClean="0"/>
              <a:t>Bipartition the space with the split. Let </a:t>
            </a:r>
            <a:r>
              <a:rPr lang="en-US" dirty="0" err="1" smtClean="0"/>
              <a:t>data</a:t>
            </a:r>
            <a:r>
              <a:rPr lang="en-US" baseline="-25000" dirty="0" err="1" smtClean="0"/>
              <a:t>neg</a:t>
            </a:r>
            <a:r>
              <a:rPr lang="en-US" dirty="0" smtClean="0"/>
              <a:t> and </a:t>
            </a:r>
            <a:r>
              <a:rPr lang="en-US" dirty="0" err="1" smtClean="0"/>
              <a:t>data</a:t>
            </a:r>
            <a:r>
              <a:rPr lang="en-US" baseline="-25000" dirty="0" err="1" smtClean="0"/>
              <a:t>pos</a:t>
            </a:r>
            <a:r>
              <a:rPr lang="en-US" dirty="0" smtClean="0"/>
              <a:t> be the set of points with negative and positive predicted labels.</a:t>
            </a:r>
          </a:p>
          <a:p>
            <a:pPr lvl="1"/>
            <a:r>
              <a:rPr lang="en-US" dirty="0" err="1" smtClean="0"/>
              <a:t>Recurse</a:t>
            </a:r>
            <a:r>
              <a:rPr lang="en-US" dirty="0" smtClean="0"/>
              <a:t>(</a:t>
            </a:r>
            <a:r>
              <a:rPr lang="en-US" dirty="0" err="1" smtClean="0"/>
              <a:t>data</a:t>
            </a:r>
            <a:r>
              <a:rPr lang="en-US" baseline="-25000" dirty="0" err="1" smtClean="0"/>
              <a:t>neg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Recurse</a:t>
            </a:r>
            <a:r>
              <a:rPr lang="en-US" dirty="0" smtClean="0"/>
              <a:t>(</a:t>
            </a:r>
            <a:r>
              <a:rPr lang="en-US" dirty="0" err="1" smtClean="0"/>
              <a:t>data</a:t>
            </a:r>
            <a:r>
              <a:rPr lang="en-US" baseline="-25000" dirty="0" err="1" smtClean="0"/>
              <a:t>pos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6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 algorithm -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training procedure gives us a decision tree.</a:t>
            </a:r>
          </a:p>
          <a:p>
            <a:r>
              <a:rPr lang="en-US" dirty="0" smtClean="0"/>
              <a:t>We classify a given dataset by testing feature values at each node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7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Multivariate decision trees</a:t>
            </a:r>
            <a:endParaRPr lang="en-US" dirty="0"/>
          </a:p>
        </p:txBody>
      </p:sp>
      <p:pic>
        <p:nvPicPr>
          <p:cNvPr id="4" name="Content Placeholder 3" descr="Screen Shot 2015-11-04 at 11.42.4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" r="10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067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Randomly sample training data</a:t>
            </a:r>
          </a:p>
          <a:p>
            <a:r>
              <a:rPr lang="en-US" dirty="0" smtClean="0"/>
              <a:t>Determine classifier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on sampled data</a:t>
            </a:r>
          </a:p>
          <a:p>
            <a:r>
              <a:rPr lang="en-US" dirty="0" err="1" smtClean="0"/>
              <a:t>Goto</a:t>
            </a:r>
            <a:r>
              <a:rPr lang="en-US" dirty="0" smtClean="0"/>
              <a:t> step 1 and repeat </a:t>
            </a:r>
            <a:r>
              <a:rPr lang="en-US" i="1" dirty="0"/>
              <a:t>m</a:t>
            </a:r>
            <a:r>
              <a:rPr lang="en-US" dirty="0" smtClean="0"/>
              <a:t> times</a:t>
            </a:r>
          </a:p>
          <a:p>
            <a:r>
              <a:rPr lang="en-US" dirty="0" smtClean="0"/>
              <a:t>For final classifier output the majority vote</a:t>
            </a:r>
          </a:p>
          <a:p>
            <a:r>
              <a:rPr lang="en-US" dirty="0" smtClean="0"/>
              <a:t>Popular example: random forest</a:t>
            </a:r>
          </a:p>
          <a:p>
            <a:r>
              <a:rPr lang="en-US" dirty="0" smtClean="0"/>
              <a:t>Similar to tree bagging</a:t>
            </a:r>
          </a:p>
          <a:p>
            <a:pPr lvl="1"/>
            <a:r>
              <a:rPr lang="en-US" dirty="0" smtClean="0"/>
              <a:t>Compute decision trees on bootstrapped datasets</a:t>
            </a:r>
          </a:p>
          <a:p>
            <a:pPr lvl="1"/>
            <a:r>
              <a:rPr lang="en-US" dirty="0" smtClean="0"/>
              <a:t>Return majority vote</a:t>
            </a:r>
          </a:p>
        </p:txBody>
      </p:sp>
    </p:spTree>
    <p:extLst>
      <p:ext uri="{BB962C8B-B14F-4D97-AF65-F5344CB8AC3E}">
        <p14:creationId xmlns:p14="http://schemas.microsoft.com/office/powerpoint/2010/main" val="256952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762</Words>
  <Application>Microsoft Macintosh PowerPoint</Application>
  <PresentationFormat>On-screen Show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Trees, bagging, boosting, and stacking</vt:lpstr>
      <vt:lpstr>Decision tree</vt:lpstr>
      <vt:lpstr>Decision tree</vt:lpstr>
      <vt:lpstr>Decision tree construction</vt:lpstr>
      <vt:lpstr>Decision tree splits</vt:lpstr>
      <vt:lpstr>CART algorithm - Training</vt:lpstr>
      <vt:lpstr>CART algorithm - Testing</vt:lpstr>
      <vt:lpstr>Multivariate decision trees</vt:lpstr>
      <vt:lpstr>Bagging</vt:lpstr>
      <vt:lpstr>Bootstrap</vt:lpstr>
      <vt:lpstr>Variance reduction by voting</vt:lpstr>
      <vt:lpstr>Random forest</vt:lpstr>
      <vt:lpstr>Bagging vs. random forest</vt:lpstr>
      <vt:lpstr>Boosting</vt:lpstr>
      <vt:lpstr>Ada-boost</vt:lpstr>
      <vt:lpstr>AdaBoost</vt:lpstr>
      <vt:lpstr>AdaBoost</vt:lpstr>
      <vt:lpstr>AdaBoost</vt:lpstr>
      <vt:lpstr>AdaBoost</vt:lpstr>
      <vt:lpstr>AdaBoost</vt:lpstr>
      <vt:lpstr>Empirical performance</vt:lpstr>
      <vt:lpstr>Stacking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Boosting</dc:title>
  <dc:creator>Usman Roshan</dc:creator>
  <cp:lastModifiedBy>Usman Roshan</cp:lastModifiedBy>
  <cp:revision>83</cp:revision>
  <dcterms:created xsi:type="dcterms:W3CDTF">2014-11-23T07:06:57Z</dcterms:created>
  <dcterms:modified xsi:type="dcterms:W3CDTF">2017-11-01T05:33:48Z</dcterms:modified>
</cp:coreProperties>
</file>