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4"/>
  </p:notesMasterIdLst>
  <p:sldIdLst>
    <p:sldId id="301" r:id="rId2"/>
    <p:sldId id="261" r:id="rId3"/>
    <p:sldId id="262" r:id="rId4"/>
    <p:sldId id="258" r:id="rId5"/>
    <p:sldId id="287" r:id="rId6"/>
    <p:sldId id="288" r:id="rId7"/>
    <p:sldId id="289" r:id="rId8"/>
    <p:sldId id="271" r:id="rId9"/>
    <p:sldId id="274" r:id="rId10"/>
    <p:sldId id="290" r:id="rId11"/>
    <p:sldId id="265" r:id="rId12"/>
    <p:sldId id="299" r:id="rId13"/>
    <p:sldId id="300" r:id="rId14"/>
    <p:sldId id="277" r:id="rId15"/>
    <p:sldId id="296" r:id="rId16"/>
    <p:sldId id="279" r:id="rId17"/>
    <p:sldId id="294" r:id="rId18"/>
    <p:sldId id="295" r:id="rId19"/>
    <p:sldId id="297" r:id="rId20"/>
    <p:sldId id="278" r:id="rId21"/>
    <p:sldId id="281" r:id="rId22"/>
    <p:sldId id="280" r:id="rId23"/>
    <p:sldId id="282" r:id="rId24"/>
    <p:sldId id="284" r:id="rId25"/>
    <p:sldId id="285" r:id="rId26"/>
    <p:sldId id="286" r:id="rId27"/>
    <p:sldId id="266" r:id="rId28"/>
    <p:sldId id="273" r:id="rId29"/>
    <p:sldId id="268" r:id="rId30"/>
    <p:sldId id="269" r:id="rId31"/>
    <p:sldId id="270" r:id="rId32"/>
    <p:sldId id="267" r:id="rId3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21" autoAdjust="0"/>
    <p:restoredTop sz="94660"/>
  </p:normalViewPr>
  <p:slideViewPr>
    <p:cSldViewPr snapToGrid="0">
      <p:cViewPr varScale="1">
        <p:scale>
          <a:sx n="86" d="100"/>
          <a:sy n="86" d="100"/>
        </p:scale>
        <p:origin x="557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7E07420-7485-4949-8D73-477520C7B1F0}" type="datetimeFigureOut">
              <a:rPr lang="en-US" smtClean="0"/>
              <a:t>9/3/2023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70777CA-6EF8-4C9E-9C12-61365289A7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05602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D7F976-79A9-1634-9DE1-67D69CE50F6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6BD0F81-1F37-259D-59B9-5D495272754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EED51D2-6F2F-C6D7-797A-7D03BF484E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0FA24D-0AD2-41DD-A752-29BEDB84B936}" type="datetimeFigureOut">
              <a:rPr lang="en-US" smtClean="0"/>
              <a:t>9/3/2023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6658ABE-E140-1389-B0A2-0023A6FCDD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1E74DEC-3D22-57C8-B865-014EC3276E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49EC1F-3E2E-42FF-BB04-D081FBA491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36726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883D62-B5DD-D814-C049-AE38895A86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B4C093E-8AFF-3669-7D14-D9099FF5BED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8722E7B-371B-D15A-B1EC-5B06A5F0CD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0FA24D-0AD2-41DD-A752-29BEDB84B936}" type="datetimeFigureOut">
              <a:rPr lang="en-US" smtClean="0"/>
              <a:t>9/3/2023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9CEAF50-BF9C-8B5F-FC12-82648973C8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7C84CDC-B925-69F6-9B9D-FDA3B989AF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49EC1F-3E2E-42FF-BB04-D081FBA491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36815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4AB35AB-5FE3-F45B-B335-3165464F7B5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25EFA2E-7913-C16C-9B3A-36CE9122A43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FDBB620-248D-8D2F-7F75-3066A9E6AC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0FA24D-0AD2-41DD-A752-29BEDB84B936}" type="datetimeFigureOut">
              <a:rPr lang="en-US" smtClean="0"/>
              <a:t>9/3/2023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F126095-D5D7-7C88-3C33-15E0EA6235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91D18BA-DA63-6B92-BF5B-08615C8E28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49EC1F-3E2E-42FF-BB04-D081FBA491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66110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F86098-82EC-BBBE-A607-A61A37876B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2A0803C-58DA-1A5B-2A3F-2DB58B5A811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379CCEA-9FC9-5D6D-2961-AD9E489526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0FA24D-0AD2-41DD-A752-29BEDB84B936}" type="datetimeFigureOut">
              <a:rPr lang="en-US" smtClean="0"/>
              <a:t>9/3/2023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0865CAE-0835-6F52-DEB9-CCA10284FE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15B62E3-EA97-0329-9CDA-E7379877AF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49EC1F-3E2E-42FF-BB04-D081FBA491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85253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78A336-7F3E-C4D4-48B0-D54E2804CB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4B2A554-F56C-B97A-24E1-E8DDDCB78AE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4070D2D-27FA-5841-D252-DA74012DB2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0FA24D-0AD2-41DD-A752-29BEDB84B936}" type="datetimeFigureOut">
              <a:rPr lang="en-US" smtClean="0"/>
              <a:t>9/3/2023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FC35C8B-47FD-9976-5F86-56722469A0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5C7A655-FBCF-CF87-C83E-F5D7517F73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49EC1F-3E2E-42FF-BB04-D081FBA491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91991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A14A1D-1341-C327-7BE3-5513B4E277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B324A9E-A77B-1FEF-F948-EA9D75F223C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C041EEE-62A5-03EA-89CC-60AB8EFC9A0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8AB5AA9-3717-3474-E021-A3ECBE893A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0FA24D-0AD2-41DD-A752-29BEDB84B936}" type="datetimeFigureOut">
              <a:rPr lang="en-US" smtClean="0"/>
              <a:t>9/3/2023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17D0212-A3A7-D76B-3F49-A4B75C97FB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3986F54-EBC8-9876-1B4E-382D4E4A09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49EC1F-3E2E-42FF-BB04-D081FBA491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13760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9DF9A3-7D7E-ED5A-D4C7-73EF1A0FBB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EC23BDD-5EE0-1F05-0A84-95BB125E1E5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081035E-E8F5-6428-CF73-AEE39C51CBF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DBCAC44-C464-15D8-E799-62B2EDF8797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2ED8819-815B-A69C-47EF-B7B80276BAD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67A72E3-F42F-103D-1522-8DB046C12C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0FA24D-0AD2-41DD-A752-29BEDB84B936}" type="datetimeFigureOut">
              <a:rPr lang="en-US" smtClean="0"/>
              <a:t>9/3/2023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1ABF82A-6652-2CF0-AFAA-E2B7CABEC2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8A57ADA-64A6-442B-E15A-41BDDA820B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49EC1F-3E2E-42FF-BB04-D081FBA491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48591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3BD00A-34FE-20BA-C1A3-42BD2F81F3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330814A-AD52-618F-D1DE-B0EF137B70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0FA24D-0AD2-41DD-A752-29BEDB84B936}" type="datetimeFigureOut">
              <a:rPr lang="en-US" smtClean="0"/>
              <a:t>9/3/2023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6CEA51E-0D61-F4DA-6F57-A3F523BC8B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0139B87-D302-8AFE-7C00-34B75F0448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49EC1F-3E2E-42FF-BB04-D081FBA491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380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78E1866-1A41-D61C-3399-4EB0208E10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0FA24D-0AD2-41DD-A752-29BEDB84B936}" type="datetimeFigureOut">
              <a:rPr lang="en-US" smtClean="0"/>
              <a:t>9/3/2023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1FF8D1E-3C40-572F-32C3-93CE7F16DD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2EE3303-2353-FACA-5456-B658BCA90C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49EC1F-3E2E-42FF-BB04-D081FBA491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58835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E8B0DA-71C4-7392-CB58-ECC7BAFB91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423A331-D72E-3E15-DDD5-9E06D4A01BE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0A4CC3B-A414-5DD6-253E-C264A709BBD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8AFA4EF-B4D2-9B37-526A-743643FCFD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0FA24D-0AD2-41DD-A752-29BEDB84B936}" type="datetimeFigureOut">
              <a:rPr lang="en-US" smtClean="0"/>
              <a:t>9/3/2023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33C294A-03E9-DDB3-BFB2-9B2A159189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094B353-050B-D240-40F8-F1191B0C94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49EC1F-3E2E-42FF-BB04-D081FBA491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19608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AA39BF-62BD-E75E-3A93-E900676DF6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1160D73-FF16-9397-273E-CEF1C3FECF2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75751AD-8D6C-8479-FF3E-DB51B269DF6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F681DC2-DB75-91E9-ED37-CA09D77E18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0FA24D-0AD2-41DD-A752-29BEDB84B936}" type="datetimeFigureOut">
              <a:rPr lang="en-US" smtClean="0"/>
              <a:t>9/3/2023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86484FF-2E4C-B180-2E01-C14D029360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38CCB07-7930-F332-6334-C47F48E341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49EC1F-3E2E-42FF-BB04-D081FBA491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93865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DAAF061-DD01-F022-3CA3-BDE4D8759D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A0C74EC-3D2B-EE32-C5E7-EBFDEAADEAD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E8F9EA2-01F8-2583-605E-8E7FB1CC005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0FA24D-0AD2-41DD-A752-29BEDB84B936}" type="datetimeFigureOut">
              <a:rPr lang="en-US" smtClean="0"/>
              <a:t>9/3/2023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775D1C9-C98D-D477-E4D2-CCC7B73007D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49CA889-FA71-2D45-0FDA-5CB6952DECE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49EC1F-3E2E-42FF-BB04-D081FBA491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09118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emf"/><Relationship Id="rId4" Type="http://schemas.openxmlformats.org/officeDocument/2006/relationships/oleObject" Target="../embeddings/oleObject7.bin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2" Type="http://schemas.openxmlformats.org/officeDocument/2006/relationships/oleObject" Target="../embeddings/oleObject8.bin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2" Type="http://schemas.openxmlformats.org/officeDocument/2006/relationships/oleObject" Target="../embeddings/oleObject9.bin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emf"/><Relationship Id="rId2" Type="http://schemas.openxmlformats.org/officeDocument/2006/relationships/oleObject" Target="../embeddings/oleObject10.bin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emf"/><Relationship Id="rId3" Type="http://schemas.openxmlformats.org/officeDocument/2006/relationships/image" Target="../media/image4.wmf"/><Relationship Id="rId7" Type="http://schemas.openxmlformats.org/officeDocument/2006/relationships/image" Target="../media/image6.emf"/><Relationship Id="rId2" Type="http://schemas.openxmlformats.org/officeDocument/2006/relationships/oleObject" Target="../embeddings/oleObject2.bin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4.bin"/><Relationship Id="rId5" Type="http://schemas.openxmlformats.org/officeDocument/2006/relationships/image" Target="../media/image5.emf"/><Relationship Id="rId10" Type="http://schemas.openxmlformats.org/officeDocument/2006/relationships/image" Target="../media/image8.emf"/><Relationship Id="rId4" Type="http://schemas.openxmlformats.org/officeDocument/2006/relationships/oleObject" Target="../embeddings/oleObject3.bin"/><Relationship Id="rId9" Type="http://schemas.openxmlformats.org/officeDocument/2006/relationships/oleObject" Target="../embeddings/oleObject5.bin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oleObject" Target="../embeddings/oleObject6.bin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722DD1-7822-A0BF-995A-FF2E1918E0C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Clustering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EDC97D5-56E7-55FF-AFFA-7D33C0E0E0C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Usman Roshan</a:t>
            </a:r>
          </a:p>
          <a:p>
            <a:r>
              <a:rPr lang="en-US" dirty="0"/>
              <a:t>Department of Data Science</a:t>
            </a:r>
          </a:p>
          <a:p>
            <a:r>
              <a:rPr lang="en-US" dirty="0"/>
              <a:t>NJIT</a:t>
            </a:r>
          </a:p>
        </p:txBody>
      </p:sp>
    </p:spTree>
    <p:extLst>
      <p:ext uri="{BB962C8B-B14F-4D97-AF65-F5344CB8AC3E}">
        <p14:creationId xmlns:p14="http://schemas.microsoft.com/office/powerpoint/2010/main" val="44050061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Title 1">
            <a:extLst>
              <a:ext uri="{FF2B5EF4-FFF2-40B4-BE49-F238E27FC236}">
                <a16:creationId xmlns:a16="http://schemas.microsoft.com/office/drawing/2014/main" id="{8B8EA738-AB89-83B3-315C-5BB844607B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Other clustering algorithms</a:t>
            </a:r>
          </a:p>
        </p:txBody>
      </p:sp>
      <p:sp>
        <p:nvSpPr>
          <p:cNvPr id="21506" name="Content Placeholder 2">
            <a:extLst>
              <a:ext uri="{FF2B5EF4-FFF2-40B4-BE49-F238E27FC236}">
                <a16:creationId xmlns:a16="http://schemas.microsoft.com/office/drawing/2014/main" id="{78966257-AD29-3104-D480-7B366761EFE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/>
              <a:t>Spherical k-means</a:t>
            </a:r>
          </a:p>
          <a:p>
            <a:pPr lvl="1"/>
            <a:r>
              <a:rPr lang="en-US" altLang="en-US"/>
              <a:t>Normalize each datapoint (set length to 1)</a:t>
            </a:r>
          </a:p>
          <a:p>
            <a:pPr lvl="1"/>
            <a:r>
              <a:rPr lang="en-US" altLang="en-US"/>
              <a:t>Clustering by finding center with minimum cosine angle to cluster points</a:t>
            </a:r>
          </a:p>
          <a:p>
            <a:pPr lvl="1"/>
            <a:r>
              <a:rPr lang="en-US" altLang="en-US"/>
              <a:t>Similar iterative algorithm to Euclidean k-means</a:t>
            </a:r>
          </a:p>
          <a:p>
            <a:pPr lvl="1"/>
            <a:r>
              <a:rPr lang="en-US" altLang="en-US"/>
              <a:t>Converges with similar proofs.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Title 1">
            <a:extLst>
              <a:ext uri="{FF2B5EF4-FFF2-40B4-BE49-F238E27FC236}">
                <a16:creationId xmlns:a16="http://schemas.microsoft.com/office/drawing/2014/main" id="{4E8AC827-F7D7-19EE-C6CD-108D405335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Other clustering algorithms</a:t>
            </a:r>
          </a:p>
        </p:txBody>
      </p:sp>
      <p:sp>
        <p:nvSpPr>
          <p:cNvPr id="22530" name="Content Placeholder 2">
            <a:extLst>
              <a:ext uri="{FF2B5EF4-FFF2-40B4-BE49-F238E27FC236}">
                <a16:creationId xmlns:a16="http://schemas.microsoft.com/office/drawing/2014/main" id="{7E57F440-7A68-1706-2377-BC98B24C8EF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/>
              <a:t>Hierarchical clustering</a:t>
            </a:r>
          </a:p>
          <a:p>
            <a:pPr lvl="1"/>
            <a:r>
              <a:rPr lang="en-US" altLang="en-US"/>
              <a:t>Initialize n clusters where each datapoint is in its own cluster</a:t>
            </a:r>
          </a:p>
          <a:p>
            <a:pPr lvl="1"/>
            <a:r>
              <a:rPr lang="en-US" altLang="en-US"/>
              <a:t>Merge two nearest clusters into one</a:t>
            </a:r>
          </a:p>
          <a:p>
            <a:pPr lvl="1"/>
            <a:r>
              <a:rPr lang="en-US" altLang="en-US"/>
              <a:t>Update distances of new cluster to existing ones</a:t>
            </a:r>
          </a:p>
          <a:p>
            <a:pPr lvl="1"/>
            <a:r>
              <a:rPr lang="en-US" altLang="en-US"/>
              <a:t>Repeat step 2 until k clusters are formed.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A screenshot of a white page with text&#10;&#10;Description automatically generated">
            <a:extLst>
              <a:ext uri="{FF2B5EF4-FFF2-40B4-BE49-F238E27FC236}">
                <a16:creationId xmlns:a16="http://schemas.microsoft.com/office/drawing/2014/main" id="{7EC16A9D-DD95-CAF4-1E34-6F6F00C2BE1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6728" y="114269"/>
            <a:ext cx="8098543" cy="6743731"/>
          </a:xfrm>
        </p:spPr>
      </p:pic>
    </p:spTree>
    <p:extLst>
      <p:ext uri="{BB962C8B-B14F-4D97-AF65-F5344CB8AC3E}">
        <p14:creationId xmlns:p14="http://schemas.microsoft.com/office/powerpoint/2010/main" val="161413110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A graph on a white background&#10;&#10;Description automatically generated">
            <a:extLst>
              <a:ext uri="{FF2B5EF4-FFF2-40B4-BE49-F238E27FC236}">
                <a16:creationId xmlns:a16="http://schemas.microsoft.com/office/drawing/2014/main" id="{584B106E-C308-69CD-084D-7F049C53B32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0717" y="73321"/>
            <a:ext cx="8870566" cy="6711358"/>
          </a:xfrm>
        </p:spPr>
      </p:pic>
    </p:spTree>
    <p:extLst>
      <p:ext uri="{BB962C8B-B14F-4D97-AF65-F5344CB8AC3E}">
        <p14:creationId xmlns:p14="http://schemas.microsoft.com/office/powerpoint/2010/main" val="335577492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Title 1">
            <a:extLst>
              <a:ext uri="{FF2B5EF4-FFF2-40B4-BE49-F238E27FC236}">
                <a16:creationId xmlns:a16="http://schemas.microsoft.com/office/drawing/2014/main" id="{5C94E42D-E513-7B3B-858F-EAE35CB988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Graph clustering</a:t>
            </a:r>
          </a:p>
        </p:txBody>
      </p:sp>
      <p:sp>
        <p:nvSpPr>
          <p:cNvPr id="23554" name="Content Placeholder 2">
            <a:extLst>
              <a:ext uri="{FF2B5EF4-FFF2-40B4-BE49-F238E27FC236}">
                <a16:creationId xmlns:a16="http://schemas.microsoft.com/office/drawing/2014/main" id="{4F23D9D0-393F-E506-65BF-36640F51892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/>
              <a:t>Graph Laplacians widely used in spectral clustering (see tutorial on course website)</a:t>
            </a:r>
          </a:p>
          <a:p>
            <a:r>
              <a:rPr lang="en-US" altLang="en-US"/>
              <a:t>Weights C</a:t>
            </a:r>
            <a:r>
              <a:rPr lang="en-US" altLang="en-US" baseline="-25000"/>
              <a:t>ij</a:t>
            </a:r>
            <a:r>
              <a:rPr lang="en-US" altLang="en-US"/>
              <a:t> may be obtained via </a:t>
            </a:r>
          </a:p>
          <a:p>
            <a:pPr lvl="1"/>
            <a:r>
              <a:rPr lang="en-US" altLang="en-US"/>
              <a:t>Epsilon neighborhood graph</a:t>
            </a:r>
          </a:p>
          <a:p>
            <a:pPr lvl="1"/>
            <a:r>
              <a:rPr lang="en-US" altLang="en-US"/>
              <a:t>K-nearest neighbor graph</a:t>
            </a:r>
          </a:p>
          <a:p>
            <a:pPr lvl="1"/>
            <a:r>
              <a:rPr lang="en-US" altLang="en-US"/>
              <a:t>Fully connected graph</a:t>
            </a:r>
          </a:p>
          <a:p>
            <a:r>
              <a:rPr lang="en-US" altLang="en-US"/>
              <a:t>Allows semi-supervised analysis (where test data is available but not labels)</a:t>
            </a:r>
          </a:p>
          <a:p>
            <a:pPr lvl="1"/>
            <a:endParaRPr lang="en-US" altLang="en-US"/>
          </a:p>
          <a:p>
            <a:pPr lvl="1"/>
            <a:endParaRPr lang="en-US" altLang="en-US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1879CC-4E54-C524-2364-74A844979E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Graph clustering for non-linear data</a:t>
            </a:r>
          </a:p>
        </p:txBody>
      </p:sp>
      <p:pic>
        <p:nvPicPr>
          <p:cNvPr id="5" name="Content Placeholder 4" descr="A close-up of a diagram&#10;&#10;Description automatically generated">
            <a:extLst>
              <a:ext uri="{FF2B5EF4-FFF2-40B4-BE49-F238E27FC236}">
                <a16:creationId xmlns:a16="http://schemas.microsoft.com/office/drawing/2014/main" id="{228B84B9-FC7E-052C-E297-67A26261288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3294" y="1398181"/>
            <a:ext cx="7258493" cy="5443870"/>
          </a:xfrm>
        </p:spPr>
      </p:pic>
    </p:spTree>
    <p:extLst>
      <p:ext uri="{BB962C8B-B14F-4D97-AF65-F5344CB8AC3E}">
        <p14:creationId xmlns:p14="http://schemas.microsoft.com/office/powerpoint/2010/main" val="324294181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Title 1">
            <a:extLst>
              <a:ext uri="{FF2B5EF4-FFF2-40B4-BE49-F238E27FC236}">
                <a16:creationId xmlns:a16="http://schemas.microsoft.com/office/drawing/2014/main" id="{EF2C0E92-E75E-F3BF-6895-4499B5F795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4526" y="108099"/>
            <a:ext cx="7770813" cy="1141413"/>
          </a:xfrm>
        </p:spPr>
        <p:txBody>
          <a:bodyPr/>
          <a:lstStyle/>
          <a:p>
            <a:r>
              <a:rPr lang="en-US" altLang="en-US" dirty="0"/>
              <a:t>Graph clustering</a:t>
            </a:r>
          </a:p>
        </p:txBody>
      </p:sp>
      <p:sp>
        <p:nvSpPr>
          <p:cNvPr id="24578" name="Content Placeholder 2">
            <a:extLst>
              <a:ext uri="{FF2B5EF4-FFF2-40B4-BE49-F238E27FC236}">
                <a16:creationId xmlns:a16="http://schemas.microsoft.com/office/drawing/2014/main" id="{9FA80F11-1EA0-5A0F-8862-AB94B1BCB8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0727" y="1371601"/>
            <a:ext cx="8959888" cy="5029199"/>
          </a:xfrm>
        </p:spPr>
        <p:txBody>
          <a:bodyPr/>
          <a:lstStyle/>
          <a:p>
            <a:r>
              <a:rPr lang="en-US" altLang="en-US" dirty="0"/>
              <a:t>We can cluster data using the </a:t>
            </a:r>
            <a:r>
              <a:rPr lang="en-US" altLang="en-US" dirty="0" err="1"/>
              <a:t>mincut</a:t>
            </a:r>
            <a:r>
              <a:rPr lang="en-US" altLang="en-US" dirty="0"/>
              <a:t> problem</a:t>
            </a:r>
          </a:p>
          <a:p>
            <a:r>
              <a:rPr lang="en-US" altLang="en-US" dirty="0"/>
              <a:t>Balanced version is NP-hard</a:t>
            </a:r>
          </a:p>
          <a:p>
            <a:r>
              <a:rPr lang="en-US" altLang="en-US" dirty="0"/>
              <a:t>We can rewrite balanced </a:t>
            </a:r>
            <a:r>
              <a:rPr lang="en-US" altLang="en-US" dirty="0" err="1"/>
              <a:t>mincut</a:t>
            </a:r>
            <a:r>
              <a:rPr lang="en-US" altLang="en-US" dirty="0"/>
              <a:t> problem with graph Laplacians. Still NP-hard because solution is allowed only discrete values</a:t>
            </a:r>
          </a:p>
          <a:p>
            <a:r>
              <a:rPr lang="en-US" altLang="en-US" dirty="0"/>
              <a:t>By relaxing to allow real values we obtain spectral clustering.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95E99F-3DD6-B982-6A18-01C5575F64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37534"/>
            <a:ext cx="10515600" cy="1325563"/>
          </a:xfrm>
        </p:spPr>
        <p:txBody>
          <a:bodyPr/>
          <a:lstStyle/>
          <a:p>
            <a:r>
              <a:rPr lang="en-US" dirty="0"/>
              <a:t>Min cut graph clustering</a:t>
            </a:r>
          </a:p>
        </p:txBody>
      </p:sp>
      <p:pic>
        <p:nvPicPr>
          <p:cNvPr id="5" name="Content Placeholder 4" descr="A diagram of a graph">
            <a:extLst>
              <a:ext uri="{FF2B5EF4-FFF2-40B4-BE49-F238E27FC236}">
                <a16:creationId xmlns:a16="http://schemas.microsoft.com/office/drawing/2014/main" id="{5BFA004F-260D-BD5F-70EB-5EBAFDCC026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3852" y="1222745"/>
            <a:ext cx="7513673" cy="5635255"/>
          </a:xfrm>
        </p:spPr>
      </p:pic>
    </p:spTree>
    <p:extLst>
      <p:ext uri="{BB962C8B-B14F-4D97-AF65-F5344CB8AC3E}">
        <p14:creationId xmlns:p14="http://schemas.microsoft.com/office/powerpoint/2010/main" val="280531096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565987-4C1E-D29A-EEA5-93801B3C62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Drawback of min cut approach</a:t>
            </a:r>
          </a:p>
        </p:txBody>
      </p:sp>
      <p:pic>
        <p:nvPicPr>
          <p:cNvPr id="5" name="Content Placeholder 4" descr="A diagram of a graph cluster&#10;&#10;Description automatically generated">
            <a:extLst>
              <a:ext uri="{FF2B5EF4-FFF2-40B4-BE49-F238E27FC236}">
                <a16:creationId xmlns:a16="http://schemas.microsoft.com/office/drawing/2014/main" id="{DFAB2BA0-4654-B66F-9669-41E8B88D4B3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8518" y="1350335"/>
            <a:ext cx="7343555" cy="5507666"/>
          </a:xfrm>
        </p:spPr>
      </p:pic>
    </p:spTree>
    <p:extLst>
      <p:ext uri="{BB962C8B-B14F-4D97-AF65-F5344CB8AC3E}">
        <p14:creationId xmlns:p14="http://schemas.microsoft.com/office/powerpoint/2010/main" val="397773859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Title 1">
            <a:extLst>
              <a:ext uri="{FF2B5EF4-FFF2-40B4-BE49-F238E27FC236}">
                <a16:creationId xmlns:a16="http://schemas.microsoft.com/office/drawing/2014/main" id="{EF2C0E92-E75E-F3BF-6895-4499B5F795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4526" y="108099"/>
            <a:ext cx="7770813" cy="1141413"/>
          </a:xfrm>
        </p:spPr>
        <p:txBody>
          <a:bodyPr/>
          <a:lstStyle/>
          <a:p>
            <a:r>
              <a:rPr lang="en-US" altLang="en-US" dirty="0"/>
              <a:t>Graph clustering</a:t>
            </a:r>
          </a:p>
        </p:txBody>
      </p:sp>
      <p:sp>
        <p:nvSpPr>
          <p:cNvPr id="24578" name="Content Placeholder 2">
            <a:extLst>
              <a:ext uri="{FF2B5EF4-FFF2-40B4-BE49-F238E27FC236}">
                <a16:creationId xmlns:a16="http://schemas.microsoft.com/office/drawing/2014/main" id="{9FA80F11-1EA0-5A0F-8862-AB94B1BCB8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0727" y="1371601"/>
            <a:ext cx="8959888" cy="5029199"/>
          </a:xfrm>
        </p:spPr>
        <p:txBody>
          <a:bodyPr/>
          <a:lstStyle/>
          <a:p>
            <a:r>
              <a:rPr lang="en-US" altLang="en-US" dirty="0"/>
              <a:t>We can cluster data using the </a:t>
            </a:r>
            <a:r>
              <a:rPr lang="en-US" altLang="en-US" dirty="0" err="1"/>
              <a:t>mincut</a:t>
            </a:r>
            <a:r>
              <a:rPr lang="en-US" altLang="en-US" dirty="0"/>
              <a:t> problem</a:t>
            </a:r>
          </a:p>
          <a:p>
            <a:r>
              <a:rPr lang="en-US" altLang="en-US" dirty="0"/>
              <a:t>Balanced version is NP-hard</a:t>
            </a:r>
          </a:p>
          <a:p>
            <a:r>
              <a:rPr lang="en-US" altLang="en-US" dirty="0"/>
              <a:t>We can rewrite balanced </a:t>
            </a:r>
            <a:r>
              <a:rPr lang="en-US" altLang="en-US" dirty="0" err="1"/>
              <a:t>mincut</a:t>
            </a:r>
            <a:r>
              <a:rPr lang="en-US" altLang="en-US" dirty="0"/>
              <a:t> problem with graph Laplacians. Still NP-hard because solution is allowed only discrete values</a:t>
            </a:r>
          </a:p>
          <a:p>
            <a:r>
              <a:rPr lang="en-US" altLang="en-US" dirty="0"/>
              <a:t>By relaxing to allow real values we obtain spectral clustering.</a:t>
            </a:r>
          </a:p>
        </p:txBody>
      </p:sp>
    </p:spTree>
    <p:extLst>
      <p:ext uri="{BB962C8B-B14F-4D97-AF65-F5344CB8AC3E}">
        <p14:creationId xmlns:p14="http://schemas.microsoft.com/office/powerpoint/2010/main" val="5117529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Rectangle 2">
            <a:extLst>
              <a:ext uri="{FF2B5EF4-FFF2-40B4-BE49-F238E27FC236}">
                <a16:creationId xmlns:a16="http://schemas.microsoft.com/office/drawing/2014/main" id="{2AA3B677-66C9-6AD2-68CA-030E1C77D4C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Clustering</a:t>
            </a:r>
          </a:p>
        </p:txBody>
      </p:sp>
      <p:sp>
        <p:nvSpPr>
          <p:cNvPr id="14338" name="Rectangle 3">
            <a:extLst>
              <a:ext uri="{FF2B5EF4-FFF2-40B4-BE49-F238E27FC236}">
                <a16:creationId xmlns:a16="http://schemas.microsoft.com/office/drawing/2014/main" id="{D3BC79D2-A6FF-ED18-81D6-C52E0F5ADB5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dirty="0"/>
              <a:t>Suppose we want to cluster </a:t>
            </a:r>
            <a:r>
              <a:rPr lang="en-US" altLang="en-US" i="1" dirty="0"/>
              <a:t>n</a:t>
            </a:r>
            <a:r>
              <a:rPr lang="en-US" altLang="en-US" dirty="0"/>
              <a:t> vectors in </a:t>
            </a:r>
            <a:r>
              <a:rPr lang="en-US" altLang="en-US" i="1" dirty="0"/>
              <a:t>R</a:t>
            </a:r>
            <a:r>
              <a:rPr lang="en-US" altLang="en-US" i="1" baseline="30000" dirty="0"/>
              <a:t>d </a:t>
            </a:r>
            <a:r>
              <a:rPr lang="en-US" altLang="en-US" dirty="0"/>
              <a:t>into two groups. Define </a:t>
            </a:r>
            <a:r>
              <a:rPr lang="en-US" altLang="en-US" i="1" dirty="0"/>
              <a:t>C</a:t>
            </a:r>
            <a:r>
              <a:rPr lang="en-US" altLang="en-US" i="1" baseline="-25000" dirty="0"/>
              <a:t>1</a:t>
            </a:r>
            <a:r>
              <a:rPr lang="en-US" altLang="en-US" dirty="0"/>
              <a:t> and </a:t>
            </a:r>
            <a:r>
              <a:rPr lang="en-US" altLang="en-US" i="1" dirty="0"/>
              <a:t>C</a:t>
            </a:r>
            <a:r>
              <a:rPr lang="en-US" altLang="en-US" i="1" baseline="-25000" dirty="0"/>
              <a:t>2 </a:t>
            </a:r>
            <a:r>
              <a:rPr lang="en-US" altLang="en-US" dirty="0"/>
              <a:t>as the two groups. 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dirty="0"/>
              <a:t>Our objective is to find </a:t>
            </a:r>
            <a:r>
              <a:rPr lang="en-US" altLang="en-US" i="1" dirty="0"/>
              <a:t>C</a:t>
            </a:r>
            <a:r>
              <a:rPr lang="en-US" altLang="en-US" i="1" baseline="-25000" dirty="0"/>
              <a:t>1</a:t>
            </a:r>
            <a:r>
              <a:rPr lang="en-US" altLang="en-US" dirty="0"/>
              <a:t> and </a:t>
            </a:r>
            <a:r>
              <a:rPr lang="en-US" altLang="en-US" i="1" dirty="0"/>
              <a:t>C</a:t>
            </a:r>
            <a:r>
              <a:rPr lang="en-US" altLang="en-US" i="1" baseline="-25000" dirty="0"/>
              <a:t>2</a:t>
            </a:r>
            <a:r>
              <a:rPr lang="en-US" altLang="en-US" dirty="0"/>
              <a:t> that minimize</a:t>
            </a:r>
          </a:p>
          <a:p>
            <a:pPr eaLnBrk="1" hangingPunct="1">
              <a:lnSpc>
                <a:spcPct val="90000"/>
              </a:lnSpc>
            </a:pPr>
            <a:endParaRPr lang="en-US" altLang="en-US" dirty="0"/>
          </a:p>
          <a:p>
            <a:pPr eaLnBrk="1" hangingPunct="1">
              <a:lnSpc>
                <a:spcPct val="90000"/>
              </a:lnSpc>
            </a:pPr>
            <a:endParaRPr lang="en-US" altLang="en-US" dirty="0"/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US" altLang="en-US" dirty="0"/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dirty="0"/>
              <a:t>where </a:t>
            </a:r>
            <a:r>
              <a:rPr lang="en-US" altLang="en-US" i="1" dirty="0"/>
              <a:t>m</a:t>
            </a:r>
            <a:r>
              <a:rPr lang="en-US" altLang="en-US" i="1" baseline="-25000" dirty="0"/>
              <a:t>i</a:t>
            </a:r>
            <a:r>
              <a:rPr lang="en-US" altLang="en-US" dirty="0"/>
              <a:t> is the mean of class </a:t>
            </a:r>
            <a:r>
              <a:rPr lang="en-US" altLang="en-US" i="1" dirty="0"/>
              <a:t>C</a:t>
            </a:r>
            <a:r>
              <a:rPr lang="en-US" altLang="en-US" i="1" baseline="-25000" dirty="0"/>
              <a:t>i</a:t>
            </a:r>
            <a:endParaRPr lang="en-US" altLang="en-US" dirty="0"/>
          </a:p>
        </p:txBody>
      </p:sp>
      <p:graphicFrame>
        <p:nvGraphicFramePr>
          <p:cNvPr id="14339" name="Object 4">
            <a:extLst>
              <a:ext uri="{FF2B5EF4-FFF2-40B4-BE49-F238E27FC236}">
                <a16:creationId xmlns:a16="http://schemas.microsoft.com/office/drawing/2014/main" id="{74F75478-85A2-D711-5846-46D3FF6B85DC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411183" y="3352800"/>
          <a:ext cx="2971800" cy="12969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104900" imgH="482600" progId="Equation.DSMT4">
                  <p:embed/>
                </p:oleObj>
              </mc:Choice>
              <mc:Fallback>
                <p:oleObj name="Equation" r:id="rId2" imgW="1104900" imgH="482600" progId="Equation.DSMT4">
                  <p:embed/>
                  <p:pic>
                    <p:nvPicPr>
                      <p:cNvPr id="14339" name="Object 4">
                        <a:extLst>
                          <a:ext uri="{FF2B5EF4-FFF2-40B4-BE49-F238E27FC236}">
                            <a16:creationId xmlns:a16="http://schemas.microsoft.com/office/drawing/2014/main" id="{74F75478-85A2-D711-5846-46D3FF6B85DC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11183" y="3352800"/>
                        <a:ext cx="2971800" cy="12969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Title 1">
            <a:extLst>
              <a:ext uri="{FF2B5EF4-FFF2-40B4-BE49-F238E27FC236}">
                <a16:creationId xmlns:a16="http://schemas.microsoft.com/office/drawing/2014/main" id="{F87F6A37-E5B9-6C8C-85CF-B0A8A7AAD9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0732" y="267494"/>
            <a:ext cx="10517370" cy="1141412"/>
          </a:xfrm>
        </p:spPr>
        <p:txBody>
          <a:bodyPr/>
          <a:lstStyle/>
          <a:p>
            <a:r>
              <a:rPr lang="en-US" altLang="en-US" dirty="0"/>
              <a:t>Graph Laplacians</a:t>
            </a:r>
          </a:p>
        </p:txBody>
      </p:sp>
      <p:sp>
        <p:nvSpPr>
          <p:cNvPr id="25602" name="Content Placeholder 2">
            <a:extLst>
              <a:ext uri="{FF2B5EF4-FFF2-40B4-BE49-F238E27FC236}">
                <a16:creationId xmlns:a16="http://schemas.microsoft.com/office/drawing/2014/main" id="{6A0498CD-96E0-B1CC-C956-34349C496A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88829" y="1906588"/>
            <a:ext cx="8991786" cy="4683918"/>
          </a:xfrm>
        </p:spPr>
        <p:txBody>
          <a:bodyPr/>
          <a:lstStyle/>
          <a:p>
            <a:r>
              <a:rPr lang="en-US" altLang="en-US" dirty="0"/>
              <a:t>We can perform clustering with the Laplacian L = D – C where </a:t>
            </a:r>
            <a:r>
              <a:rPr lang="en-US" altLang="en-US" dirty="0" err="1"/>
              <a:t>D</a:t>
            </a:r>
            <a:r>
              <a:rPr lang="en-US" altLang="en-US" baseline="-25000" dirty="0" err="1"/>
              <a:t>ii</a:t>
            </a:r>
            <a:r>
              <a:rPr lang="en-US" altLang="en-US" dirty="0"/>
              <a:t> = </a:t>
            </a:r>
            <a:r>
              <a:rPr lang="el-GR" altLang="en-US" dirty="0"/>
              <a:t>Σ</a:t>
            </a:r>
            <a:r>
              <a:rPr lang="en-US" altLang="en-US" baseline="-25000" dirty="0" err="1"/>
              <a:t>j</a:t>
            </a:r>
            <a:r>
              <a:rPr lang="en-US" altLang="en-US" dirty="0" err="1"/>
              <a:t>C</a:t>
            </a:r>
            <a:r>
              <a:rPr lang="en-US" altLang="en-US" baseline="-25000" dirty="0" err="1"/>
              <a:t>ij</a:t>
            </a:r>
            <a:endParaRPr lang="en-US" altLang="en-US" dirty="0"/>
          </a:p>
          <a:p>
            <a:r>
              <a:rPr lang="en-US" altLang="en-US" dirty="0"/>
              <a:t>Basic algorithm for k clusters:</a:t>
            </a:r>
          </a:p>
          <a:p>
            <a:pPr lvl="1"/>
            <a:r>
              <a:rPr lang="en-US" altLang="en-US" dirty="0"/>
              <a:t>Compute first k eigenvectors v</a:t>
            </a:r>
            <a:r>
              <a:rPr lang="en-US" altLang="en-US" baseline="-25000" dirty="0"/>
              <a:t>i</a:t>
            </a:r>
            <a:r>
              <a:rPr lang="en-US" altLang="en-US" dirty="0"/>
              <a:t> of Laplacian matrix</a:t>
            </a:r>
          </a:p>
          <a:p>
            <a:pPr lvl="1"/>
            <a:r>
              <a:rPr lang="en-US" altLang="en-US" dirty="0"/>
              <a:t>Let V = [v</a:t>
            </a:r>
            <a:r>
              <a:rPr lang="en-US" altLang="en-US" baseline="-25000" dirty="0"/>
              <a:t>1</a:t>
            </a:r>
            <a:r>
              <a:rPr lang="en-US" altLang="en-US" dirty="0"/>
              <a:t>, v</a:t>
            </a:r>
            <a:r>
              <a:rPr lang="en-US" altLang="en-US" baseline="-25000" dirty="0"/>
              <a:t>2</a:t>
            </a:r>
            <a:r>
              <a:rPr lang="en-US" altLang="en-US" dirty="0"/>
              <a:t>, …, </a:t>
            </a:r>
            <a:r>
              <a:rPr lang="en-US" altLang="en-US" dirty="0" err="1"/>
              <a:t>v</a:t>
            </a:r>
            <a:r>
              <a:rPr lang="en-US" altLang="en-US" baseline="-25000" dirty="0" err="1"/>
              <a:t>k</a:t>
            </a:r>
            <a:r>
              <a:rPr lang="en-US" altLang="en-US" dirty="0"/>
              <a:t>]</a:t>
            </a:r>
          </a:p>
          <a:p>
            <a:pPr lvl="1"/>
            <a:r>
              <a:rPr lang="en-US" altLang="en-US" dirty="0"/>
              <a:t>Cluster rows of V (using k-means)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Title 1">
            <a:extLst>
              <a:ext uri="{FF2B5EF4-FFF2-40B4-BE49-F238E27FC236}">
                <a16:creationId xmlns:a16="http://schemas.microsoft.com/office/drawing/2014/main" id="{98888FC5-D7FA-968A-0335-80AF77508F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Graph clustering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9105EFE-EE71-B986-F6ED-9EB82775418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en-US" dirty="0"/>
              <a:t>Why does it work?</a:t>
            </a:r>
          </a:p>
          <a:p>
            <a:pPr>
              <a:defRPr/>
            </a:pPr>
            <a:r>
              <a:rPr lang="en-US" dirty="0"/>
              <a:t>Relaxation of NP-hard clustering</a:t>
            </a:r>
          </a:p>
          <a:p>
            <a:pPr>
              <a:defRPr/>
            </a:pPr>
            <a:r>
              <a:rPr lang="en-US" dirty="0"/>
              <a:t>What is relaxation: changing the hard objective into an easier one that will yield real (as opposed to discrete) solutions and be at most the true objective</a:t>
            </a:r>
          </a:p>
          <a:p>
            <a:pPr>
              <a:defRPr/>
            </a:pPr>
            <a:r>
              <a:rPr lang="en-US" dirty="0"/>
              <a:t>Can a relaxed solution give optimal discrete solution? No guarantees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Title 1">
            <a:extLst>
              <a:ext uri="{FF2B5EF4-FFF2-40B4-BE49-F238E27FC236}">
                <a16:creationId xmlns:a16="http://schemas.microsoft.com/office/drawing/2014/main" id="{3EC17D17-0746-473D-0F46-C8A47C1034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Graph clustering</a:t>
            </a:r>
          </a:p>
        </p:txBody>
      </p:sp>
      <p:pic>
        <p:nvPicPr>
          <p:cNvPr id="27650" name="Content Placeholder 3" descr="Screen Shot 2015-11-06 at 12.26.52 AM.png">
            <a:extLst>
              <a:ext uri="{FF2B5EF4-FFF2-40B4-BE49-F238E27FC236}">
                <a16:creationId xmlns:a16="http://schemas.microsoft.com/office/drawing/2014/main" id="{300E83C2-F837-9819-5D27-0415AB8E679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024" r="-443"/>
          <a:stretch>
            <a:fillRect/>
          </a:stretch>
        </p:blipFill>
        <p:spPr>
          <a:xfrm>
            <a:off x="2498651" y="2578967"/>
            <a:ext cx="6264349" cy="3974233"/>
          </a:xfr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C9D24623-45D8-4C65-61E7-901F8CB5DAD7}"/>
              </a:ext>
            </a:extLst>
          </p:cNvPr>
          <p:cNvSpPr txBox="1"/>
          <p:nvPr/>
        </p:nvSpPr>
        <p:spPr>
          <a:xfrm>
            <a:off x="838200" y="1552353"/>
            <a:ext cx="8922488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Arial"/>
              <a:buChar char="•"/>
              <a:defRPr/>
            </a:pPr>
            <a:r>
              <a:rPr lang="en-US" dirty="0">
                <a:latin typeface="Arial" charset="0"/>
                <a:ea typeface="ＭＳ Ｐゴシック" charset="0"/>
              </a:rPr>
              <a:t>Cut problems are NP-hard.</a:t>
            </a:r>
          </a:p>
          <a:p>
            <a:pPr marL="342900" indent="-342900">
              <a:buFont typeface="Arial"/>
              <a:buChar char="•"/>
              <a:defRPr/>
            </a:pPr>
            <a:r>
              <a:rPr lang="en-US" dirty="0">
                <a:latin typeface="Arial" charset="0"/>
                <a:ea typeface="ＭＳ Ｐゴシック" charset="0"/>
              </a:rPr>
              <a:t>We obtain relaxed solutions via eigenvectors of original weight matrix and its Laplacian.</a:t>
            </a:r>
          </a:p>
        </p:txBody>
      </p:sp>
      <p:sp>
        <p:nvSpPr>
          <p:cNvPr id="27652" name="TextBox 5">
            <a:extLst>
              <a:ext uri="{FF2B5EF4-FFF2-40B4-BE49-F238E27FC236}">
                <a16:creationId xmlns:a16="http://schemas.microsoft.com/office/drawing/2014/main" id="{441C57AF-6DE0-D236-BCFD-A1A0C6C346A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763000" y="5999164"/>
            <a:ext cx="1709738" cy="554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1000"/>
              <a:t>From Shi and Malik,</a:t>
            </a:r>
          </a:p>
          <a:p>
            <a:r>
              <a:rPr lang="en-US" altLang="en-US" sz="1000" i="1"/>
              <a:t>IEEE Pattern Analysis and</a:t>
            </a:r>
          </a:p>
          <a:p>
            <a:r>
              <a:rPr lang="en-US" altLang="en-US" sz="1000" i="1"/>
              <a:t>Machine Intelligence</a:t>
            </a:r>
            <a:r>
              <a:rPr lang="en-US" altLang="en-US" sz="1000"/>
              <a:t>, 2000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Title 1">
            <a:extLst>
              <a:ext uri="{FF2B5EF4-FFF2-40B4-BE49-F238E27FC236}">
                <a16:creationId xmlns:a16="http://schemas.microsoft.com/office/drawing/2014/main" id="{3EFFB216-3A14-1EBB-743D-F7DAA7DFD2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Graph Laplacians and cuts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60CE607-828F-7FBC-CC54-EC0A0759BE4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en-US" altLang="en-US" sz="3000" dirty="0"/>
              <a:t>Recall from earlier the WMV dimensionality reduction criterion</a:t>
            </a:r>
          </a:p>
          <a:p>
            <a:pPr>
              <a:lnSpc>
                <a:spcPct val="80000"/>
              </a:lnSpc>
            </a:pPr>
            <a:endParaRPr lang="en-US" altLang="en-US" sz="3000" dirty="0"/>
          </a:p>
          <a:p>
            <a:pPr>
              <a:lnSpc>
                <a:spcPct val="80000"/>
              </a:lnSpc>
            </a:pPr>
            <a:endParaRPr lang="en-US" altLang="en-US" sz="3000" dirty="0"/>
          </a:p>
          <a:p>
            <a:pPr>
              <a:lnSpc>
                <a:spcPct val="80000"/>
              </a:lnSpc>
            </a:pPr>
            <a:r>
              <a:rPr lang="en-US" altLang="en-US" sz="3000" dirty="0"/>
              <a:t>WMV is also given by</a:t>
            </a:r>
          </a:p>
          <a:p>
            <a:pPr>
              <a:lnSpc>
                <a:spcPct val="80000"/>
              </a:lnSpc>
            </a:pPr>
            <a:endParaRPr lang="en-US" altLang="en-US" sz="3000" dirty="0"/>
          </a:p>
          <a:p>
            <a:pPr>
              <a:lnSpc>
                <a:spcPct val="80000"/>
              </a:lnSpc>
              <a:buFontTx/>
              <a:buNone/>
            </a:pPr>
            <a:r>
              <a:rPr lang="en-US" altLang="en-US" sz="3000" dirty="0"/>
              <a:t>where X = [x</a:t>
            </a:r>
            <a:r>
              <a:rPr lang="en-US" altLang="en-US" sz="3000" baseline="-25000" dirty="0"/>
              <a:t>1</a:t>
            </a:r>
            <a:r>
              <a:rPr lang="en-US" altLang="en-US" sz="3000" dirty="0"/>
              <a:t>, x</a:t>
            </a:r>
            <a:r>
              <a:rPr lang="en-US" altLang="en-US" sz="3000" baseline="-25000" dirty="0"/>
              <a:t>2</a:t>
            </a:r>
            <a:r>
              <a:rPr lang="en-US" altLang="en-US" sz="3000" dirty="0"/>
              <a:t>, …, </a:t>
            </a:r>
            <a:r>
              <a:rPr lang="en-US" altLang="en-US" sz="3000" dirty="0" err="1"/>
              <a:t>x</a:t>
            </a:r>
            <a:r>
              <a:rPr lang="en-US" altLang="en-US" sz="3000" baseline="-25000" dirty="0" err="1"/>
              <a:t>n</a:t>
            </a:r>
            <a:r>
              <a:rPr lang="en-US" altLang="en-US" sz="3000" dirty="0"/>
              <a:t>] contains each x</a:t>
            </a:r>
            <a:r>
              <a:rPr lang="en-US" altLang="en-US" sz="3000" baseline="-25000" dirty="0"/>
              <a:t>i</a:t>
            </a:r>
            <a:r>
              <a:rPr lang="en-US" altLang="en-US" sz="3000" dirty="0"/>
              <a:t> as a column and L is the 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altLang="en-US" sz="3000" dirty="0"/>
              <a:t>graph Laplacian.</a:t>
            </a:r>
          </a:p>
          <a:p>
            <a:pPr>
              <a:lnSpc>
                <a:spcPct val="80000"/>
              </a:lnSpc>
            </a:pPr>
            <a:r>
              <a:rPr lang="en-US" altLang="en-US" sz="3000" dirty="0"/>
              <a:t>Thus </a:t>
            </a:r>
          </a:p>
          <a:p>
            <a:pPr>
              <a:lnSpc>
                <a:spcPct val="80000"/>
              </a:lnSpc>
              <a:buFontTx/>
              <a:buNone/>
            </a:pPr>
            <a:endParaRPr lang="en-US" altLang="en-US" sz="3000" dirty="0"/>
          </a:p>
          <a:p>
            <a:pPr>
              <a:lnSpc>
                <a:spcPct val="80000"/>
              </a:lnSpc>
            </a:pPr>
            <a:endParaRPr lang="en-US" altLang="en-US" sz="3000" dirty="0"/>
          </a:p>
        </p:txBody>
      </p:sp>
      <p:pic>
        <p:nvPicPr>
          <p:cNvPr id="4" name="Content Placeholder 5" descr="Screen Shot 2013-11-13 at 12.00.07 PM.png">
            <a:extLst>
              <a:ext uri="{FF2B5EF4-FFF2-40B4-BE49-F238E27FC236}">
                <a16:creationId xmlns:a16="http://schemas.microsoft.com/office/drawing/2014/main" id="{E04368D4-4578-CE76-C3BE-C87B2CEDAB5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744" b="3155"/>
          <a:stretch/>
        </p:blipFill>
        <p:spPr bwMode="auto">
          <a:xfrm>
            <a:off x="3502819" y="2247900"/>
            <a:ext cx="4829175" cy="99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</p:pic>
      <p:pic>
        <p:nvPicPr>
          <p:cNvPr id="28676" name="Picture 5">
            <a:extLst>
              <a:ext uri="{FF2B5EF4-FFF2-40B4-BE49-F238E27FC236}">
                <a16:creationId xmlns:a16="http://schemas.microsoft.com/office/drawing/2014/main" id="{E890125F-8561-4F71-5101-85806AC80B1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599" y="3690901"/>
            <a:ext cx="3757613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28677" name="Object 6">
            <a:extLst>
              <a:ext uri="{FF2B5EF4-FFF2-40B4-BE49-F238E27FC236}">
                <a16:creationId xmlns:a16="http://schemas.microsoft.com/office/drawing/2014/main" id="{947108B5-E132-3A96-EE49-45D3E953EFF6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932275" y="5389562"/>
          <a:ext cx="3657600" cy="9223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1460500" imgH="368300" progId="Equation.DSMT4">
                  <p:embed/>
                </p:oleObj>
              </mc:Choice>
              <mc:Fallback>
                <p:oleObj name="Equation" r:id="rId4" imgW="1460500" imgH="368300" progId="Equation.DSMT4">
                  <p:embed/>
                  <p:pic>
                    <p:nvPicPr>
                      <p:cNvPr id="28677" name="Object 6">
                        <a:extLst>
                          <a:ext uri="{FF2B5EF4-FFF2-40B4-BE49-F238E27FC236}">
                            <a16:creationId xmlns:a16="http://schemas.microsoft.com/office/drawing/2014/main" id="{947108B5-E132-3A96-EE49-45D3E953EFF6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32275" y="5389562"/>
                        <a:ext cx="3657600" cy="9223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Title 1">
            <a:extLst>
              <a:ext uri="{FF2B5EF4-FFF2-40B4-BE49-F238E27FC236}">
                <a16:creationId xmlns:a16="http://schemas.microsoft.com/office/drawing/2014/main" id="{AEA33421-3AEC-7888-247F-5E8A61871E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Graph Laplacians and cuts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B34B124-9184-A4A5-811F-6C937954DDE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en-US" dirty="0"/>
              <a:t>For a graph with arbitrary edge weights if we define input vectors x in a certain way then the WMV criterion gives us the ratio cut. </a:t>
            </a:r>
          </a:p>
          <a:p>
            <a:pPr>
              <a:defRPr/>
            </a:pPr>
            <a:r>
              <a:rPr lang="en-US" dirty="0"/>
              <a:t>For proof see page 9 of tutorial (also give in next slide)</a:t>
            </a:r>
          </a:p>
          <a:p>
            <a:pPr marL="0" indent="0">
              <a:buNone/>
              <a:defRPr/>
            </a:pPr>
            <a:endParaRPr lang="en-US"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Title 1">
            <a:extLst>
              <a:ext uri="{FF2B5EF4-FFF2-40B4-BE49-F238E27FC236}">
                <a16:creationId xmlns:a16="http://schemas.microsoft.com/office/drawing/2014/main" id="{E5C67159-911E-3775-940A-F247B8CB8F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Graph Laplacians and cuts</a:t>
            </a:r>
          </a:p>
        </p:txBody>
      </p:sp>
      <p:pic>
        <p:nvPicPr>
          <p:cNvPr id="30722" name="Content Placeholder 3" descr="Screen Shot 2015-11-11 at 12.11.30 AM.png">
            <a:extLst>
              <a:ext uri="{FF2B5EF4-FFF2-40B4-BE49-F238E27FC236}">
                <a16:creationId xmlns:a16="http://schemas.microsoft.com/office/drawing/2014/main" id="{E276BFAC-36E8-00D0-B635-192FCA64B6E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120" b="-304"/>
          <a:stretch>
            <a:fillRect/>
          </a:stretch>
        </p:blipFill>
        <p:spPr>
          <a:xfrm>
            <a:off x="2514600" y="1828801"/>
            <a:ext cx="7272338" cy="4513263"/>
          </a:xfrm>
        </p:spPr>
      </p:pic>
      <p:sp>
        <p:nvSpPr>
          <p:cNvPr id="30723" name="TextBox 4">
            <a:extLst>
              <a:ext uri="{FF2B5EF4-FFF2-40B4-BE49-F238E27FC236}">
                <a16:creationId xmlns:a16="http://schemas.microsoft.com/office/drawing/2014/main" id="{6AFA7F91-732E-F09E-2222-A366831D2A1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96200" y="6172200"/>
            <a:ext cx="24384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1000"/>
              <a:t>From Spectral clustering tutorial by Ulrike von Luxborg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Title 1">
            <a:extLst>
              <a:ext uri="{FF2B5EF4-FFF2-40B4-BE49-F238E27FC236}">
                <a16:creationId xmlns:a16="http://schemas.microsoft.com/office/drawing/2014/main" id="{56B0E2DC-DD4E-A1E0-61F1-AB406CD6B7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Graph Laplacians and cuts</a:t>
            </a:r>
          </a:p>
        </p:txBody>
      </p:sp>
      <p:pic>
        <p:nvPicPr>
          <p:cNvPr id="31746" name="Content Placeholder 4" descr="Screen Shot 2015-11-11 at 12.13.09 AM.png">
            <a:extLst>
              <a:ext uri="{FF2B5EF4-FFF2-40B4-BE49-F238E27FC236}">
                <a16:creationId xmlns:a16="http://schemas.microsoft.com/office/drawing/2014/main" id="{43615F78-719A-6517-A4CD-40AAD2703E2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8" b="418"/>
          <a:stretch>
            <a:fillRect/>
          </a:stretch>
        </p:blipFill>
        <p:spPr>
          <a:xfrm>
            <a:off x="1519570" y="1758156"/>
            <a:ext cx="9152860" cy="4346575"/>
          </a:xfrm>
        </p:spPr>
      </p:pic>
      <p:sp>
        <p:nvSpPr>
          <p:cNvPr id="31747" name="TextBox 5">
            <a:extLst>
              <a:ext uri="{FF2B5EF4-FFF2-40B4-BE49-F238E27FC236}">
                <a16:creationId xmlns:a16="http://schemas.microsoft.com/office/drawing/2014/main" id="{8BBF1B36-7074-512A-C350-AA1E775CAA9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96200" y="6172200"/>
            <a:ext cx="24384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1000"/>
              <a:t>From Spectral clustering tutorial by Ulrike von Luxborg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Title 1">
            <a:extLst>
              <a:ext uri="{FF2B5EF4-FFF2-40B4-BE49-F238E27FC236}">
                <a16:creationId xmlns:a16="http://schemas.microsoft.com/office/drawing/2014/main" id="{052BA97C-0DED-5148-3643-9005A3E831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Application on population structure data</a:t>
            </a:r>
          </a:p>
        </p:txBody>
      </p:sp>
      <p:sp>
        <p:nvSpPr>
          <p:cNvPr id="32770" name="Content Placeholder 2">
            <a:extLst>
              <a:ext uri="{FF2B5EF4-FFF2-40B4-BE49-F238E27FC236}">
                <a16:creationId xmlns:a16="http://schemas.microsoft.com/office/drawing/2014/main" id="{D8A3F318-334A-D7EA-5D21-13989308381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Data are vectors x</a:t>
            </a:r>
            <a:r>
              <a:rPr lang="en-US" altLang="en-US" baseline="-25000"/>
              <a:t>i</a:t>
            </a:r>
            <a:r>
              <a:rPr lang="en-US" altLang="en-US"/>
              <a:t> where each feature takes on values 0, 1, and 2 to denote number of alleles of a particular single nucleotide polymorphism (SNP)</a:t>
            </a:r>
          </a:p>
          <a:p>
            <a:pPr eaLnBrk="1" hangingPunct="1"/>
            <a:r>
              <a:rPr lang="en-US" altLang="en-US"/>
              <a:t>Output y</a:t>
            </a:r>
            <a:r>
              <a:rPr lang="en-US" altLang="en-US" baseline="-25000"/>
              <a:t>i</a:t>
            </a:r>
            <a:r>
              <a:rPr lang="en-US" altLang="en-US"/>
              <a:t> is an integer indicating the population group a vector belongs to</a:t>
            </a:r>
          </a:p>
          <a:p>
            <a:endParaRPr lang="en-US" altLang="en-US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Rectangle 2">
            <a:extLst>
              <a:ext uri="{FF2B5EF4-FFF2-40B4-BE49-F238E27FC236}">
                <a16:creationId xmlns:a16="http://schemas.microsoft.com/office/drawing/2014/main" id="{454FC5CA-4C80-4FC0-FF9F-F5C185AFBDB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Publicly available real data</a:t>
            </a:r>
          </a:p>
        </p:txBody>
      </p:sp>
      <p:sp>
        <p:nvSpPr>
          <p:cNvPr id="33794" name="Rectangle 3">
            <a:extLst>
              <a:ext uri="{FF2B5EF4-FFF2-40B4-BE49-F238E27FC236}">
                <a16:creationId xmlns:a16="http://schemas.microsoft.com/office/drawing/2014/main" id="{51CA64A3-E795-752C-751B-3C989818888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/>
              <a:t>Datasets (Noah Rosenberg’s lab):</a:t>
            </a:r>
          </a:p>
          <a:p>
            <a:pPr lvl="1">
              <a:lnSpc>
                <a:spcPct val="90000"/>
              </a:lnSpc>
            </a:pPr>
            <a:r>
              <a:rPr lang="en-US" altLang="en-US" sz="2000"/>
              <a:t>East Asian admixture: 10 individuals from Cambodia, 15 from Siberia, 49 from China, and 16 from Japan; 459,188 SNPs</a:t>
            </a:r>
          </a:p>
          <a:p>
            <a:pPr lvl="1">
              <a:lnSpc>
                <a:spcPct val="90000"/>
              </a:lnSpc>
            </a:pPr>
            <a:r>
              <a:rPr lang="en-US" altLang="en-US" sz="2000"/>
              <a:t>African admixture: 32 Biaka Pygmy individuals, 15 Mbuti Pygmy, 24 Mandenka, 25 Yoruba, 7 San from Namibia, 8 Bantu of South Africa, and 12 Bantu of Kenya; 454,732 SNPs</a:t>
            </a:r>
          </a:p>
          <a:p>
            <a:pPr lvl="1">
              <a:lnSpc>
                <a:spcPct val="90000"/>
              </a:lnSpc>
            </a:pPr>
            <a:r>
              <a:rPr lang="en-US" altLang="en-US" sz="2000"/>
              <a:t>Middle Eastern admixture: contains 43 Druze from Israil-Carmel, 47 Bedouins from Israel-Negev, 26 Palestinians from Israel-Central, and 30 Mozabite from Algeria-Mzab; 438,596 SNPs </a:t>
            </a:r>
          </a:p>
          <a:p>
            <a:pPr>
              <a:lnSpc>
                <a:spcPct val="90000"/>
              </a:lnSpc>
            </a:pPr>
            <a:endParaRPr lang="en-US" altLang="en-US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Rectangle 2">
            <a:extLst>
              <a:ext uri="{FF2B5EF4-FFF2-40B4-BE49-F238E27FC236}">
                <a16:creationId xmlns:a16="http://schemas.microsoft.com/office/drawing/2014/main" id="{00A1493B-D99B-378D-B630-D08516FC558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East Asian populations</a:t>
            </a:r>
          </a:p>
        </p:txBody>
      </p:sp>
      <p:sp>
        <p:nvSpPr>
          <p:cNvPr id="34818" name="Rectangle 3">
            <a:extLst>
              <a:ext uri="{FF2B5EF4-FFF2-40B4-BE49-F238E27FC236}">
                <a16:creationId xmlns:a16="http://schemas.microsoft.com/office/drawing/2014/main" id="{0888C30D-634E-597A-AC20-10A559533AC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  <p:graphicFrame>
        <p:nvGraphicFramePr>
          <p:cNvPr id="34819" name="Object 4">
            <a:extLst>
              <a:ext uri="{FF2B5EF4-FFF2-40B4-BE49-F238E27FC236}">
                <a16:creationId xmlns:a16="http://schemas.microsoft.com/office/drawing/2014/main" id="{10FD6E8F-A119-2353-8488-0CE9A72AA408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563814" y="1600200"/>
          <a:ext cx="6961187" cy="4953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cument" r:id="rId2" imgW="2667000" imgH="2057400" progId="Word.Document.8">
                  <p:embed/>
                </p:oleObj>
              </mc:Choice>
              <mc:Fallback>
                <p:oleObj name="Document" r:id="rId2" imgW="2667000" imgH="2057400" progId="Word.Document.8">
                  <p:embed/>
                  <p:pic>
                    <p:nvPicPr>
                      <p:cNvPr id="34819" name="Object 4">
                        <a:extLst>
                          <a:ext uri="{FF2B5EF4-FFF2-40B4-BE49-F238E27FC236}">
                            <a16:creationId xmlns:a16="http://schemas.microsoft.com/office/drawing/2014/main" id="{10FD6E8F-A119-2353-8488-0CE9A72AA408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l="6873" t="8862" r="3436" b="8862"/>
                      <a:stretch>
                        <a:fillRect/>
                      </a:stretch>
                    </p:blipFill>
                    <p:spPr bwMode="auto">
                      <a:xfrm>
                        <a:off x="2563814" y="1600200"/>
                        <a:ext cx="6961187" cy="4953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Title 1">
            <a:extLst>
              <a:ext uri="{FF2B5EF4-FFF2-40B4-BE49-F238E27FC236}">
                <a16:creationId xmlns:a16="http://schemas.microsoft.com/office/drawing/2014/main" id="{56D8040E-E1AC-FFC8-9ADF-DF6A303799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6299" y="0"/>
            <a:ext cx="10026501" cy="1143000"/>
          </a:xfrm>
        </p:spPr>
        <p:txBody>
          <a:bodyPr/>
          <a:lstStyle/>
          <a:p>
            <a:r>
              <a:rPr lang="en-US" altLang="en-US" dirty="0"/>
              <a:t>Clustering</a:t>
            </a:r>
          </a:p>
        </p:txBody>
      </p:sp>
      <p:sp>
        <p:nvSpPr>
          <p:cNvPr id="15362" name="Content Placeholder 2">
            <a:extLst>
              <a:ext uri="{FF2B5EF4-FFF2-40B4-BE49-F238E27FC236}">
                <a16:creationId xmlns:a16="http://schemas.microsoft.com/office/drawing/2014/main" id="{2FC638C1-C983-A474-19E7-B8FD824CCA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46299" y="1219199"/>
            <a:ext cx="10175358" cy="5000847"/>
          </a:xfrm>
        </p:spPr>
        <p:txBody>
          <a:bodyPr>
            <a:normAutofit/>
          </a:bodyPr>
          <a:lstStyle/>
          <a:p>
            <a:r>
              <a:rPr lang="en-US" altLang="en-US" dirty="0"/>
              <a:t>NP hard even for 2-means</a:t>
            </a:r>
          </a:p>
          <a:p>
            <a:endParaRPr lang="en-US" altLang="en-US" dirty="0"/>
          </a:p>
          <a:p>
            <a:endParaRPr lang="en-US" altLang="en-US" dirty="0"/>
          </a:p>
          <a:p>
            <a:endParaRPr lang="en-US" altLang="en-US" dirty="0"/>
          </a:p>
          <a:p>
            <a:r>
              <a:rPr lang="en-US" altLang="en-US" dirty="0"/>
              <a:t>NP hard even on plane</a:t>
            </a:r>
          </a:p>
          <a:p>
            <a:endParaRPr lang="en-US" altLang="en-US" dirty="0"/>
          </a:p>
          <a:p>
            <a:endParaRPr lang="en-US" altLang="en-US" dirty="0"/>
          </a:p>
          <a:p>
            <a:r>
              <a:rPr lang="en-US" altLang="en-US" dirty="0"/>
              <a:t>K-means heuristic</a:t>
            </a:r>
          </a:p>
          <a:p>
            <a:pPr lvl="1"/>
            <a:r>
              <a:rPr lang="en-US" altLang="en-US" dirty="0"/>
              <a:t>Popular and hard to beat</a:t>
            </a:r>
          </a:p>
          <a:p>
            <a:pPr lvl="1"/>
            <a:r>
              <a:rPr lang="en-US" altLang="en-US" dirty="0"/>
              <a:t>Introduced in 1950s and 1960s</a:t>
            </a:r>
          </a:p>
          <a:p>
            <a:pPr lvl="1"/>
            <a:endParaRPr lang="en-US" altLang="en-US" dirty="0"/>
          </a:p>
        </p:txBody>
      </p:sp>
      <p:pic>
        <p:nvPicPr>
          <p:cNvPr id="15363" name="Picture 3" descr="Screen Shot 2013-11-13 at 11.59.02 PM.png">
            <a:extLst>
              <a:ext uri="{FF2B5EF4-FFF2-40B4-BE49-F238E27FC236}">
                <a16:creationId xmlns:a16="http://schemas.microsoft.com/office/drawing/2014/main" id="{EEA0E905-55DC-7F56-C107-4C8EB853C9B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6884" y="1733550"/>
            <a:ext cx="4838700" cy="154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4" name="Picture 4" descr="Screen Shot 2013-11-14 at 12.00.03 AM.png">
            <a:extLst>
              <a:ext uri="{FF2B5EF4-FFF2-40B4-BE49-F238E27FC236}">
                <a16:creationId xmlns:a16="http://schemas.microsoft.com/office/drawing/2014/main" id="{D9950012-0944-A3F6-B224-D3701A41422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6884" y="3824398"/>
            <a:ext cx="4800600" cy="927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Rectangle 2">
            <a:extLst>
              <a:ext uri="{FF2B5EF4-FFF2-40B4-BE49-F238E27FC236}">
                <a16:creationId xmlns:a16="http://schemas.microsoft.com/office/drawing/2014/main" id="{7656BE5F-0E22-D50D-9F3D-AE0F4462A35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African populations</a:t>
            </a:r>
          </a:p>
        </p:txBody>
      </p:sp>
      <p:sp>
        <p:nvSpPr>
          <p:cNvPr id="35842" name="Rectangle 3">
            <a:extLst>
              <a:ext uri="{FF2B5EF4-FFF2-40B4-BE49-F238E27FC236}">
                <a16:creationId xmlns:a16="http://schemas.microsoft.com/office/drawing/2014/main" id="{A3854625-38A6-2905-E2C0-1A75FBA45A4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  <p:graphicFrame>
        <p:nvGraphicFramePr>
          <p:cNvPr id="35843" name="Object 4">
            <a:extLst>
              <a:ext uri="{FF2B5EF4-FFF2-40B4-BE49-F238E27FC236}">
                <a16:creationId xmlns:a16="http://schemas.microsoft.com/office/drawing/2014/main" id="{E971746F-5A8B-90F8-6B0F-FA20A9CA910D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209800" y="1524000"/>
          <a:ext cx="7285038" cy="5181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cument" r:id="rId2" imgW="2667000" imgH="2057400" progId="Word.Document.8">
                  <p:embed/>
                </p:oleObj>
              </mc:Choice>
              <mc:Fallback>
                <p:oleObj name="Document" r:id="rId2" imgW="2667000" imgH="2057400" progId="Word.Document.8">
                  <p:embed/>
                  <p:pic>
                    <p:nvPicPr>
                      <p:cNvPr id="35843" name="Object 4">
                        <a:extLst>
                          <a:ext uri="{FF2B5EF4-FFF2-40B4-BE49-F238E27FC236}">
                            <a16:creationId xmlns:a16="http://schemas.microsoft.com/office/drawing/2014/main" id="{E971746F-5A8B-90F8-6B0F-FA20A9CA910D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l="6873" t="8862" r="3436" b="8862"/>
                      <a:stretch>
                        <a:fillRect/>
                      </a:stretch>
                    </p:blipFill>
                    <p:spPr bwMode="auto">
                      <a:xfrm>
                        <a:off x="2209800" y="1524000"/>
                        <a:ext cx="7285038" cy="5181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Rectangle 2">
            <a:extLst>
              <a:ext uri="{FF2B5EF4-FFF2-40B4-BE49-F238E27FC236}">
                <a16:creationId xmlns:a16="http://schemas.microsoft.com/office/drawing/2014/main" id="{7450366C-5283-4281-9BC5-F9BA42D8A0D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Middle Eastern populations</a:t>
            </a:r>
          </a:p>
        </p:txBody>
      </p:sp>
      <p:sp>
        <p:nvSpPr>
          <p:cNvPr id="36866" name="Rectangle 3">
            <a:extLst>
              <a:ext uri="{FF2B5EF4-FFF2-40B4-BE49-F238E27FC236}">
                <a16:creationId xmlns:a16="http://schemas.microsoft.com/office/drawing/2014/main" id="{DCEEDD80-0B1E-734C-9349-B1DB62E7495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  <p:graphicFrame>
        <p:nvGraphicFramePr>
          <p:cNvPr id="36867" name="Object 4">
            <a:extLst>
              <a:ext uri="{FF2B5EF4-FFF2-40B4-BE49-F238E27FC236}">
                <a16:creationId xmlns:a16="http://schemas.microsoft.com/office/drawing/2014/main" id="{6D375513-BBD1-6DA6-E925-A144BCFECDE7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686050" y="1752600"/>
          <a:ext cx="6762750" cy="4800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cument" r:id="rId2" imgW="2667000" imgH="2057400" progId="Word.Document.8">
                  <p:embed/>
                </p:oleObj>
              </mc:Choice>
              <mc:Fallback>
                <p:oleObj name="Document" r:id="rId2" imgW="2667000" imgH="2057400" progId="Word.Document.8">
                  <p:embed/>
                  <p:pic>
                    <p:nvPicPr>
                      <p:cNvPr id="36867" name="Object 4">
                        <a:extLst>
                          <a:ext uri="{FF2B5EF4-FFF2-40B4-BE49-F238E27FC236}">
                            <a16:creationId xmlns:a16="http://schemas.microsoft.com/office/drawing/2014/main" id="{6D375513-BBD1-6DA6-E925-A144BCFECDE7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l="6873" t="8876" r="3436" b="8876"/>
                      <a:stretch>
                        <a:fillRect/>
                      </a:stretch>
                    </p:blipFill>
                    <p:spPr bwMode="auto">
                      <a:xfrm>
                        <a:off x="2686050" y="1752600"/>
                        <a:ext cx="6762750" cy="4800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Title 1">
            <a:extLst>
              <a:ext uri="{FF2B5EF4-FFF2-40B4-BE49-F238E27FC236}">
                <a16:creationId xmlns:a16="http://schemas.microsoft.com/office/drawing/2014/main" id="{FEF08465-298F-C748-167E-35D58001C9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K-means applied to PCA data</a:t>
            </a:r>
          </a:p>
        </p:txBody>
      </p:sp>
      <p:sp>
        <p:nvSpPr>
          <p:cNvPr id="37890" name="Content Placeholder 4">
            <a:extLst>
              <a:ext uri="{FF2B5EF4-FFF2-40B4-BE49-F238E27FC236}">
                <a16:creationId xmlns:a16="http://schemas.microsoft.com/office/drawing/2014/main" id="{2404AFC7-06B0-9AA5-A47E-380421538C5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/>
              <a:t>PCA and kernel PCA (poly degree 2)</a:t>
            </a:r>
          </a:p>
          <a:p>
            <a:r>
              <a:rPr lang="en-US" altLang="en-US"/>
              <a:t>K-means and spherical k-means</a:t>
            </a:r>
          </a:p>
          <a:p>
            <a:r>
              <a:rPr lang="en-US" altLang="en-US"/>
              <a:t>Number of clusters set to true value</a:t>
            </a:r>
          </a:p>
          <a:p>
            <a:endParaRPr lang="en-US" altLang="en-US"/>
          </a:p>
        </p:txBody>
      </p:sp>
      <p:pic>
        <p:nvPicPr>
          <p:cNvPr id="37891" name="Content Placeholder 3" descr="Screen Shot 2013-11-21 at 3.14.49 AM.png">
            <a:extLst>
              <a:ext uri="{FF2B5EF4-FFF2-40B4-BE49-F238E27FC236}">
                <a16:creationId xmlns:a16="http://schemas.microsoft.com/office/drawing/2014/main" id="{BE7EAAD7-56FD-C54F-FDF8-800487305BE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3584" b="336"/>
          <a:stretch>
            <a:fillRect/>
          </a:stretch>
        </p:blipFill>
        <p:spPr bwMode="auto">
          <a:xfrm>
            <a:off x="1535114" y="3962400"/>
            <a:ext cx="9132887" cy="220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2">
            <a:extLst>
              <a:ext uri="{FF2B5EF4-FFF2-40B4-BE49-F238E27FC236}">
                <a16:creationId xmlns:a16="http://schemas.microsoft.com/office/drawing/2014/main" id="{F62B9232-4BB8-5035-E3C2-A7FBE118EC3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209800" y="304800"/>
            <a:ext cx="7772400" cy="1143000"/>
          </a:xfrm>
        </p:spPr>
        <p:txBody>
          <a:bodyPr/>
          <a:lstStyle/>
          <a:p>
            <a:pPr eaLnBrk="1" hangingPunct="1"/>
            <a:r>
              <a:rPr lang="en-US" altLang="en-US" sz="3600"/>
              <a:t>K-means algorithm for two clusters</a:t>
            </a:r>
            <a:endParaRPr lang="en-US" altLang="en-US"/>
          </a:p>
        </p:txBody>
      </p:sp>
      <p:sp>
        <p:nvSpPr>
          <p:cNvPr id="16386" name="Rectangle 3">
            <a:extLst>
              <a:ext uri="{FF2B5EF4-FFF2-40B4-BE49-F238E27FC236}">
                <a16:creationId xmlns:a16="http://schemas.microsoft.com/office/drawing/2014/main" id="{57A99A20-2075-E185-8F64-E3145443BDB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2209800" y="1524000"/>
            <a:ext cx="7772400" cy="4953000"/>
          </a:xfrm>
        </p:spPr>
        <p:txBody>
          <a:bodyPr/>
          <a:lstStyle/>
          <a:p>
            <a:pPr marL="609600" indent="-609600">
              <a:buNone/>
            </a:pPr>
            <a:r>
              <a:rPr lang="en-US" altLang="en-US" sz="2000"/>
              <a:t>Input: </a:t>
            </a:r>
          </a:p>
          <a:p>
            <a:pPr marL="609600" indent="-609600">
              <a:buNone/>
            </a:pPr>
            <a:r>
              <a:rPr lang="en-US" altLang="en-US" sz="2000"/>
              <a:t>Algorithm:</a:t>
            </a:r>
          </a:p>
          <a:p>
            <a:pPr marL="990600" lvl="1" indent="-533400">
              <a:buFontTx/>
              <a:buAutoNum type="arabicPeriod"/>
            </a:pPr>
            <a:r>
              <a:rPr lang="en-US" altLang="en-US" sz="1800"/>
              <a:t>Initialize: assign </a:t>
            </a:r>
            <a:r>
              <a:rPr lang="en-US" altLang="en-US" sz="1800" i="1"/>
              <a:t>x</a:t>
            </a:r>
            <a:r>
              <a:rPr lang="en-US" altLang="en-US" sz="1800" i="1" baseline="-25000"/>
              <a:t>i</a:t>
            </a:r>
            <a:r>
              <a:rPr lang="en-US" altLang="en-US" sz="1800"/>
              <a:t> to </a:t>
            </a:r>
            <a:r>
              <a:rPr lang="en-US" altLang="en-US" sz="1800" i="1"/>
              <a:t>C</a:t>
            </a:r>
            <a:r>
              <a:rPr lang="en-US" altLang="en-US" sz="1800" i="1" baseline="-25000"/>
              <a:t>1</a:t>
            </a:r>
            <a:r>
              <a:rPr lang="en-US" altLang="en-US" sz="1800"/>
              <a:t> or </a:t>
            </a:r>
            <a:r>
              <a:rPr lang="en-US" altLang="en-US" sz="1800" i="1"/>
              <a:t>C</a:t>
            </a:r>
            <a:r>
              <a:rPr lang="en-US" altLang="en-US" sz="1800" i="1" baseline="-25000"/>
              <a:t>2</a:t>
            </a:r>
            <a:r>
              <a:rPr lang="en-US" altLang="en-US" sz="1800"/>
              <a:t> with equal probability and compute means:</a:t>
            </a:r>
          </a:p>
          <a:p>
            <a:pPr marL="990600" lvl="1" indent="-533400">
              <a:buFontTx/>
              <a:buAutoNum type="arabicPeriod"/>
            </a:pPr>
            <a:endParaRPr lang="en-US" altLang="en-US" sz="2000"/>
          </a:p>
          <a:p>
            <a:pPr marL="990600" lvl="1" indent="-533400">
              <a:buFontTx/>
              <a:buAutoNum type="arabicPeriod"/>
            </a:pPr>
            <a:endParaRPr lang="en-US" altLang="en-US" sz="1800"/>
          </a:p>
          <a:p>
            <a:pPr marL="990600" lvl="1" indent="-533400">
              <a:buFontTx/>
              <a:buAutoNum type="arabicPeriod"/>
            </a:pPr>
            <a:r>
              <a:rPr lang="en-US" altLang="en-US" sz="1800"/>
              <a:t>Recompute clusters: assign </a:t>
            </a:r>
            <a:r>
              <a:rPr lang="en-US" altLang="en-US" sz="1800" i="1"/>
              <a:t>x</a:t>
            </a:r>
            <a:r>
              <a:rPr lang="en-US" altLang="en-US" sz="1800" i="1" baseline="-25000"/>
              <a:t>i</a:t>
            </a:r>
            <a:r>
              <a:rPr lang="en-US" altLang="en-US" sz="1800"/>
              <a:t> to </a:t>
            </a:r>
            <a:r>
              <a:rPr lang="en-US" altLang="en-US" sz="1800" i="1"/>
              <a:t>C</a:t>
            </a:r>
            <a:r>
              <a:rPr lang="en-US" altLang="en-US" sz="1800" i="1" baseline="-25000"/>
              <a:t>1</a:t>
            </a:r>
            <a:r>
              <a:rPr lang="en-US" altLang="en-US" sz="1800"/>
              <a:t> if </a:t>
            </a:r>
            <a:r>
              <a:rPr lang="en-US" altLang="en-US" sz="1800" i="1"/>
              <a:t>||x</a:t>
            </a:r>
            <a:r>
              <a:rPr lang="en-US" altLang="en-US" sz="1800" i="1" baseline="-25000"/>
              <a:t>i</a:t>
            </a:r>
            <a:r>
              <a:rPr lang="en-US" altLang="en-US" sz="1800" i="1"/>
              <a:t>-m</a:t>
            </a:r>
            <a:r>
              <a:rPr lang="en-US" altLang="en-US" sz="1800" i="1" baseline="-25000"/>
              <a:t>1</a:t>
            </a:r>
            <a:r>
              <a:rPr lang="en-US" altLang="en-US" sz="1800" i="1"/>
              <a:t>||&lt;||x</a:t>
            </a:r>
            <a:r>
              <a:rPr lang="en-US" altLang="en-US" sz="1800" i="1" baseline="-25000"/>
              <a:t>i</a:t>
            </a:r>
            <a:r>
              <a:rPr lang="en-US" altLang="en-US" sz="1800" i="1"/>
              <a:t>-m</a:t>
            </a:r>
            <a:r>
              <a:rPr lang="en-US" altLang="en-US" sz="1800" i="1" baseline="-25000"/>
              <a:t>2</a:t>
            </a:r>
            <a:r>
              <a:rPr lang="en-US" altLang="en-US" sz="1800" i="1"/>
              <a:t>||</a:t>
            </a:r>
            <a:r>
              <a:rPr lang="en-US" altLang="en-US" sz="1800"/>
              <a:t>, otherwise assign to </a:t>
            </a:r>
            <a:r>
              <a:rPr lang="en-US" altLang="en-US" sz="1800" i="1"/>
              <a:t>C</a:t>
            </a:r>
            <a:r>
              <a:rPr lang="en-US" altLang="en-US" sz="1800" i="1" baseline="-25000"/>
              <a:t>2</a:t>
            </a:r>
          </a:p>
          <a:p>
            <a:pPr marL="990600" lvl="1" indent="-533400">
              <a:buFontTx/>
              <a:buAutoNum type="arabicPeriod"/>
            </a:pPr>
            <a:r>
              <a:rPr lang="en-US" altLang="en-US" sz="1800"/>
              <a:t>Recompute means </a:t>
            </a:r>
            <a:r>
              <a:rPr lang="en-US" altLang="en-US" sz="1800" i="1"/>
              <a:t>m</a:t>
            </a:r>
            <a:r>
              <a:rPr lang="en-US" altLang="en-US" sz="1800" i="1" baseline="-25000"/>
              <a:t>1</a:t>
            </a:r>
            <a:r>
              <a:rPr lang="en-US" altLang="en-US" sz="1800"/>
              <a:t> and </a:t>
            </a:r>
            <a:r>
              <a:rPr lang="en-US" altLang="en-US" sz="1800" i="1"/>
              <a:t>m</a:t>
            </a:r>
            <a:r>
              <a:rPr lang="en-US" altLang="en-US" sz="1800" i="1" baseline="-25000"/>
              <a:t>2</a:t>
            </a:r>
          </a:p>
          <a:p>
            <a:pPr marL="990600" lvl="1" indent="-533400">
              <a:buFontTx/>
              <a:buAutoNum type="arabicPeriod"/>
            </a:pPr>
            <a:r>
              <a:rPr lang="en-US" altLang="en-US" sz="1800"/>
              <a:t>Compute objective  </a:t>
            </a:r>
          </a:p>
          <a:p>
            <a:pPr marL="990600" lvl="1" indent="-533400">
              <a:buFontTx/>
              <a:buAutoNum type="arabicPeriod"/>
            </a:pPr>
            <a:endParaRPr lang="en-US" altLang="en-US" sz="1800"/>
          </a:p>
          <a:p>
            <a:pPr marL="990600" lvl="1" indent="-533400">
              <a:buFontTx/>
              <a:buAutoNum type="arabicPeriod"/>
            </a:pPr>
            <a:endParaRPr lang="en-US" altLang="en-US" sz="1800"/>
          </a:p>
          <a:p>
            <a:pPr marL="990600" lvl="1" indent="-533400">
              <a:buFontTx/>
              <a:buAutoNum type="arabicPeriod"/>
            </a:pPr>
            <a:endParaRPr lang="en-US" altLang="en-US" sz="1800"/>
          </a:p>
          <a:p>
            <a:pPr marL="990600" lvl="1" indent="-533400">
              <a:buFontTx/>
              <a:buAutoNum type="arabicPeriod"/>
            </a:pPr>
            <a:r>
              <a:rPr lang="en-US" altLang="en-US" sz="1800"/>
              <a:t>Compute objective of new clustering. If difference is smaller than     then stop, otherwise go to step 2.  </a:t>
            </a:r>
          </a:p>
        </p:txBody>
      </p:sp>
      <p:graphicFrame>
        <p:nvGraphicFramePr>
          <p:cNvPr id="16387" name="Object 4">
            <a:extLst>
              <a:ext uri="{FF2B5EF4-FFF2-40B4-BE49-F238E27FC236}">
                <a16:creationId xmlns:a16="http://schemas.microsoft.com/office/drawing/2014/main" id="{2F9714A7-B496-429F-E13F-47ED5E2A2CE7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517901" y="1497013"/>
          <a:ext cx="2106613" cy="4937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028254" imgH="241195" progId="Equation.DSMT4">
                  <p:embed/>
                </p:oleObj>
              </mc:Choice>
              <mc:Fallback>
                <p:oleObj name="Equation" r:id="rId2" imgW="1028254" imgH="241195" progId="Equation.DSMT4">
                  <p:embed/>
                  <p:pic>
                    <p:nvPicPr>
                      <p:cNvPr id="16387" name="Object 4">
                        <a:extLst>
                          <a:ext uri="{FF2B5EF4-FFF2-40B4-BE49-F238E27FC236}">
                            <a16:creationId xmlns:a16="http://schemas.microsoft.com/office/drawing/2014/main" id="{2F9714A7-B496-429F-E13F-47ED5E2A2CE7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17901" y="1497013"/>
                        <a:ext cx="2106613" cy="4937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388" name="Object 5">
            <a:extLst>
              <a:ext uri="{FF2B5EF4-FFF2-40B4-BE49-F238E27FC236}">
                <a16:creationId xmlns:a16="http://schemas.microsoft.com/office/drawing/2014/main" id="{6111D305-0667-A32B-73E8-E79438C8E2FF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495800" y="2667000"/>
          <a:ext cx="1524000" cy="730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901700" imgH="431800" progId="Equation.DSMT4">
                  <p:embed/>
                </p:oleObj>
              </mc:Choice>
              <mc:Fallback>
                <p:oleObj name="Equation" r:id="rId4" imgW="901700" imgH="431800" progId="Equation.DSMT4">
                  <p:embed/>
                  <p:pic>
                    <p:nvPicPr>
                      <p:cNvPr id="16388" name="Object 5">
                        <a:extLst>
                          <a:ext uri="{FF2B5EF4-FFF2-40B4-BE49-F238E27FC236}">
                            <a16:creationId xmlns:a16="http://schemas.microsoft.com/office/drawing/2014/main" id="{6111D305-0667-A32B-73E8-E79438C8E2FF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95800" y="2667000"/>
                        <a:ext cx="1524000" cy="7302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389" name="Object 6">
            <a:extLst>
              <a:ext uri="{FF2B5EF4-FFF2-40B4-BE49-F238E27FC236}">
                <a16:creationId xmlns:a16="http://schemas.microsoft.com/office/drawing/2014/main" id="{7AA269CA-2C9E-2136-CA36-11D9CADA0A4B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413500" y="2667000"/>
          <a:ext cx="1587500" cy="730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939800" imgH="431800" progId="Equation.DSMT4">
                  <p:embed/>
                </p:oleObj>
              </mc:Choice>
              <mc:Fallback>
                <p:oleObj name="Equation" r:id="rId6" imgW="939800" imgH="431800" progId="Equation.DSMT4">
                  <p:embed/>
                  <p:pic>
                    <p:nvPicPr>
                      <p:cNvPr id="16389" name="Object 6">
                        <a:extLst>
                          <a:ext uri="{FF2B5EF4-FFF2-40B4-BE49-F238E27FC236}">
                            <a16:creationId xmlns:a16="http://schemas.microsoft.com/office/drawing/2014/main" id="{7AA269CA-2C9E-2136-CA36-11D9CADA0A4B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13500" y="2667000"/>
                        <a:ext cx="1587500" cy="7302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390" name="Object 7">
            <a:extLst>
              <a:ext uri="{FF2B5EF4-FFF2-40B4-BE49-F238E27FC236}">
                <a16:creationId xmlns:a16="http://schemas.microsoft.com/office/drawing/2014/main" id="{B27DED5B-08D7-724F-AF86-837CCD672E8A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310189" y="4572001"/>
          <a:ext cx="2028825" cy="8874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" imgW="1104900" imgH="482600" progId="Equation.DSMT4">
                  <p:embed/>
                </p:oleObj>
              </mc:Choice>
              <mc:Fallback>
                <p:oleObj name="Equation" r:id="" imgW="1104900" imgH="482600" progId="Equation.DSMT4">
                  <p:embed/>
                  <p:pic>
                    <p:nvPicPr>
                      <p:cNvPr id="16390" name="Object 7">
                        <a:extLst>
                          <a:ext uri="{FF2B5EF4-FFF2-40B4-BE49-F238E27FC236}">
                            <a16:creationId xmlns:a16="http://schemas.microsoft.com/office/drawing/2014/main" id="{B27DED5B-08D7-724F-AF86-837CCD672E8A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10189" y="4572001"/>
                        <a:ext cx="2028825" cy="8874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391" name="Object 8">
            <a:extLst>
              <a:ext uri="{FF2B5EF4-FFF2-40B4-BE49-F238E27FC236}">
                <a16:creationId xmlns:a16="http://schemas.microsoft.com/office/drawing/2014/main" id="{DC162037-2900-663B-DAC9-723D26283D6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97570103"/>
              </p:ext>
            </p:extLst>
          </p:nvPr>
        </p:nvGraphicFramePr>
        <p:xfrm>
          <a:off x="9322310" y="5578876"/>
          <a:ext cx="217487" cy="298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9" imgW="101600" imgH="139700" progId="Equation.DSMT4">
                  <p:embed/>
                </p:oleObj>
              </mc:Choice>
              <mc:Fallback>
                <p:oleObj name="Equation" r:id="rId9" imgW="101600" imgH="139700" progId="Equation.DSMT4">
                  <p:embed/>
                  <p:pic>
                    <p:nvPicPr>
                      <p:cNvPr id="16391" name="Object 8">
                        <a:extLst>
                          <a:ext uri="{FF2B5EF4-FFF2-40B4-BE49-F238E27FC236}">
                            <a16:creationId xmlns:a16="http://schemas.microsoft.com/office/drawing/2014/main" id="{DC162037-2900-663B-DAC9-723D26283D67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322310" y="5578876"/>
                        <a:ext cx="217487" cy="2984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Title 1">
            <a:extLst>
              <a:ext uri="{FF2B5EF4-FFF2-40B4-BE49-F238E27FC236}">
                <a16:creationId xmlns:a16="http://schemas.microsoft.com/office/drawing/2014/main" id="{0479C1BB-5B07-F5EF-312F-22290A9CB8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7413"/>
            <a:ext cx="10515600" cy="1325563"/>
          </a:xfrm>
        </p:spPr>
        <p:txBody>
          <a:bodyPr/>
          <a:lstStyle/>
          <a:p>
            <a:r>
              <a:rPr lang="en-US" altLang="en-US" dirty="0"/>
              <a:t>K-means example</a:t>
            </a:r>
          </a:p>
        </p:txBody>
      </p:sp>
      <p:pic>
        <p:nvPicPr>
          <p:cNvPr id="38914" name="Content Placeholder 3" descr="Illustration of k-means example.jpg">
            <a:extLst>
              <a:ext uri="{FF2B5EF4-FFF2-40B4-BE49-F238E27FC236}">
                <a16:creationId xmlns:a16="http://schemas.microsoft.com/office/drawing/2014/main" id="{61574B6E-2B3F-E045-4F75-1171F6CFB09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826" r="-639"/>
          <a:stretch>
            <a:fillRect/>
          </a:stretch>
        </p:blipFill>
        <p:spPr>
          <a:xfrm>
            <a:off x="2009553" y="1252619"/>
            <a:ext cx="7591647" cy="5612049"/>
          </a:xfr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2">
            <a:extLst>
              <a:ext uri="{FF2B5EF4-FFF2-40B4-BE49-F238E27FC236}">
                <a16:creationId xmlns:a16="http://schemas.microsoft.com/office/drawing/2014/main" id="{C67ADBFD-06A0-F88A-7CDE-325AE5C3E07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K-means</a:t>
            </a:r>
          </a:p>
        </p:txBody>
      </p:sp>
      <p:sp>
        <p:nvSpPr>
          <p:cNvPr id="17410" name="Rectangle 3">
            <a:extLst>
              <a:ext uri="{FF2B5EF4-FFF2-40B4-BE49-F238E27FC236}">
                <a16:creationId xmlns:a16="http://schemas.microsoft.com/office/drawing/2014/main" id="{15C485D9-B2A8-23F5-14C0-AF71C5672C3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Is it guaranteed to find the clustering which optimizes the objective?</a:t>
            </a:r>
          </a:p>
          <a:p>
            <a:pPr eaLnBrk="1" hangingPunct="1"/>
            <a:r>
              <a:rPr lang="en-US" altLang="en-US"/>
              <a:t>It is guaranteed to find a local optimal</a:t>
            </a:r>
          </a:p>
          <a:p>
            <a:pPr eaLnBrk="1" hangingPunct="1"/>
            <a:r>
              <a:rPr lang="en-US" altLang="en-US"/>
              <a:t>We can prove that the objective decreases with subsequence iterations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2">
            <a:extLst>
              <a:ext uri="{FF2B5EF4-FFF2-40B4-BE49-F238E27FC236}">
                <a16:creationId xmlns:a16="http://schemas.microsoft.com/office/drawing/2014/main" id="{201D6057-ECC6-EC11-50DC-8ED16EC6CCA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Proof sketch of convergence of k-means</a:t>
            </a:r>
          </a:p>
        </p:txBody>
      </p:sp>
      <p:graphicFrame>
        <p:nvGraphicFramePr>
          <p:cNvPr id="18434" name="Object 3">
            <a:extLst>
              <a:ext uri="{FF2B5EF4-FFF2-40B4-BE49-F238E27FC236}">
                <a16:creationId xmlns:a16="http://schemas.microsoft.com/office/drawing/2014/main" id="{7B1C254C-3030-70EE-CDC1-42828C56CCD2}"/>
              </a:ext>
            </a:extLst>
          </p:cNvPr>
          <p:cNvGraphicFramePr>
            <a:graphicFrameLocks noGrp="1" noChangeAspect="1"/>
          </p:cNvGraphicFramePr>
          <p:nvPr>
            <p:ph type="body" idx="1"/>
          </p:nvPr>
        </p:nvGraphicFramePr>
        <p:xfrm>
          <a:off x="1905000" y="2110545"/>
          <a:ext cx="3048001" cy="387433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219200" imgH="1549400" progId="Equation.DSMT4">
                  <p:embed/>
                </p:oleObj>
              </mc:Choice>
              <mc:Fallback>
                <p:oleObj name="Equation" r:id="rId2" imgW="1219200" imgH="1549400" progId="Equation.DSMT4">
                  <p:embed/>
                  <p:pic>
                    <p:nvPicPr>
                      <p:cNvPr id="18434" name="Object 3">
                        <a:extLst>
                          <a:ext uri="{FF2B5EF4-FFF2-40B4-BE49-F238E27FC236}">
                            <a16:creationId xmlns:a16="http://schemas.microsoft.com/office/drawing/2014/main" id="{7B1C254C-3030-70EE-CDC1-42828C56CCD2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05000" y="2110545"/>
                        <a:ext cx="3048001" cy="387433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435" name="Text Box 4">
            <a:extLst>
              <a:ext uri="{FF2B5EF4-FFF2-40B4-BE49-F238E27FC236}">
                <a16:creationId xmlns:a16="http://schemas.microsoft.com/office/drawing/2014/main" id="{2A79884A-6068-F6C0-BF2A-1B3DDCF1858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81600" y="1994326"/>
            <a:ext cx="5105400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dirty="0"/>
              <a:t>Justification of first inequality: by assigning </a:t>
            </a:r>
            <a:r>
              <a:rPr lang="en-US" altLang="en-US" i="1" dirty="0" err="1"/>
              <a:t>x</a:t>
            </a:r>
            <a:r>
              <a:rPr lang="en-US" altLang="en-US" i="1" baseline="-25000" dirty="0" err="1"/>
              <a:t>j</a:t>
            </a:r>
            <a:r>
              <a:rPr lang="en-US" altLang="en-US" dirty="0"/>
              <a:t> to the closest mean the objective decreases or stays the same</a:t>
            </a:r>
          </a:p>
        </p:txBody>
      </p:sp>
      <p:sp>
        <p:nvSpPr>
          <p:cNvPr id="18436" name="Text Box 5">
            <a:extLst>
              <a:ext uri="{FF2B5EF4-FFF2-40B4-BE49-F238E27FC236}">
                <a16:creationId xmlns:a16="http://schemas.microsoft.com/office/drawing/2014/main" id="{281D68A6-5FCE-B754-7CDD-11FE86CEE59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81600" y="3692895"/>
            <a:ext cx="5029200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dirty="0"/>
              <a:t>Justification of second inequality: for a given cluster its mean minimizes squared error loss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Title 1">
            <a:extLst>
              <a:ext uri="{FF2B5EF4-FFF2-40B4-BE49-F238E27FC236}">
                <a16:creationId xmlns:a16="http://schemas.microsoft.com/office/drawing/2014/main" id="{CBBE26DA-90D9-3849-8ACC-FE51C860C2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09800" y="0"/>
            <a:ext cx="7772400" cy="1143000"/>
          </a:xfrm>
        </p:spPr>
        <p:txBody>
          <a:bodyPr/>
          <a:lstStyle/>
          <a:p>
            <a:r>
              <a:rPr lang="en-US" altLang="en-US"/>
              <a:t>K-means clustering</a:t>
            </a:r>
          </a:p>
        </p:txBody>
      </p:sp>
      <p:sp>
        <p:nvSpPr>
          <p:cNvPr id="19458" name="Content Placeholder 2">
            <a:extLst>
              <a:ext uri="{FF2B5EF4-FFF2-40B4-BE49-F238E27FC236}">
                <a16:creationId xmlns:a16="http://schemas.microsoft.com/office/drawing/2014/main" id="{036598BB-3AA1-DAC8-9B1E-40F5525AB0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03497" y="1524000"/>
            <a:ext cx="8984511" cy="5025656"/>
          </a:xfrm>
        </p:spPr>
        <p:txBody>
          <a:bodyPr/>
          <a:lstStyle/>
          <a:p>
            <a:r>
              <a:rPr lang="en-US" altLang="en-US" sz="2400" dirty="0"/>
              <a:t>K-means is the Expected-Maximization solution if we assume data is generated by Gaussian distribution</a:t>
            </a:r>
          </a:p>
          <a:p>
            <a:pPr lvl="1"/>
            <a:r>
              <a:rPr lang="en-US" altLang="en-US" dirty="0"/>
              <a:t>EM: Find clustering of data that maximizes likelihood</a:t>
            </a:r>
          </a:p>
          <a:p>
            <a:pPr lvl="1"/>
            <a:r>
              <a:rPr lang="en-US" altLang="en-US" dirty="0"/>
              <a:t>Unsupervised means no parameters given. Thus we iterate between estimating expected and actual values of parameters</a:t>
            </a:r>
          </a:p>
          <a:p>
            <a:r>
              <a:rPr lang="en-US" altLang="en-US" sz="2400" dirty="0"/>
              <a:t>PCA gives relaxed solution to k-means clustering. Sketch of proof:</a:t>
            </a:r>
          </a:p>
          <a:p>
            <a:pPr lvl="1"/>
            <a:r>
              <a:rPr lang="en-US" altLang="en-US" dirty="0"/>
              <a:t>Cast k-means clustering as maximization problem</a:t>
            </a:r>
          </a:p>
          <a:p>
            <a:pPr lvl="1"/>
            <a:r>
              <a:rPr lang="en-US" altLang="en-US" dirty="0"/>
              <a:t>Relax cluster indicator variables to be continuous and solution is given by PCA</a:t>
            </a:r>
          </a:p>
          <a:p>
            <a:pPr lvl="1"/>
            <a:endParaRPr lang="en-US" altLang="en-US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Title 1">
            <a:extLst>
              <a:ext uri="{FF2B5EF4-FFF2-40B4-BE49-F238E27FC236}">
                <a16:creationId xmlns:a16="http://schemas.microsoft.com/office/drawing/2014/main" id="{74D5C15C-94B4-23D2-8232-7336098A44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K-means clustering</a:t>
            </a:r>
          </a:p>
        </p:txBody>
      </p:sp>
      <p:sp>
        <p:nvSpPr>
          <p:cNvPr id="20482" name="Content Placeholder 2">
            <a:extLst>
              <a:ext uri="{FF2B5EF4-FFF2-40B4-BE49-F238E27FC236}">
                <a16:creationId xmlns:a16="http://schemas.microsoft.com/office/drawing/2014/main" id="{4BDC4FEC-EE39-6D75-FF91-80C419172C4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/>
              <a:t>K-medians variant:</a:t>
            </a:r>
          </a:p>
          <a:p>
            <a:pPr lvl="1"/>
            <a:r>
              <a:rPr lang="en-US" altLang="en-US"/>
              <a:t>Select cluster center that is the median</a:t>
            </a:r>
          </a:p>
          <a:p>
            <a:pPr lvl="1"/>
            <a:r>
              <a:rPr lang="en-US" altLang="en-US"/>
              <a:t>Has the effect of minimizing L1 error</a:t>
            </a:r>
          </a:p>
          <a:p>
            <a:r>
              <a:rPr lang="en-US" altLang="en-US"/>
              <a:t>K-medoid</a:t>
            </a:r>
          </a:p>
          <a:p>
            <a:pPr lvl="1"/>
            <a:r>
              <a:rPr lang="en-US" altLang="en-US"/>
              <a:t>Cluster center is an actual datapoint (not same as k-medians)</a:t>
            </a:r>
          </a:p>
          <a:p>
            <a:r>
              <a:rPr lang="en-US" altLang="en-US"/>
              <a:t>Algorithms similar to k-means</a:t>
            </a:r>
          </a:p>
          <a:p>
            <a:r>
              <a:rPr lang="en-US" altLang="en-US"/>
              <a:t>Similar local minima problems to k-means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</TotalTime>
  <Words>978</Words>
  <Application>Microsoft Office PowerPoint</Application>
  <PresentationFormat>Widescreen</PresentationFormat>
  <Paragraphs>138</Paragraphs>
  <Slides>32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4</vt:i4>
      </vt:variant>
      <vt:variant>
        <vt:lpstr>Slide Titles</vt:lpstr>
      </vt:variant>
      <vt:variant>
        <vt:i4>32</vt:i4>
      </vt:variant>
    </vt:vector>
  </HeadingPairs>
  <TitlesOfParts>
    <vt:vector size="40" baseType="lpstr">
      <vt:lpstr>Arial</vt:lpstr>
      <vt:lpstr>Calibri</vt:lpstr>
      <vt:lpstr>Calibri Light</vt:lpstr>
      <vt:lpstr>Office Theme</vt:lpstr>
      <vt:lpstr>Equation</vt:lpstr>
      <vt:lpstr>Document</vt:lpstr>
      <vt:lpstr>MathType 6.0 Equation</vt:lpstr>
      <vt:lpstr>MathType 5.0 Equation</vt:lpstr>
      <vt:lpstr>Clustering</vt:lpstr>
      <vt:lpstr>Clustering</vt:lpstr>
      <vt:lpstr>Clustering</vt:lpstr>
      <vt:lpstr>K-means algorithm for two clusters</vt:lpstr>
      <vt:lpstr>K-means example</vt:lpstr>
      <vt:lpstr>K-means</vt:lpstr>
      <vt:lpstr>Proof sketch of convergence of k-means</vt:lpstr>
      <vt:lpstr>K-means clustering</vt:lpstr>
      <vt:lpstr>K-means clustering</vt:lpstr>
      <vt:lpstr>Other clustering algorithms</vt:lpstr>
      <vt:lpstr>Other clustering algorithms</vt:lpstr>
      <vt:lpstr>PowerPoint Presentation</vt:lpstr>
      <vt:lpstr>PowerPoint Presentation</vt:lpstr>
      <vt:lpstr>Graph clustering</vt:lpstr>
      <vt:lpstr>Graph clustering for non-linear data</vt:lpstr>
      <vt:lpstr>Graph clustering</vt:lpstr>
      <vt:lpstr>Min cut graph clustering</vt:lpstr>
      <vt:lpstr>Drawback of min cut approach</vt:lpstr>
      <vt:lpstr>Graph clustering</vt:lpstr>
      <vt:lpstr>Graph Laplacians</vt:lpstr>
      <vt:lpstr>Graph clustering</vt:lpstr>
      <vt:lpstr>Graph clustering</vt:lpstr>
      <vt:lpstr>Graph Laplacians and cuts</vt:lpstr>
      <vt:lpstr>Graph Laplacians and cuts</vt:lpstr>
      <vt:lpstr>Graph Laplacians and cuts</vt:lpstr>
      <vt:lpstr>Graph Laplacians and cuts</vt:lpstr>
      <vt:lpstr>Application on population structure data</vt:lpstr>
      <vt:lpstr>Publicly available real data</vt:lpstr>
      <vt:lpstr>East Asian populations</vt:lpstr>
      <vt:lpstr>African populations</vt:lpstr>
      <vt:lpstr>Middle Eastern populations</vt:lpstr>
      <vt:lpstr>K-means applied to PCA data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Clustering</dc:title>
  <dc:creator>Roshan, Usman W</dc:creator>
  <cp:lastModifiedBy>Roshan, Usman W</cp:lastModifiedBy>
  <cp:revision>5</cp:revision>
  <dcterms:created xsi:type="dcterms:W3CDTF">2023-09-03T06:10:26Z</dcterms:created>
  <dcterms:modified xsi:type="dcterms:W3CDTF">2023-09-03T06:42:29Z</dcterms:modified>
</cp:coreProperties>
</file>