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9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9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9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1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7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40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9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0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7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8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E5396-3C46-4040-9B41-DD354E9A6A0C}" type="datetimeFigureOut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4EC2D-563A-0247-BE97-B53F25288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9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Convolutional filters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Usman Roshan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62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Convolutional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Mathematically speaking a convolution is defined as an integral of two functions </a:t>
            </a:r>
            <a:r>
              <a:rPr lang="en-US" sz="2800" i="1" dirty="0" smtClean="0"/>
              <a:t>f</a:t>
            </a:r>
            <a:r>
              <a:rPr lang="en-US" sz="2800" dirty="0" smtClean="0"/>
              <a:t> and </a:t>
            </a:r>
            <a:r>
              <a:rPr lang="en-US" sz="2800" i="1" dirty="0" smtClean="0"/>
              <a:t>g</a:t>
            </a:r>
            <a:r>
              <a:rPr lang="en-US" sz="2800" dirty="0" smtClean="0"/>
              <a:t> after one is reversed and </a:t>
            </a:r>
            <a:r>
              <a:rPr lang="en-US" sz="2800" dirty="0" smtClean="0"/>
              <a:t>shifted</a:t>
            </a:r>
            <a:endParaRPr lang="en-US" sz="2800" dirty="0"/>
          </a:p>
          <a:p>
            <a:r>
              <a:rPr lang="en-US" sz="2800" dirty="0" smtClean="0"/>
              <a:t>We can think of a convolution as the product of two functions over a moving interval</a:t>
            </a:r>
          </a:p>
          <a:p>
            <a:r>
              <a:rPr lang="en-US" sz="2800" dirty="0" smtClean="0"/>
              <a:t>Used in various fields like electrical engineering (signal processing) and image processing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454825"/>
              </p:ext>
            </p:extLst>
          </p:nvPr>
        </p:nvGraphicFramePr>
        <p:xfrm>
          <a:off x="1805797" y="4737514"/>
          <a:ext cx="5488072" cy="144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3" imgW="1790700" imgH="469900" progId="Equation.DSMT4">
                  <p:embed/>
                </p:oleObj>
              </mc:Choice>
              <mc:Fallback>
                <p:oleObj name="Equation" r:id="rId3" imgW="1790700" imgH="4699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5797" y="4737514"/>
                        <a:ext cx="5488072" cy="14401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9182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Convolutional filters on images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convolutional kernel for images is given by a </a:t>
            </a:r>
            <a:r>
              <a:rPr lang="en-US" i="1" dirty="0" smtClean="0"/>
              <a:t>k </a:t>
            </a:r>
            <a:r>
              <a:rPr lang="en-US" dirty="0" smtClean="0"/>
              <a:t>x </a:t>
            </a:r>
            <a:r>
              <a:rPr lang="en-US" i="1" dirty="0" smtClean="0"/>
              <a:t>k</a:t>
            </a:r>
            <a:r>
              <a:rPr lang="en-US" dirty="0" smtClean="0"/>
              <a:t> convolutional kernel and stride </a:t>
            </a:r>
            <a:r>
              <a:rPr lang="en-US" i="1" dirty="0" smtClean="0"/>
              <a:t>s. </a:t>
            </a:r>
            <a:r>
              <a:rPr lang="en-US" dirty="0" smtClean="0"/>
              <a:t>We apply the kernel starting from the top left of the image and shift it by s pixels to the right.</a:t>
            </a:r>
            <a:endParaRPr lang="en-US" i="1" dirty="0" smtClean="0"/>
          </a:p>
          <a:p>
            <a:r>
              <a:rPr lang="en-US" dirty="0" smtClean="0"/>
              <a:t>Once we have reached crossed the image we then move the kernel down by </a:t>
            </a:r>
            <a:r>
              <a:rPr lang="en-US" i="1" dirty="0" smtClean="0"/>
              <a:t>s</a:t>
            </a:r>
            <a:r>
              <a:rPr lang="en-US" dirty="0" smtClean="0"/>
              <a:t> rows and repeat.</a:t>
            </a:r>
          </a:p>
          <a:p>
            <a:r>
              <a:rPr lang="en-US" dirty="0" smtClean="0"/>
              <a:t>If the stride takes the kernel outside the image we pad the missing data with zeros.</a:t>
            </a:r>
          </a:p>
        </p:txBody>
      </p:sp>
    </p:spTree>
    <p:extLst>
      <p:ext uri="{BB962C8B-B14F-4D97-AF65-F5344CB8AC3E}">
        <p14:creationId xmlns:p14="http://schemas.microsoft.com/office/powerpoint/2010/main" val="1121954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Convolutional filters on images</a:t>
            </a:r>
            <a:endParaRPr lang="en-US" dirty="0"/>
          </a:p>
        </p:txBody>
      </p:sp>
      <p:pic>
        <p:nvPicPr>
          <p:cNvPr id="4" name="Content Placeholder 3" descr="Convolution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" t="5760" r="17794" b="40191"/>
          <a:stretch/>
        </p:blipFill>
        <p:spPr>
          <a:xfrm>
            <a:off x="199740" y="1819077"/>
            <a:ext cx="8764492" cy="4530526"/>
          </a:xfrm>
        </p:spPr>
      </p:pic>
    </p:spTree>
    <p:extLst>
      <p:ext uri="{BB962C8B-B14F-4D97-AF65-F5344CB8AC3E}">
        <p14:creationId xmlns:p14="http://schemas.microsoft.com/office/powerpoint/2010/main" val="1055757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Convolutions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Convolutions are used to perform operations on images such as edge detection, sharpening, blurring, etc. </a:t>
            </a:r>
            <a:endParaRPr lang="en-US" dirty="0"/>
          </a:p>
          <a:p>
            <a:r>
              <a:rPr lang="en-US" dirty="0" smtClean="0"/>
              <a:t>These are custom convolutions designed to obtain specific effects</a:t>
            </a:r>
          </a:p>
          <a:p>
            <a:r>
              <a:rPr lang="en-US" dirty="0" smtClean="0"/>
              <a:t>We see several examples of </a:t>
            </a:r>
            <a:r>
              <a:rPr lang="en-US" dirty="0"/>
              <a:t>convolution kernels here https://</a:t>
            </a:r>
            <a:r>
              <a:rPr lang="en-US" dirty="0" err="1"/>
              <a:t>en.wikipedia.org</a:t>
            </a:r>
            <a:r>
              <a:rPr lang="en-US" dirty="0"/>
              <a:t>/wiki/Kernel_(</a:t>
            </a:r>
            <a:r>
              <a:rPr lang="en-US" dirty="0" err="1"/>
              <a:t>image_processing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49023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convolutions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our machine learning framework data are feature vectors. So how do convolutions fit into this framework?</a:t>
            </a:r>
          </a:p>
          <a:p>
            <a:r>
              <a:rPr lang="en-US" dirty="0" smtClean="0"/>
              <a:t>We can think of a convolution as linear classifier since it is performing a dot product</a:t>
            </a:r>
          </a:p>
          <a:p>
            <a:r>
              <a:rPr lang="en-US" dirty="0" smtClean="0"/>
              <a:t>But the vector space is the space of patches of images instead of the entire image </a:t>
            </a:r>
          </a:p>
          <a:p>
            <a:r>
              <a:rPr lang="en-US" dirty="0" smtClean="0"/>
              <a:t>To understand this better let us look at a toy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47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convolutions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560" y="1600200"/>
            <a:ext cx="4537460" cy="510978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Consider four toy images on the right containing various objects. </a:t>
            </a:r>
          </a:p>
          <a:p>
            <a:r>
              <a:rPr lang="en-US" dirty="0" smtClean="0"/>
              <a:t>Let us divide each image into four quadrants and imagine we plot each quadrant as shown in the graph. </a:t>
            </a:r>
          </a:p>
          <a:p>
            <a:r>
              <a:rPr lang="en-US" dirty="0" smtClean="0"/>
              <a:t>We intentionally place the same object in each image in the same vicinity since they are likely to be similar (at least we assume so)</a:t>
            </a:r>
          </a:p>
          <a:p>
            <a:r>
              <a:rPr lang="en-US" dirty="0" smtClean="0"/>
              <a:t>In red we see four </a:t>
            </a:r>
            <a:r>
              <a:rPr lang="en-US" dirty="0" err="1" smtClean="0"/>
              <a:t>hyperplanes</a:t>
            </a:r>
            <a:r>
              <a:rPr lang="en-US" dirty="0" smtClean="0"/>
              <a:t> of the same dimensions as each quadrant</a:t>
            </a:r>
          </a:p>
          <a:p>
            <a:r>
              <a:rPr lang="en-US" dirty="0" smtClean="0"/>
              <a:t>Each </a:t>
            </a:r>
            <a:r>
              <a:rPr lang="en-US" dirty="0" err="1" smtClean="0"/>
              <a:t>hyperplane</a:t>
            </a:r>
            <a:r>
              <a:rPr lang="en-US" dirty="0" smtClean="0"/>
              <a:t> can by thought of as a convolution of half the dimension of the images and a large stride. </a:t>
            </a:r>
          </a:p>
          <a:p>
            <a:r>
              <a:rPr lang="en-US" dirty="0" smtClean="0"/>
              <a:t>The output of a convolution filter can be thought of as the classification given by the </a:t>
            </a:r>
            <a:r>
              <a:rPr lang="en-US" dirty="0" err="1" smtClean="0"/>
              <a:t>hyperplane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3" descr="Screen Shot 2019-02-17 at 6.44.40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73" r="-2460"/>
          <a:stretch/>
        </p:blipFill>
        <p:spPr>
          <a:xfrm>
            <a:off x="4566945" y="1720326"/>
            <a:ext cx="4579163" cy="425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64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convolutions</a:t>
            </a:r>
            <a:endParaRPr lang="en-US" dirty="0"/>
          </a:p>
        </p:txBody>
      </p:sp>
      <p:pic>
        <p:nvPicPr>
          <p:cNvPr id="6" name="Content Placeholder 5" descr="Screen Shot 2019-02-17 at 7.02.03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8" b="390"/>
          <a:stretch/>
        </p:blipFill>
        <p:spPr>
          <a:xfrm>
            <a:off x="1304943" y="3809763"/>
            <a:ext cx="6577817" cy="3048238"/>
          </a:xfr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328037" y="1383316"/>
            <a:ext cx="8682938" cy="2610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For each image we have four parts. Thus we represent each image as the output of each part given by the red </a:t>
            </a:r>
            <a:r>
              <a:rPr lang="en-US" dirty="0" err="1" smtClean="0"/>
              <a:t>hyperplanes</a:t>
            </a:r>
            <a:r>
              <a:rPr lang="en-US" dirty="0" smtClean="0"/>
              <a:t> (or convolutions) shown previously</a:t>
            </a:r>
          </a:p>
          <a:p>
            <a:r>
              <a:rPr lang="en-US" dirty="0" smtClean="0"/>
              <a:t>Are the images more similar as feature vectors?</a:t>
            </a:r>
          </a:p>
          <a:p>
            <a:r>
              <a:rPr lang="en-US" dirty="0" smtClean="0"/>
              <a:t>Indeed they are if we simply average the outputs given by each convolution and consider each convolution as a new coordinate to represent the image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76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Image classification with machine learning and classifications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classify images with the linear support vector machine</a:t>
            </a:r>
          </a:p>
          <a:p>
            <a:r>
              <a:rPr lang="en-US" dirty="0" smtClean="0"/>
              <a:t>We will then perform convolutions and redo the classification to see if there is </a:t>
            </a:r>
            <a:r>
              <a:rPr lang="en-US" smtClean="0"/>
              <a:t>any improvement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2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467</Words>
  <Application>Microsoft Macintosh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MathType 6.0 Equation</vt:lpstr>
      <vt:lpstr>Convolutional filters</vt:lpstr>
      <vt:lpstr>Convolutional filter</vt:lpstr>
      <vt:lpstr>Convolutional filters on images</vt:lpstr>
      <vt:lpstr>Convolutional filters on images</vt:lpstr>
      <vt:lpstr>Convolutions in practice</vt:lpstr>
      <vt:lpstr>Interpretation of convolutions</vt:lpstr>
      <vt:lpstr>Understanding convolutions</vt:lpstr>
      <vt:lpstr>Understanding convolutions</vt:lpstr>
      <vt:lpstr>Image classification with machine learning and classifications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Convolutional filters</dc:title>
  <dc:creator>Usman Roshan</dc:creator>
  <cp:lastModifiedBy>Usman Roshan</cp:lastModifiedBy>
  <cp:revision>25</cp:revision>
  <dcterms:created xsi:type="dcterms:W3CDTF">2019-02-17T23:03:53Z</dcterms:created>
  <dcterms:modified xsi:type="dcterms:W3CDTF">2019-02-18T06:54:24Z</dcterms:modified>
</cp:coreProperties>
</file>