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61" r:id="rId5"/>
    <p:sldId id="265" r:id="rId6"/>
    <p:sldId id="275" r:id="rId7"/>
    <p:sldId id="276" r:id="rId8"/>
    <p:sldId id="27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4" d="100"/>
          <a:sy n="54" d="100"/>
        </p:scale>
        <p:origin x="-1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image" Target="../media/image3.emf"/><Relationship Id="rId3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38EB97-EB68-A746-90D9-C7AA8388FBB7}" type="datetimeFigureOut">
              <a:rPr lang="en-US" smtClean="0"/>
              <a:t>9/6/17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03D17-FAD1-EF4A-B2F3-22A629CEE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93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9F2C-458D-E048-B724-BA496A08C3C2}" type="datetimeFigureOut">
              <a:rPr lang="en-US" smtClean="0"/>
              <a:t>9/6/17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C7C55-B705-104E-B21D-559F776E7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87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9F2C-458D-E048-B724-BA496A08C3C2}" type="datetimeFigureOut">
              <a:rPr lang="en-US" smtClean="0"/>
              <a:t>9/6/17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C7C55-B705-104E-B21D-559F776E7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049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9F2C-458D-E048-B724-BA496A08C3C2}" type="datetimeFigureOut">
              <a:rPr lang="en-US" smtClean="0"/>
              <a:t>9/6/17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C7C55-B705-104E-B21D-559F776E7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039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9F2C-458D-E048-B724-BA496A08C3C2}" type="datetimeFigureOut">
              <a:rPr lang="en-US" smtClean="0"/>
              <a:t>9/6/17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C7C55-B705-104E-B21D-559F776E7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0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9F2C-458D-E048-B724-BA496A08C3C2}" type="datetimeFigureOut">
              <a:rPr lang="en-US" smtClean="0"/>
              <a:t>9/6/17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C7C55-B705-104E-B21D-559F776E7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571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9F2C-458D-E048-B724-BA496A08C3C2}" type="datetimeFigureOut">
              <a:rPr lang="en-US" smtClean="0"/>
              <a:t>9/6/17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C7C55-B705-104E-B21D-559F776E7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973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9F2C-458D-E048-B724-BA496A08C3C2}" type="datetimeFigureOut">
              <a:rPr lang="en-US" smtClean="0"/>
              <a:t>9/6/17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C7C55-B705-104E-B21D-559F776E7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4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9F2C-458D-E048-B724-BA496A08C3C2}" type="datetimeFigureOut">
              <a:rPr lang="en-US" smtClean="0"/>
              <a:t>9/6/17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C7C55-B705-104E-B21D-559F776E7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82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9F2C-458D-E048-B724-BA496A08C3C2}" type="datetimeFigureOut">
              <a:rPr lang="en-US" smtClean="0"/>
              <a:t>9/6/17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C7C55-B705-104E-B21D-559F776E7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01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9F2C-458D-E048-B724-BA496A08C3C2}" type="datetimeFigureOut">
              <a:rPr lang="en-US" smtClean="0"/>
              <a:t>9/6/17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C7C55-B705-104E-B21D-559F776E7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383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9F2C-458D-E048-B724-BA496A08C3C2}" type="datetimeFigureOut">
              <a:rPr lang="en-US" smtClean="0"/>
              <a:t>9/6/17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C7C55-B705-104E-B21D-559F776E7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36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09F2C-458D-E048-B724-BA496A08C3C2}" type="datetimeFigureOut">
              <a:rPr lang="en-US" smtClean="0"/>
              <a:t>9/6/17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C7C55-B705-104E-B21D-559F776E7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72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3.e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Basic statistics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Usman Roshan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434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probability </a:t>
            </a:r>
            <a:r>
              <a:rPr lang="en-US" smtClean="0"/>
              <a:t>and 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Random variable</a:t>
            </a:r>
          </a:p>
          <a:p>
            <a:r>
              <a:rPr lang="en-US" dirty="0" smtClean="0"/>
              <a:t>Probability of an event</a:t>
            </a:r>
          </a:p>
          <a:p>
            <a:r>
              <a:rPr lang="en-US" dirty="0" smtClean="0"/>
              <a:t>Coin toss example</a:t>
            </a:r>
          </a:p>
          <a:p>
            <a:r>
              <a:rPr lang="en-US" dirty="0" smtClean="0"/>
              <a:t>Independent random variables</a:t>
            </a:r>
          </a:p>
          <a:p>
            <a:r>
              <a:rPr lang="en-US" dirty="0" smtClean="0"/>
              <a:t>Mean and variance of a random variable</a:t>
            </a:r>
          </a:p>
          <a:p>
            <a:r>
              <a:rPr lang="en-US" dirty="0" smtClean="0"/>
              <a:t>Correlation between random variables</a:t>
            </a:r>
          </a:p>
          <a:p>
            <a:r>
              <a:rPr lang="en-US" dirty="0"/>
              <a:t>Probability distributions</a:t>
            </a:r>
          </a:p>
          <a:p>
            <a:r>
              <a:rPr lang="en-US" dirty="0" smtClean="0"/>
              <a:t>Central limit theorem</a:t>
            </a:r>
          </a:p>
        </p:txBody>
      </p:sp>
    </p:spTree>
    <p:extLst>
      <p:ext uri="{BB962C8B-B14F-4D97-AF65-F5344CB8AC3E}">
        <p14:creationId xmlns:p14="http://schemas.microsoft.com/office/powerpoint/2010/main" val="522663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variable normally takes on different values</a:t>
            </a:r>
          </a:p>
          <a:p>
            <a:r>
              <a:rPr lang="en-US" dirty="0" smtClean="0"/>
              <a:t>Random variable has values with different probabilities</a:t>
            </a:r>
          </a:p>
          <a:p>
            <a:r>
              <a:rPr lang="en-US" dirty="0" smtClean="0"/>
              <a:t>Coin toss example</a:t>
            </a:r>
          </a:p>
          <a:p>
            <a:r>
              <a:rPr lang="en-US" dirty="0" smtClean="0"/>
              <a:t>Dice example</a:t>
            </a:r>
          </a:p>
          <a:p>
            <a:r>
              <a:rPr lang="en-US" dirty="0" smtClean="0"/>
              <a:t>Probabilities must sum to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016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 of event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Sample space: set of total possible outcomes</a:t>
            </a:r>
          </a:p>
          <a:p>
            <a:r>
              <a:rPr lang="en-US" dirty="0" smtClean="0"/>
              <a:t>Event space: set of outcomes of interest</a:t>
            </a:r>
          </a:p>
          <a:p>
            <a:r>
              <a:rPr lang="en-US" dirty="0" smtClean="0"/>
              <a:t>Probability of an event is </a:t>
            </a:r>
          </a:p>
          <a:p>
            <a:pPr lvl="1"/>
            <a:r>
              <a:rPr lang="en-US" dirty="0" smtClean="0"/>
              <a:t>(size of event space)/(size of sample space)</a:t>
            </a:r>
          </a:p>
          <a:p>
            <a:r>
              <a:rPr lang="en-US" dirty="0" smtClean="0"/>
              <a:t>Counting: how many ways to pick k unique items from a set of n items?</a:t>
            </a:r>
          </a:p>
          <a:p>
            <a:r>
              <a:rPr lang="en-US" dirty="0" smtClean="0"/>
              <a:t>Probability and counting</a:t>
            </a:r>
          </a:p>
          <a:p>
            <a:r>
              <a:rPr lang="en-US" dirty="0" smtClean="0"/>
              <a:t>Bernoulli trials</a:t>
            </a:r>
          </a:p>
          <a:p>
            <a:r>
              <a:rPr lang="en-US" dirty="0"/>
              <a:t>Coin tossing </a:t>
            </a:r>
            <a:r>
              <a:rPr lang="en-US" dirty="0" smtClean="0"/>
              <a:t>example</a:t>
            </a:r>
          </a:p>
          <a:p>
            <a:r>
              <a:rPr lang="en-US" dirty="0" smtClean="0"/>
              <a:t>R function: </a:t>
            </a:r>
            <a:r>
              <a:rPr lang="en-US" dirty="0" err="1" smtClean="0"/>
              <a:t>rbinom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034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Independent events: coin toss example</a:t>
            </a:r>
          </a:p>
          <a:p>
            <a:r>
              <a:rPr lang="en-US" dirty="0" smtClean="0"/>
              <a:t>Expected value of a random variable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example of Bernoulli and </a:t>
            </a:r>
            <a:r>
              <a:rPr lang="en-US" dirty="0" err="1" smtClean="0"/>
              <a:t>Binomal</a:t>
            </a:r>
            <a:endParaRPr lang="en-US" dirty="0" smtClean="0"/>
          </a:p>
          <a:p>
            <a:r>
              <a:rPr lang="en-US" dirty="0" smtClean="0"/>
              <a:t>Variance of a random variable</a:t>
            </a:r>
          </a:p>
          <a:p>
            <a:r>
              <a:rPr lang="en-US" dirty="0" smtClean="0"/>
              <a:t>Correlation coefficient (same as Pearson correlation coefficient)</a:t>
            </a:r>
          </a:p>
          <a:p>
            <a:r>
              <a:rPr lang="en-US" dirty="0">
                <a:latin typeface="Calibri" charset="0"/>
              </a:rPr>
              <a:t>Formulas:</a:t>
            </a:r>
          </a:p>
          <a:p>
            <a:pPr lvl="1"/>
            <a:r>
              <a:rPr lang="en-US" dirty="0">
                <a:latin typeface="Calibri" charset="0"/>
              </a:rPr>
              <a:t>Covariance(X,Y) = E((X-</a:t>
            </a:r>
            <a:r>
              <a:rPr lang="en-US" dirty="0" err="1">
                <a:latin typeface="Calibri" charset="0"/>
              </a:rPr>
              <a:t>μ</a:t>
            </a:r>
            <a:r>
              <a:rPr lang="en-US" baseline="-25000" dirty="0" err="1">
                <a:latin typeface="Calibri" charset="0"/>
              </a:rPr>
              <a:t>X</a:t>
            </a:r>
            <a:r>
              <a:rPr lang="en-US" dirty="0">
                <a:latin typeface="Calibri" charset="0"/>
              </a:rPr>
              <a:t>)(Y-</a:t>
            </a:r>
            <a:r>
              <a:rPr lang="en-US" dirty="0" err="1">
                <a:latin typeface="Calibri" charset="0"/>
              </a:rPr>
              <a:t>μ</a:t>
            </a:r>
            <a:r>
              <a:rPr lang="en-US" baseline="-25000" dirty="0" err="1">
                <a:latin typeface="Calibri" charset="0"/>
              </a:rPr>
              <a:t>Y</a:t>
            </a:r>
            <a:r>
              <a:rPr lang="en-US" dirty="0">
                <a:latin typeface="Calibri" charset="0"/>
              </a:rPr>
              <a:t>))</a:t>
            </a:r>
          </a:p>
          <a:p>
            <a:pPr lvl="1"/>
            <a:r>
              <a:rPr lang="en-US" dirty="0">
                <a:latin typeface="Calibri" charset="0"/>
              </a:rPr>
              <a:t>Correlation(X,Y)= Covariance(X,Y)/</a:t>
            </a:r>
            <a:r>
              <a:rPr lang="en-US" dirty="0" err="1">
                <a:latin typeface="Calibri" charset="0"/>
              </a:rPr>
              <a:t>σ</a:t>
            </a:r>
            <a:r>
              <a:rPr lang="en-US" baseline="-25000" dirty="0" err="1">
                <a:latin typeface="Calibri" charset="0"/>
              </a:rPr>
              <a:t>X</a:t>
            </a:r>
            <a:r>
              <a:rPr lang="en-US" dirty="0" err="1">
                <a:latin typeface="Calibri" charset="0"/>
              </a:rPr>
              <a:t>σ</a:t>
            </a:r>
            <a:r>
              <a:rPr lang="en-US" baseline="-25000" dirty="0" err="1">
                <a:latin typeface="Calibri" charset="0"/>
              </a:rPr>
              <a:t>Y</a:t>
            </a:r>
            <a:endParaRPr lang="en-US" baseline="-25000" dirty="0">
              <a:latin typeface="Calibri" charset="0"/>
            </a:endParaRPr>
          </a:p>
          <a:p>
            <a:pPr lvl="1"/>
            <a:r>
              <a:rPr lang="en-US" dirty="0">
                <a:latin typeface="Calibri" charset="0"/>
              </a:rPr>
              <a:t>Pearson correlation </a:t>
            </a:r>
            <a:r>
              <a:rPr lang="en-US" dirty="0" smtClean="0">
                <a:latin typeface="Calibri" charset="0"/>
              </a:rPr>
              <a:t> </a:t>
            </a:r>
            <a:endParaRPr lang="en-US" dirty="0">
              <a:latin typeface="Calibri" charset="0"/>
            </a:endParaRPr>
          </a:p>
          <a:p>
            <a:pPr lvl="1"/>
            <a:endParaRPr lang="en-US" dirty="0">
              <a:latin typeface="Calibri" charset="0"/>
            </a:endParaRPr>
          </a:p>
          <a:p>
            <a:pPr lvl="1"/>
            <a:endParaRPr lang="en-US" dirty="0">
              <a:latin typeface="Calibri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1" descr="Screen Shot 2013-10-30 at 11.12.1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287" y="5459037"/>
            <a:ext cx="4483886" cy="993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7006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 theorems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Law of large numbers: empirical mean converges to true mean as we do more trials (follows from </a:t>
            </a:r>
            <a:r>
              <a:rPr lang="en-US" dirty="0" err="1"/>
              <a:t>Chebyshev’s</a:t>
            </a:r>
            <a:r>
              <a:rPr lang="en-US" dirty="0"/>
              <a:t> and Markov’s inequalities)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706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of large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Markov’s inequality</a:t>
            </a:r>
            <a:endParaRPr lang="en-US" dirty="0"/>
          </a:p>
          <a:p>
            <a:r>
              <a:rPr lang="en-US" dirty="0" err="1" smtClean="0"/>
              <a:t>Chebyshev’s</a:t>
            </a:r>
            <a:r>
              <a:rPr lang="en-US" dirty="0" smtClean="0"/>
              <a:t> inequality</a:t>
            </a:r>
            <a:endParaRPr lang="en-US" dirty="0"/>
          </a:p>
          <a:p>
            <a:r>
              <a:rPr lang="en-US" dirty="0" smtClean="0"/>
              <a:t>Law of large numbers: sample mean of n </a:t>
            </a:r>
            <a:r>
              <a:rPr lang="en-US" dirty="0" err="1" smtClean="0"/>
              <a:t>i.i.d</a:t>
            </a:r>
            <a:r>
              <a:rPr lang="en-US" dirty="0" smtClean="0"/>
              <a:t>. random variables X</a:t>
            </a:r>
            <a:r>
              <a:rPr lang="en-US" baseline="-25000" dirty="0" smtClean="0"/>
              <a:t>i</a:t>
            </a:r>
            <a:r>
              <a:rPr lang="en-US" dirty="0" smtClean="0"/>
              <a:t> converges to true one in probability</a:t>
            </a:r>
          </a:p>
          <a:p>
            <a:r>
              <a:rPr lang="en-US" dirty="0" smtClean="0"/>
              <a:t>Can be proved by applying </a:t>
            </a:r>
            <a:r>
              <a:rPr lang="en-US" dirty="0" err="1" smtClean="0"/>
              <a:t>Chebyshev’s</a:t>
            </a:r>
            <a:r>
              <a:rPr lang="en-US" dirty="0" smtClean="0"/>
              <a:t> inequality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972214"/>
              </p:ext>
            </p:extLst>
          </p:nvPr>
        </p:nvGraphicFramePr>
        <p:xfrm>
          <a:off x="4586165" y="1506830"/>
          <a:ext cx="2326899" cy="838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3" imgW="1092200" imgH="393700" progId="Equation.DSMT4">
                  <p:embed/>
                </p:oleObj>
              </mc:Choice>
              <mc:Fallback>
                <p:oleObj name="Equation" r:id="rId3" imgW="1092200" imgH="3937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86165" y="1506830"/>
                        <a:ext cx="2326899" cy="8387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7103861"/>
              </p:ext>
            </p:extLst>
          </p:nvPr>
        </p:nvGraphicFramePr>
        <p:xfrm>
          <a:off x="4810272" y="2140963"/>
          <a:ext cx="3408724" cy="782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5" imgW="1714500" imgH="393700" progId="Equation.DSMT4">
                  <p:embed/>
                </p:oleObj>
              </mc:Choice>
              <mc:Fallback>
                <p:oleObj name="Equation" r:id="rId5" imgW="1714500" imgH="3937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10272" y="2140963"/>
                        <a:ext cx="3408724" cy="7827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970622"/>
              </p:ext>
            </p:extLst>
          </p:nvPr>
        </p:nvGraphicFramePr>
        <p:xfrm>
          <a:off x="1784181" y="5456404"/>
          <a:ext cx="5779401" cy="922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7" imgW="2781300" imgH="444500" progId="Equation.DSMT4">
                  <p:embed/>
                </p:oleObj>
              </mc:Choice>
              <mc:Fallback>
                <p:oleObj name="Equation" r:id="rId7" imgW="2781300" imgH="4445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84181" y="5456404"/>
                        <a:ext cx="5779401" cy="9225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6952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 theorems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Central </a:t>
            </a:r>
            <a:r>
              <a:rPr lang="en-US" dirty="0"/>
              <a:t>limit theorem: average of sampling distribution converges to a normal distribution as we do more </a:t>
            </a:r>
            <a:r>
              <a:rPr lang="en-US" dirty="0" smtClean="0"/>
              <a:t>trials. Specifically, it is normally distributed with mean equal to the true mean μ and standard deviation equal to </a:t>
            </a:r>
            <a:r>
              <a:rPr lang="en-US" dirty="0" err="1" smtClean="0"/>
              <a:t>σ</a:t>
            </a:r>
            <a:r>
              <a:rPr lang="en-US" dirty="0" smtClean="0"/>
              <a:t>/</a:t>
            </a:r>
            <a:r>
              <a:rPr lang="en-US" dirty="0" err="1" smtClean="0"/>
              <a:t>sqrt</a:t>
            </a:r>
            <a:r>
              <a:rPr lang="en-US" dirty="0" smtClean="0"/>
              <a:t>(n) where n is number of trials </a:t>
            </a:r>
            <a:r>
              <a:rPr lang="en-US" dirty="0"/>
              <a:t>and </a:t>
            </a:r>
            <a:r>
              <a:rPr lang="en-US" dirty="0" err="1" smtClean="0"/>
              <a:t>σ</a:t>
            </a:r>
            <a:r>
              <a:rPr lang="en-US" dirty="0" smtClean="0"/>
              <a:t> is true </a:t>
            </a:r>
            <a:r>
              <a:rPr lang="en-US" smtClean="0"/>
              <a:t>standard deviation</a:t>
            </a:r>
            <a:endParaRPr lang="en-US" dirty="0" smtClean="0"/>
          </a:p>
          <a:p>
            <a:r>
              <a:rPr lang="en-US" dirty="0" smtClean="0"/>
              <a:t>How is this useful? Consider modeling the </a:t>
            </a:r>
            <a:r>
              <a:rPr lang="en-US" dirty="0"/>
              <a:t>mean height of NJ </a:t>
            </a:r>
            <a:r>
              <a:rPr lang="en-US" dirty="0" smtClean="0"/>
              <a:t>residents. Can we assume it is normally distributed due to Central Limit Theorem?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3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1646</TotalTime>
  <Words>347</Words>
  <Application>Microsoft Macintosh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Equation</vt:lpstr>
      <vt:lpstr>Basic statistics</vt:lpstr>
      <vt:lpstr>Basic probability and stats</vt:lpstr>
      <vt:lpstr>Random variable</vt:lpstr>
      <vt:lpstr>Probability of event</vt:lpstr>
      <vt:lpstr>Basic stats</vt:lpstr>
      <vt:lpstr>Limit theorems</vt:lpstr>
      <vt:lpstr>Law of large numbers</vt:lpstr>
      <vt:lpstr>Limit theorems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statistics</dc:title>
  <dc:creator>Usman Roshan</dc:creator>
  <cp:lastModifiedBy>Usman Roshan</cp:lastModifiedBy>
  <cp:revision>120</cp:revision>
  <dcterms:created xsi:type="dcterms:W3CDTF">2016-11-16T19:55:54Z</dcterms:created>
  <dcterms:modified xsi:type="dcterms:W3CDTF">2017-09-06T04:46:13Z</dcterms:modified>
</cp:coreProperties>
</file>