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sldIdLst>
    <p:sldId id="256" r:id="rId2"/>
    <p:sldId id="348" r:id="rId3"/>
    <p:sldId id="282" r:id="rId4"/>
    <p:sldId id="283" r:id="rId5"/>
    <p:sldId id="284" r:id="rId6"/>
    <p:sldId id="286" r:id="rId7"/>
    <p:sldId id="287" r:id="rId8"/>
    <p:sldId id="288" r:id="rId9"/>
    <p:sldId id="289" r:id="rId10"/>
    <p:sldId id="290" r:id="rId11"/>
    <p:sldId id="291" r:id="rId12"/>
    <p:sldId id="350" r:id="rId13"/>
    <p:sldId id="351" r:id="rId14"/>
    <p:sldId id="352" r:id="rId15"/>
    <p:sldId id="292" r:id="rId16"/>
    <p:sldId id="293" r:id="rId17"/>
    <p:sldId id="353" r:id="rId18"/>
    <p:sldId id="354" r:id="rId19"/>
    <p:sldId id="355" r:id="rId20"/>
    <p:sldId id="356" r:id="rId21"/>
    <p:sldId id="294" r:id="rId22"/>
    <p:sldId id="295" r:id="rId23"/>
    <p:sldId id="296" r:id="rId24"/>
    <p:sldId id="297" r:id="rId25"/>
    <p:sldId id="357" r:id="rId26"/>
    <p:sldId id="298" r:id="rId27"/>
    <p:sldId id="299" r:id="rId28"/>
    <p:sldId id="300" r:id="rId29"/>
    <p:sldId id="301" r:id="rId30"/>
    <p:sldId id="302" r:id="rId31"/>
    <p:sldId id="303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6" r:id="rId40"/>
    <p:sldId id="359" r:id="rId41"/>
    <p:sldId id="360" r:id="rId42"/>
    <p:sldId id="317" r:id="rId43"/>
    <p:sldId id="318" r:id="rId44"/>
    <p:sldId id="319" r:id="rId45"/>
    <p:sldId id="320" r:id="rId46"/>
    <p:sldId id="321" r:id="rId47"/>
    <p:sldId id="322" r:id="rId48"/>
    <p:sldId id="323" r:id="rId49"/>
    <p:sldId id="324" r:id="rId50"/>
    <p:sldId id="358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334" r:id="rId59"/>
    <p:sldId id="335" r:id="rId60"/>
    <p:sldId id="336" r:id="rId61"/>
    <p:sldId id="337" r:id="rId62"/>
    <p:sldId id="338" r:id="rId63"/>
    <p:sldId id="339" r:id="rId64"/>
    <p:sldId id="340" r:id="rId65"/>
    <p:sldId id="341" r:id="rId66"/>
    <p:sldId id="342" r:id="rId67"/>
    <p:sldId id="343" r:id="rId68"/>
    <p:sldId id="361" r:id="rId69"/>
    <p:sldId id="263" r:id="rId70"/>
    <p:sldId id="264" r:id="rId71"/>
    <p:sldId id="362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0" autoAdjust="0"/>
    <p:restoredTop sz="94660"/>
  </p:normalViewPr>
  <p:slideViewPr>
    <p:cSldViewPr>
      <p:cViewPr>
        <p:scale>
          <a:sx n="90" d="100"/>
          <a:sy n="90" d="100"/>
        </p:scale>
        <p:origin x="-91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F41B4-FE91-4D59-9FBE-EEF28DD3630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F6435-8FFC-4423-9841-C24653BCE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15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9078D-4E4F-4ECB-BA20-E54A8A851C6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26FE6-9B76-4D56-B381-08D29D4039C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39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1CAAF6-1101-444B-A036-7B670551184F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85CE5-0E61-4E08-8DF3-7241440688A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241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6D835-CC89-40C2-8D78-6C83606EE58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42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6409A0-56DC-42A1-80C2-59BE1E3B10E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367DBE-675C-4F1E-803D-90FC1201DAD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C8F966-515A-4C44-BE1E-1C589E312E7F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E6F332-FCFC-49E0-AF2A-A748AC0B2F3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689D4B-77CD-4B45-9233-88B4E54E432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BB3CD-BE8F-4569-BA38-783FAE865B8A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A98A6A-977B-4535-8F1E-DB4764A687D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91665-4DDA-49BA-B160-9F368EE7C05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252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52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0C65F-8AE4-4EF5-A23D-CA907BA1185F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2F0A23-F945-4741-96A1-C64617136146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31CC7-B296-426F-B817-36F075EABA13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6B804-9E04-44E1-8348-DF4A58615738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0165A-8285-40F6-8032-880193B7AA67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C673A7-5432-454F-B467-2A56B2310C3E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790B1E-6B8A-4A6B-87F6-F90B9705516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A1858-AA89-4FC4-A84D-BCF5ED862B2C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DE54E-7499-4FAC-8A0E-9E2D080932F8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4B3AA-9BF9-4CF2-B803-61362206726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11EDA-4F47-4DA5-89FB-CB8EA0E40A58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560C94-9BC8-4116-B955-648805C29D0C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F6F93-2274-4F0E-87FF-1A25A5615ABA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266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66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4162C-2D8F-491B-8711-E6EC2B6E325A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D92CA-F3D7-451C-8922-C84E213554E3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268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68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2C03E-AC09-475B-91AF-6C7DBA0C5187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3C1CD-5D86-4560-B3C7-7483BB22AD40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270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70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2C3BF-7DEF-4844-9805-D8A79B46AA28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BF8F0-AEC9-471D-AB51-28928008DDDE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272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72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30C6C-3C34-4ED2-A6D5-8BDD5340FBF5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BD241-015C-47D1-A22A-649FD0AE998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A593D3-B17D-416A-9D28-66EAE5D27BBF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274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74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1C0653-C3D7-4738-A63E-A2EBFF084953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275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75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151" tIns="45075" rIns="90151" bIns="4507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5882A-8B40-4F7C-9DDE-C1363D7D320F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3B510-1291-4AD8-81CA-9335C6C78C5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3AED7-BF33-4D76-B892-F9E8606F38D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F2924-B7B3-492D-A19F-84178179A0C2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A4BB9-D553-447B-AB85-1896EEC8978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FB579-D06F-4033-9DD9-96FF0E7088BC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37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D30-C667-41D7-9ACE-E84934B3AA6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F3D-E940-45B8-BF7C-FF0B73030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D30-C667-41D7-9ACE-E84934B3AA6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F3D-E940-45B8-BF7C-FF0B73030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D30-C667-41D7-9ACE-E84934B3AA6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F3D-E940-45B8-BF7C-FF0B73030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D30-C667-41D7-9ACE-E84934B3AA6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F3D-E940-45B8-BF7C-FF0B73030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D30-C667-41D7-9ACE-E84934B3AA6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F3D-E940-45B8-BF7C-FF0B73030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D30-C667-41D7-9ACE-E84934B3AA6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F3D-E940-45B8-BF7C-FF0B73030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D30-C667-41D7-9ACE-E84934B3AA6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F3D-E940-45B8-BF7C-FF0B73030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D30-C667-41D7-9ACE-E84934B3AA6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F3D-E940-45B8-BF7C-FF0B73030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D30-C667-41D7-9ACE-E84934B3AA6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F3D-E940-45B8-BF7C-FF0B73030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D30-C667-41D7-9ACE-E84934B3AA6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F3D-E940-45B8-BF7C-FF0B73030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D30-C667-41D7-9ACE-E84934B3AA6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5F3D-E940-45B8-BF7C-FF0B73030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61D30-C667-41D7-9ACE-E84934B3AA6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85F3D-E940-45B8-BF7C-FF0B73030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Chapter 16</a:t>
            </a:r>
            <a:br>
              <a:rPr lang="en-US" sz="3600" dirty="0" smtClean="0"/>
            </a:br>
            <a:r>
              <a:rPr lang="en-US" sz="3600" dirty="0" smtClean="0"/>
              <a:t>Processing Variables with Arrays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391400" cy="3581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Group variables into one- and two-dimensional arrays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Perform an action on array elements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Create new variables with ARRAY statement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Assign initial values to array elements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Create temporary elements with an ARRAY statement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F79461-1D7E-4FCF-A2CD-5C3E8F486AA3}" type="slidenum">
              <a:rPr lang="en-US" smtClean="0">
                <a:latin typeface="Arial" pitchFamily="34" charset="0"/>
              </a:rPr>
              <a:pPr/>
              <a:t>10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ARRAY Statement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71563"/>
            <a:ext cx="7769225" cy="4267200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sz="2400" dirty="0" smtClean="0"/>
              <a:t>The ARRAY statement defines the elements in an array. These elements can be processed as a group. You refer to elements of the array by the array name and subscript.</a:t>
            </a:r>
          </a:p>
        </p:txBody>
      </p:sp>
      <p:sp>
        <p:nvSpPr>
          <p:cNvPr id="100357" name="Text Box 4"/>
          <p:cNvSpPr txBox="1">
            <a:spLocks noChangeArrowheads="1"/>
          </p:cNvSpPr>
          <p:nvPr/>
        </p:nvSpPr>
        <p:spPr bwMode="auto">
          <a:xfrm>
            <a:off x="684213" y="1982788"/>
            <a:ext cx="7769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358" name="Text Box 5"/>
          <p:cNvSpPr txBox="1">
            <a:spLocks noChangeArrowheads="1"/>
          </p:cNvSpPr>
          <p:nvPr/>
        </p:nvSpPr>
        <p:spPr bwMode="auto">
          <a:xfrm>
            <a:off x="1600200" y="358140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762000" y="3429000"/>
            <a:ext cx="7135095" cy="104644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tIns="152400" bIns="152400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ARRAY </a:t>
            </a:r>
            <a:r>
              <a:rPr lang="en-US" sz="2400" i="1" dirty="0" err="1">
                <a:latin typeface="Arial" charset="0"/>
              </a:rPr>
              <a:t>array</a:t>
            </a:r>
            <a:r>
              <a:rPr lang="en-US" sz="2400" i="1" dirty="0">
                <a:latin typeface="Arial" charset="0"/>
              </a:rPr>
              <a:t>-name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{</a:t>
            </a:r>
            <a:r>
              <a:rPr lang="en-US" sz="2400" i="1" dirty="0" smtClean="0">
                <a:latin typeface="Arial" charset="0"/>
              </a:rPr>
              <a:t>array-subscript</a:t>
            </a:r>
            <a:r>
              <a:rPr lang="en-US" sz="2400" dirty="0" smtClean="0">
                <a:latin typeface="Arial" charset="0"/>
              </a:rPr>
              <a:t>} </a:t>
            </a:r>
            <a:r>
              <a:rPr lang="en-US" sz="2400" dirty="0">
                <a:latin typeface="Arial" charset="0"/>
              </a:rPr>
              <a:t>&lt;$&gt; &lt;</a:t>
            </a:r>
            <a:r>
              <a:rPr lang="en-US" sz="2400" i="1" dirty="0">
                <a:latin typeface="Arial" charset="0"/>
              </a:rPr>
              <a:t>length</a:t>
            </a:r>
            <a:r>
              <a:rPr lang="en-US" sz="2400" dirty="0">
                <a:latin typeface="Arial" charset="0"/>
              </a:rPr>
              <a:t>&gt;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            &lt;</a:t>
            </a:r>
            <a:r>
              <a:rPr lang="en-US" sz="2400" i="1" dirty="0">
                <a:latin typeface="Arial" charset="0"/>
              </a:rPr>
              <a:t>array-elements</a:t>
            </a:r>
            <a:r>
              <a:rPr lang="en-US" sz="2400" dirty="0">
                <a:latin typeface="Arial" charset="0"/>
              </a:rPr>
              <a:t>&gt; &lt;(</a:t>
            </a:r>
            <a:r>
              <a:rPr lang="en-US" sz="2400" i="1" dirty="0">
                <a:latin typeface="Arial" charset="0"/>
              </a:rPr>
              <a:t>initial-value-list</a:t>
            </a:r>
            <a:r>
              <a:rPr lang="en-US" sz="2400" dirty="0">
                <a:latin typeface="Arial" charset="0"/>
              </a:rPr>
              <a:t>)&gt;</a:t>
            </a:r>
            <a:r>
              <a:rPr lang="en-US" sz="2400" b="1" dirty="0">
                <a:latin typeface="Arial" charset="0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43B6D1-17C2-4CAE-9C01-33E0FDF9B548}" type="slidenum">
              <a:rPr lang="en-US" smtClean="0">
                <a:latin typeface="Arial" pitchFamily="34" charset="0"/>
              </a:rPr>
              <a:pPr/>
              <a:t>11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ARRAY Statement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29600" cy="4525963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dirty="0" smtClean="0"/>
              <a:t>The ARRAY statement</a:t>
            </a:r>
          </a:p>
          <a:p>
            <a:pPr lvl="1">
              <a:defRPr/>
            </a:pPr>
            <a:r>
              <a:rPr lang="en-US" dirty="0" smtClean="0"/>
              <a:t>must contain </a:t>
            </a:r>
            <a:r>
              <a:rPr lang="en-US" b="1" dirty="0" smtClean="0"/>
              <a:t>all numeric or all character elements</a:t>
            </a:r>
          </a:p>
          <a:p>
            <a:pPr lvl="1">
              <a:defRPr/>
            </a:pPr>
            <a:r>
              <a:rPr lang="en-US" dirty="0" smtClean="0"/>
              <a:t>must be used to define an array before the array </a:t>
            </a:r>
            <a:br>
              <a:rPr lang="en-US" dirty="0" smtClean="0"/>
            </a:br>
            <a:r>
              <a:rPr lang="en-US" dirty="0" smtClean="0"/>
              <a:t>name can be referenced</a:t>
            </a:r>
          </a:p>
          <a:p>
            <a:pPr lvl="1">
              <a:defRPr/>
            </a:pPr>
            <a:r>
              <a:rPr lang="en-US" dirty="0" smtClean="0"/>
              <a:t>creates variables if they do not already exist in the PDV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Some </a:t>
            </a:r>
            <a:r>
              <a:rPr lang="en-US" dirty="0"/>
              <a:t>w</a:t>
            </a:r>
            <a:r>
              <a:rPr lang="en-US" dirty="0" smtClean="0"/>
              <a:t>arnings when using Arrays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sz="2400" dirty="0" smtClean="0"/>
              <a:t>Do not give an array the same name as a variable name in the same DATA step.</a:t>
            </a:r>
          </a:p>
          <a:p>
            <a:r>
              <a:rPr lang="en-US" sz="2400" dirty="0" smtClean="0"/>
              <a:t>Avoid using the SAS function name as an array name; although the array will still be correct, but, you can not use it as a SAS function in the same Data Step, a warning message will be in the SAS Log.</a:t>
            </a:r>
          </a:p>
          <a:p>
            <a:r>
              <a:rPr lang="en-US" sz="2400" dirty="0" smtClean="0"/>
              <a:t>Can not use array name in LABEL, FORMAT, DROP, KEEP, or LENGTH statements.</a:t>
            </a:r>
          </a:p>
          <a:p>
            <a:r>
              <a:rPr lang="en-US" sz="2400" dirty="0" smtClean="0"/>
              <a:t>Arrays do not become part of the output data set. They are temporary names.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One-Dimensional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An example of using one-dimensional array to reduce the # of program statements. The following program convert </a:t>
            </a:r>
            <a:r>
              <a:rPr lang="en-US" sz="2400" dirty="0" err="1" smtClean="0"/>
              <a:t>Fanrenheit</a:t>
            </a:r>
            <a:r>
              <a:rPr lang="en-US" sz="2400" dirty="0" smtClean="0"/>
              <a:t> to Celsius temperature for each week day </a:t>
            </a:r>
            <a:r>
              <a:rPr lang="en-US" sz="2400" b="1" dirty="0" smtClean="0"/>
              <a:t>without</a:t>
            </a:r>
            <a:r>
              <a:rPr lang="en-US" sz="2400" dirty="0" smtClean="0"/>
              <a:t> using Array: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Data </a:t>
            </a:r>
            <a:r>
              <a:rPr lang="en-US" sz="2400" dirty="0" err="1" smtClean="0"/>
              <a:t>temperature_convert</a:t>
            </a:r>
            <a:r>
              <a:rPr lang="en-US" sz="2400" dirty="0" smtClean="0"/>
              <a:t>; set Fahrenheit;</a:t>
            </a:r>
          </a:p>
          <a:p>
            <a:pPr>
              <a:buNone/>
            </a:pPr>
            <a:r>
              <a:rPr lang="en-US" sz="2400" dirty="0" smtClean="0"/>
              <a:t>Mon = 5*(Mon-32)/9;</a:t>
            </a:r>
          </a:p>
          <a:p>
            <a:pPr>
              <a:buNone/>
            </a:pPr>
            <a:r>
              <a:rPr lang="en-US" sz="2400" dirty="0" smtClean="0"/>
              <a:t>Tue=5*(Tue-32)/9;</a:t>
            </a:r>
          </a:p>
          <a:p>
            <a:pPr>
              <a:buNone/>
            </a:pPr>
            <a:r>
              <a:rPr lang="en-US" sz="2400" dirty="0" smtClean="0"/>
              <a:t>Wed=5*(Wed-32)/9;</a:t>
            </a:r>
          </a:p>
          <a:p>
            <a:pPr>
              <a:buNone/>
            </a:pPr>
            <a:r>
              <a:rPr lang="en-US" sz="2400" dirty="0" err="1" smtClean="0"/>
              <a:t>Thr</a:t>
            </a:r>
            <a:r>
              <a:rPr lang="en-US" sz="2400" dirty="0" smtClean="0"/>
              <a:t>=5*(Thr-32)/9;</a:t>
            </a:r>
          </a:p>
          <a:p>
            <a:pPr>
              <a:buNone/>
            </a:pPr>
            <a:r>
              <a:rPr lang="en-US" sz="2400" dirty="0" smtClean="0"/>
              <a:t>Fri=5*(Fri-32)/9;</a:t>
            </a:r>
          </a:p>
          <a:p>
            <a:pPr>
              <a:buNone/>
            </a:pPr>
            <a:r>
              <a:rPr lang="en-US" sz="2400" dirty="0" smtClean="0"/>
              <a:t>Sat=5*(Sat-32)/9;</a:t>
            </a:r>
          </a:p>
          <a:p>
            <a:pPr>
              <a:buNone/>
            </a:pPr>
            <a:r>
              <a:rPr lang="en-US" sz="2400" dirty="0" smtClean="0"/>
              <a:t>Sun=5*(Sun-32)/9;</a:t>
            </a:r>
          </a:p>
          <a:p>
            <a:pPr>
              <a:buNone/>
            </a:pPr>
            <a:r>
              <a:rPr lang="en-US" sz="2400" dirty="0" smtClean="0"/>
              <a:t>Run;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The following program convert </a:t>
            </a:r>
            <a:r>
              <a:rPr lang="en-US" sz="3100" dirty="0" err="1" smtClean="0"/>
              <a:t>Fanrenheit</a:t>
            </a:r>
            <a:r>
              <a:rPr lang="en-US" sz="3100" dirty="0" smtClean="0"/>
              <a:t> to Celsius temperature for each week day </a:t>
            </a:r>
            <a:r>
              <a:rPr lang="en-US" sz="3100" b="1" dirty="0" smtClean="0"/>
              <a:t>with</a:t>
            </a:r>
            <a:r>
              <a:rPr lang="en-US" sz="3100" dirty="0" smtClean="0"/>
              <a:t> an Array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dirty="0" smtClean="0"/>
              <a:t>Data </a:t>
            </a:r>
            <a:r>
              <a:rPr lang="en-US" sz="2400" dirty="0" err="1" smtClean="0"/>
              <a:t>temperature_convert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drop=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);</a:t>
            </a:r>
          </a:p>
          <a:p>
            <a:pPr>
              <a:buNone/>
            </a:pPr>
            <a:r>
              <a:rPr lang="en-US" sz="2400" dirty="0" smtClean="0"/>
              <a:t>Set Fahrenheit;</a:t>
            </a:r>
          </a:p>
          <a:p>
            <a:pPr>
              <a:buNone/>
            </a:pPr>
            <a:r>
              <a:rPr lang="en-US" sz="2400" dirty="0" smtClean="0"/>
              <a:t>Array </a:t>
            </a:r>
            <a:r>
              <a:rPr lang="en-US" sz="2400" dirty="0" err="1" smtClean="0"/>
              <a:t>wkday</a:t>
            </a:r>
            <a:r>
              <a:rPr lang="en-US" sz="2400" dirty="0" smtClean="0"/>
              <a:t>{7} </a:t>
            </a:r>
            <a:r>
              <a:rPr lang="en-US" sz="2400" dirty="0" err="1" smtClean="0"/>
              <a:t>mon</a:t>
            </a:r>
            <a:r>
              <a:rPr lang="en-US" sz="2400" dirty="0"/>
              <a:t> </a:t>
            </a:r>
            <a:r>
              <a:rPr lang="en-US" sz="2400" dirty="0" err="1" smtClean="0"/>
              <a:t>tue</a:t>
            </a:r>
            <a:r>
              <a:rPr lang="en-US" sz="2400" dirty="0" smtClean="0"/>
              <a:t> wed </a:t>
            </a:r>
            <a:r>
              <a:rPr lang="en-US" sz="2400" dirty="0" err="1" smtClean="0"/>
              <a:t>thr</a:t>
            </a:r>
            <a:r>
              <a:rPr lang="en-US" sz="2400" dirty="0" smtClean="0"/>
              <a:t> </a:t>
            </a:r>
            <a:r>
              <a:rPr lang="en-US" sz="2400" dirty="0" err="1" smtClean="0"/>
              <a:t>fri</a:t>
            </a:r>
            <a:r>
              <a:rPr lang="en-US" sz="2400" dirty="0" smtClean="0"/>
              <a:t> sat sun;</a:t>
            </a:r>
          </a:p>
          <a:p>
            <a:pPr>
              <a:buNone/>
            </a:pPr>
            <a:r>
              <a:rPr lang="en-US" sz="2400" dirty="0" smtClean="0"/>
              <a:t>Array </a:t>
            </a:r>
            <a:r>
              <a:rPr lang="en-US" sz="2400" dirty="0" err="1" smtClean="0"/>
              <a:t>celtemp</a:t>
            </a:r>
            <a:r>
              <a:rPr lang="en-US" sz="2400" dirty="0" smtClean="0"/>
              <a:t>[7] </a:t>
            </a:r>
            <a:r>
              <a:rPr lang="en-US" sz="2400" dirty="0" err="1" smtClean="0"/>
              <a:t>cmon</a:t>
            </a:r>
            <a:r>
              <a:rPr lang="en-US" sz="2400" dirty="0" smtClean="0"/>
              <a:t> </a:t>
            </a:r>
            <a:r>
              <a:rPr lang="en-US" sz="2400" dirty="0" err="1" smtClean="0"/>
              <a:t>ctue</a:t>
            </a:r>
            <a:r>
              <a:rPr lang="en-US" sz="2400" dirty="0" smtClean="0"/>
              <a:t> </a:t>
            </a:r>
            <a:r>
              <a:rPr lang="en-US" sz="2400" dirty="0" err="1" smtClean="0"/>
              <a:t>cwed</a:t>
            </a:r>
            <a:r>
              <a:rPr lang="en-US" sz="2400" dirty="0" smtClean="0"/>
              <a:t> </a:t>
            </a:r>
            <a:r>
              <a:rPr lang="en-US" sz="2400" dirty="0" err="1" smtClean="0"/>
              <a:t>cthr</a:t>
            </a:r>
            <a:r>
              <a:rPr lang="en-US" sz="2400" dirty="0" smtClean="0"/>
              <a:t> </a:t>
            </a:r>
            <a:r>
              <a:rPr lang="en-US" sz="2400" dirty="0" err="1" smtClean="0"/>
              <a:t>cfri</a:t>
            </a:r>
            <a:r>
              <a:rPr lang="en-US" sz="2400" dirty="0" smtClean="0"/>
              <a:t> </a:t>
            </a:r>
            <a:r>
              <a:rPr lang="en-US" sz="2400" dirty="0" err="1" smtClean="0"/>
              <a:t>csat</a:t>
            </a:r>
            <a:r>
              <a:rPr lang="en-US" sz="2400" dirty="0" smtClean="0"/>
              <a:t> </a:t>
            </a:r>
            <a:r>
              <a:rPr lang="en-US" sz="2400" dirty="0" err="1"/>
              <a:t>c</a:t>
            </a:r>
            <a:r>
              <a:rPr lang="en-US" sz="2400" dirty="0" err="1" smtClean="0"/>
              <a:t>sun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Do i = 1 to 7;</a:t>
            </a:r>
          </a:p>
          <a:p>
            <a:pPr>
              <a:buNone/>
            </a:pPr>
            <a:r>
              <a:rPr lang="en-US" sz="2400" dirty="0" err="1" smtClean="0"/>
              <a:t>celtemp</a:t>
            </a:r>
            <a:r>
              <a:rPr lang="en-US" sz="2400" dirty="0" smtClean="0"/>
              <a:t>{i} = 5*(</a:t>
            </a:r>
            <a:r>
              <a:rPr lang="en-US" sz="2400" dirty="0" err="1" smtClean="0"/>
              <a:t>wkday</a:t>
            </a:r>
            <a:r>
              <a:rPr lang="en-US" sz="2400" dirty="0" smtClean="0"/>
              <a:t>{i}-32)/9;</a:t>
            </a:r>
          </a:p>
          <a:p>
            <a:pPr>
              <a:buNone/>
            </a:pPr>
            <a:r>
              <a:rPr lang="en-US" sz="2400" dirty="0" smtClean="0"/>
              <a:t>End;</a:t>
            </a:r>
          </a:p>
          <a:p>
            <a:pPr>
              <a:buNone/>
            </a:pPr>
            <a:r>
              <a:rPr lang="en-US" sz="2400" dirty="0" smtClean="0"/>
              <a:t>Run;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2400" dirty="0" smtClean="0"/>
              <a:t>NOTE: </a:t>
            </a:r>
          </a:p>
          <a:p>
            <a:r>
              <a:rPr lang="en-US" sz="2400" dirty="0" smtClean="0"/>
              <a:t>The array name is </a:t>
            </a:r>
            <a:r>
              <a:rPr lang="en-US" sz="2400" dirty="0" err="1" smtClean="0"/>
              <a:t>wkday</a:t>
            </a:r>
            <a:endParaRPr lang="en-US" sz="2400" dirty="0" smtClean="0"/>
          </a:p>
          <a:p>
            <a:r>
              <a:rPr lang="en-US" sz="2400" dirty="0" smtClean="0"/>
              <a:t># of elements defined in the array is 7.</a:t>
            </a:r>
          </a:p>
          <a:p>
            <a:r>
              <a:rPr lang="en-US" sz="2400" dirty="0" smtClean="0"/>
              <a:t>The seven elements are the variables </a:t>
            </a:r>
            <a:r>
              <a:rPr lang="en-US" sz="2400" dirty="0" err="1" smtClean="0"/>
              <a:t>mon</a:t>
            </a:r>
            <a:r>
              <a:rPr lang="en-US" sz="2400" dirty="0" smtClean="0"/>
              <a:t>, </a:t>
            </a:r>
            <a:r>
              <a:rPr lang="en-US" sz="2400" dirty="0" err="1" smtClean="0"/>
              <a:t>tue</a:t>
            </a:r>
            <a:r>
              <a:rPr lang="en-US" sz="2400" dirty="0" smtClean="0"/>
              <a:t>, etc.</a:t>
            </a:r>
          </a:p>
          <a:p>
            <a:r>
              <a:rPr lang="en-US" sz="2400" dirty="0" smtClean="0"/>
              <a:t>The use of the array in the program is by the DO loop.</a:t>
            </a:r>
          </a:p>
          <a:p>
            <a:r>
              <a:rPr lang="en-US" sz="2400" dirty="0" smtClean="0"/>
              <a:t>The index in the DO loop is a new variable created in the program. It should dropped , unless it will be used for other purpose in the same Data step.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6042E0-FB1C-4645-829B-8243B3C686FF}" type="slidenum">
              <a:rPr lang="en-US" smtClean="0">
                <a:latin typeface="Arial" pitchFamily="34" charset="0"/>
              </a:rPr>
              <a:pPr/>
              <a:t>15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Defining an Array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1562"/>
            <a:ext cx="8686800" cy="5329237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sz="2800" dirty="0" smtClean="0"/>
              <a:t>Write an ARRAY statement that defines the four quarterly contribution variables as elements of an array.</a:t>
            </a:r>
          </a:p>
          <a:p>
            <a:pPr marL="0" indent="0">
              <a:buFont typeface="Monotype Sorts" pitchFamily="2" charset="2"/>
              <a:buNone/>
            </a:pPr>
            <a:endParaRPr lang="en-US" dirty="0" smtClean="0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838200" y="2209800"/>
            <a:ext cx="7005444" cy="46166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ourier New" pitchFamily="49" charset="0"/>
              </a:rPr>
              <a:t>array 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{4} Qtr1 Qtr2 Qtr3 Qtr4;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79600" y="4995863"/>
            <a:ext cx="6756400" cy="823912"/>
            <a:chOff x="1222" y="2435"/>
            <a:chExt cx="4256" cy="519"/>
          </a:xfrm>
        </p:grpSpPr>
        <p:sp>
          <p:nvSpPr>
            <p:cNvPr id="102424" name="Rectangle 7"/>
            <p:cNvSpPr>
              <a:spLocks noChangeArrowheads="1"/>
            </p:cNvSpPr>
            <p:nvPr/>
          </p:nvSpPr>
          <p:spPr bwMode="auto">
            <a:xfrm>
              <a:off x="1222" y="2435"/>
              <a:ext cx="800" cy="518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First</a:t>
              </a:r>
            </a:p>
            <a:p>
              <a:pPr algn="ctr"/>
              <a:r>
                <a:rPr lang="en-US" dirty="0"/>
                <a:t>element</a:t>
              </a:r>
            </a:p>
          </p:txBody>
        </p:sp>
        <p:sp>
          <p:nvSpPr>
            <p:cNvPr id="102425" name="Rectangle 8"/>
            <p:cNvSpPr>
              <a:spLocks noChangeArrowheads="1"/>
            </p:cNvSpPr>
            <p:nvPr/>
          </p:nvSpPr>
          <p:spPr bwMode="auto">
            <a:xfrm>
              <a:off x="2376" y="2436"/>
              <a:ext cx="800" cy="518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Second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2426" name="Rectangle 9"/>
            <p:cNvSpPr>
              <a:spLocks noChangeArrowheads="1"/>
            </p:cNvSpPr>
            <p:nvPr/>
          </p:nvSpPr>
          <p:spPr bwMode="auto">
            <a:xfrm>
              <a:off x="3526" y="2435"/>
              <a:ext cx="800" cy="518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Third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2427" name="Rectangle 10"/>
            <p:cNvSpPr>
              <a:spLocks noChangeArrowheads="1"/>
            </p:cNvSpPr>
            <p:nvPr/>
          </p:nvSpPr>
          <p:spPr bwMode="auto">
            <a:xfrm>
              <a:off x="4678" y="2436"/>
              <a:ext cx="800" cy="518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Fourth</a:t>
              </a:r>
            </a:p>
            <a:p>
              <a:pPr algn="ctr"/>
              <a:r>
                <a:rPr lang="en-US"/>
                <a:t>element</a:t>
              </a:r>
            </a:p>
          </p:txBody>
        </p:sp>
      </p:grpSp>
      <p:sp>
        <p:nvSpPr>
          <p:cNvPr id="102407" name="AutoShape 11"/>
          <p:cNvSpPr>
            <a:spLocks noChangeArrowheads="1"/>
          </p:cNvSpPr>
          <p:nvPr/>
        </p:nvSpPr>
        <p:spPr bwMode="auto">
          <a:xfrm>
            <a:off x="7086600" y="4421188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02408" name="AutoShape 12"/>
          <p:cNvSpPr>
            <a:spLocks noChangeArrowheads="1"/>
          </p:cNvSpPr>
          <p:nvPr/>
        </p:nvSpPr>
        <p:spPr bwMode="auto">
          <a:xfrm>
            <a:off x="3429000" y="4421188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   </a:t>
            </a:r>
          </a:p>
        </p:txBody>
      </p:sp>
      <p:sp>
        <p:nvSpPr>
          <p:cNvPr id="102409" name="AutoShape 13"/>
          <p:cNvSpPr>
            <a:spLocks noChangeArrowheads="1"/>
          </p:cNvSpPr>
          <p:nvPr/>
        </p:nvSpPr>
        <p:spPr bwMode="auto">
          <a:xfrm>
            <a:off x="5257800" y="4421188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   </a:t>
            </a:r>
          </a:p>
        </p:txBody>
      </p:sp>
      <p:sp>
        <p:nvSpPr>
          <p:cNvPr id="102410" name="AutoShape 14"/>
          <p:cNvSpPr>
            <a:spLocks noChangeArrowheads="1"/>
          </p:cNvSpPr>
          <p:nvPr/>
        </p:nvSpPr>
        <p:spPr bwMode="auto">
          <a:xfrm>
            <a:off x="1600200" y="4421188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02411" name="Text Box 15"/>
          <p:cNvSpPr txBox="1">
            <a:spLocks noChangeArrowheads="1"/>
          </p:cNvSpPr>
          <p:nvPr/>
        </p:nvSpPr>
        <p:spPr bwMode="auto">
          <a:xfrm>
            <a:off x="695325" y="39751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ID</a:t>
            </a:r>
          </a:p>
        </p:txBody>
      </p:sp>
      <p:sp>
        <p:nvSpPr>
          <p:cNvPr id="102412" name="AutoShape 16"/>
          <p:cNvSpPr>
            <a:spLocks noChangeArrowheads="1"/>
          </p:cNvSpPr>
          <p:nvPr/>
        </p:nvSpPr>
        <p:spPr bwMode="auto">
          <a:xfrm>
            <a:off x="228600" y="4421188"/>
            <a:ext cx="13716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>
              <a:latin typeface="Courier New" pitchFamily="49" charset="0"/>
            </a:endParaRPr>
          </a:p>
        </p:txBody>
      </p:sp>
      <p:sp>
        <p:nvSpPr>
          <p:cNvPr id="102413" name="Text Box 19"/>
          <p:cNvSpPr txBox="1">
            <a:spLocks noChangeArrowheads="1"/>
          </p:cNvSpPr>
          <p:nvPr/>
        </p:nvSpPr>
        <p:spPr bwMode="auto">
          <a:xfrm>
            <a:off x="7646988" y="3975100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00349C"/>
                </a:solidFill>
              </a:rPr>
              <a:t>Qtr4</a:t>
            </a:r>
          </a:p>
        </p:txBody>
      </p:sp>
      <p:sp>
        <p:nvSpPr>
          <p:cNvPr id="102414" name="Text Box 20"/>
          <p:cNvSpPr txBox="1">
            <a:spLocks noChangeArrowheads="1"/>
          </p:cNvSpPr>
          <p:nvPr/>
        </p:nvSpPr>
        <p:spPr bwMode="auto">
          <a:xfrm>
            <a:off x="3990975" y="3975100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00349C"/>
                </a:solidFill>
              </a:rPr>
              <a:t>Qtr2</a:t>
            </a:r>
          </a:p>
        </p:txBody>
      </p:sp>
      <p:sp>
        <p:nvSpPr>
          <p:cNvPr id="102415" name="Text Box 21"/>
          <p:cNvSpPr txBox="1">
            <a:spLocks noChangeArrowheads="1"/>
          </p:cNvSpPr>
          <p:nvPr/>
        </p:nvSpPr>
        <p:spPr bwMode="auto">
          <a:xfrm>
            <a:off x="5819775" y="3975100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00349C"/>
                </a:solidFill>
              </a:rPr>
              <a:t>Qtr3</a:t>
            </a:r>
          </a:p>
        </p:txBody>
      </p:sp>
      <p:sp>
        <p:nvSpPr>
          <p:cNvPr id="102416" name="Text Box 22"/>
          <p:cNvSpPr txBox="1">
            <a:spLocks noChangeArrowheads="1"/>
          </p:cNvSpPr>
          <p:nvPr/>
        </p:nvSpPr>
        <p:spPr bwMode="auto">
          <a:xfrm>
            <a:off x="2162175" y="3975100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00349C"/>
                </a:solidFill>
              </a:rPr>
              <a:t>Qtr1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516188" y="3070225"/>
            <a:ext cx="5486400" cy="904875"/>
            <a:chOff x="1586" y="2072"/>
            <a:chExt cx="3456" cy="570"/>
          </a:xfrm>
        </p:grpSpPr>
        <p:sp>
          <p:nvSpPr>
            <p:cNvPr id="186392" name="Text Box 24"/>
            <p:cNvSpPr txBox="1">
              <a:spLocks noChangeArrowheads="1"/>
            </p:cNvSpPr>
            <p:nvPr/>
          </p:nvSpPr>
          <p:spPr bwMode="auto">
            <a:xfrm>
              <a:off x="2810" y="2072"/>
              <a:ext cx="1009" cy="306"/>
            </a:xfrm>
            <a:prstGeom prst="rect">
              <a:avLst/>
            </a:prstGeom>
            <a:solidFill>
              <a:srgbClr val="00349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FFFFFF"/>
                  </a:solidFill>
                  <a:latin typeface="Arial" charset="0"/>
                </a:rPr>
                <a:t>CONTRIB</a:t>
              </a:r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586" y="2376"/>
              <a:ext cx="3456" cy="266"/>
              <a:chOff x="1586" y="2854"/>
              <a:chExt cx="3456" cy="266"/>
            </a:xfrm>
          </p:grpSpPr>
          <p:cxnSp>
            <p:nvCxnSpPr>
              <p:cNvPr id="102420" name="AutoShape 26"/>
              <p:cNvCxnSpPr>
                <a:cxnSpLocks noChangeShapeType="1"/>
              </p:cNvCxnSpPr>
              <p:nvPr/>
            </p:nvCxnSpPr>
            <p:spPr bwMode="auto">
              <a:xfrm rot="-5400000">
                <a:off x="2912" y="2693"/>
                <a:ext cx="237" cy="585"/>
              </a:xfrm>
              <a:prstGeom prst="bentConnector3">
                <a:avLst>
                  <a:gd name="adj1" fmla="val 51898"/>
                </a:avLst>
              </a:prstGeom>
              <a:noFill/>
              <a:ln w="57150">
                <a:solidFill>
                  <a:srgbClr val="00349C"/>
                </a:solidFill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02421" name="AutoShape 27"/>
              <p:cNvCxnSpPr>
                <a:cxnSpLocks noChangeShapeType="1"/>
              </p:cNvCxnSpPr>
              <p:nvPr/>
            </p:nvCxnSpPr>
            <p:spPr bwMode="auto">
              <a:xfrm rot="5400000" flipH="1">
                <a:off x="3488" y="2702"/>
                <a:ext cx="237" cy="567"/>
              </a:xfrm>
              <a:prstGeom prst="bentConnector3">
                <a:avLst>
                  <a:gd name="adj1" fmla="val 51898"/>
                </a:avLst>
              </a:prstGeom>
              <a:noFill/>
              <a:ln w="57150">
                <a:solidFill>
                  <a:srgbClr val="00349C"/>
                </a:solidFill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02422" name="AutoShape 28"/>
              <p:cNvCxnSpPr>
                <a:cxnSpLocks noChangeShapeType="1"/>
              </p:cNvCxnSpPr>
              <p:nvPr/>
            </p:nvCxnSpPr>
            <p:spPr bwMode="auto">
              <a:xfrm rot="-5400000">
                <a:off x="2317" y="2123"/>
                <a:ext cx="266" cy="1728"/>
              </a:xfrm>
              <a:prstGeom prst="bentConnector3">
                <a:avLst>
                  <a:gd name="adj1" fmla="val 54884"/>
                </a:avLst>
              </a:prstGeom>
              <a:noFill/>
              <a:ln w="57150">
                <a:solidFill>
                  <a:srgbClr val="00349C"/>
                </a:solidFill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02423" name="AutoShape 29"/>
              <p:cNvCxnSpPr>
                <a:cxnSpLocks noChangeShapeType="1"/>
              </p:cNvCxnSpPr>
              <p:nvPr/>
            </p:nvCxnSpPr>
            <p:spPr bwMode="auto">
              <a:xfrm rot="5400000" flipH="1">
                <a:off x="4064" y="2126"/>
                <a:ext cx="237" cy="1719"/>
              </a:xfrm>
              <a:prstGeom prst="bentConnector3">
                <a:avLst>
                  <a:gd name="adj1" fmla="val 51898"/>
                </a:avLst>
              </a:prstGeom>
              <a:noFill/>
              <a:ln w="57150">
                <a:solidFill>
                  <a:srgbClr val="00349C"/>
                </a:solidFill>
                <a:miter lim="800000"/>
                <a:headEnd type="none" w="sm" len="sm"/>
                <a:tailEnd type="none" w="sm" len="sm"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6C4081-2922-48CD-9CD4-DFD51A48F5A0}" type="slidenum">
              <a:rPr lang="en-US" smtClean="0">
                <a:latin typeface="Arial" pitchFamily="34" charset="0"/>
              </a:rPr>
              <a:pPr/>
              <a:t>16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Defining an Array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71563"/>
            <a:ext cx="7769225" cy="4267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sz="2800" dirty="0" smtClean="0"/>
              <a:t>Variables that are elements of an array do </a:t>
            </a:r>
            <a:r>
              <a:rPr lang="en-US" sz="2800" b="1" dirty="0" smtClean="0"/>
              <a:t>not</a:t>
            </a:r>
            <a:r>
              <a:rPr lang="en-US" sz="2800" dirty="0" smtClean="0"/>
              <a:t> need to have similar, related, or numbered names.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 smtClean="0"/>
          </a:p>
        </p:txBody>
      </p:sp>
      <p:sp>
        <p:nvSpPr>
          <p:cNvPr id="103429" name="Rectangle 10"/>
          <p:cNvSpPr>
            <a:spLocks noChangeArrowheads="1"/>
          </p:cNvSpPr>
          <p:nvPr/>
        </p:nvSpPr>
        <p:spPr bwMode="auto">
          <a:xfrm>
            <a:off x="1066800" y="2286000"/>
            <a:ext cx="7162800" cy="40011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array Contrib2{4}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Q1 Qrtr2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ThrdQ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Qtr4</a:t>
            </a:r>
            <a:r>
              <a:rPr lang="en-US" sz="2000" b="1" dirty="0">
                <a:latin typeface="Courier New" pitchFamily="49" charset="0"/>
              </a:rPr>
              <a:t>;</a:t>
            </a:r>
          </a:p>
        </p:txBody>
      </p:sp>
      <p:sp>
        <p:nvSpPr>
          <p:cNvPr id="103430" name="Text Box 44"/>
          <p:cNvSpPr txBox="1">
            <a:spLocks noChangeArrowheads="1"/>
          </p:cNvSpPr>
          <p:nvPr/>
        </p:nvSpPr>
        <p:spPr bwMode="auto">
          <a:xfrm>
            <a:off x="7558088" y="3963988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00349C"/>
                </a:solidFill>
              </a:rPr>
              <a:t>Qtr4</a:t>
            </a:r>
          </a:p>
        </p:txBody>
      </p:sp>
      <p:sp>
        <p:nvSpPr>
          <p:cNvPr id="103431" name="Text Box 45"/>
          <p:cNvSpPr txBox="1">
            <a:spLocks noChangeArrowheads="1"/>
          </p:cNvSpPr>
          <p:nvPr/>
        </p:nvSpPr>
        <p:spPr bwMode="auto">
          <a:xfrm>
            <a:off x="3856038" y="3963988"/>
            <a:ext cx="803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00349C"/>
                </a:solidFill>
              </a:rPr>
              <a:t>Qrtr2</a:t>
            </a:r>
          </a:p>
        </p:txBody>
      </p:sp>
      <p:sp>
        <p:nvSpPr>
          <p:cNvPr id="103432" name="Text Box 46"/>
          <p:cNvSpPr txBox="1">
            <a:spLocks noChangeArrowheads="1"/>
          </p:cNvSpPr>
          <p:nvPr/>
        </p:nvSpPr>
        <p:spPr bwMode="auto">
          <a:xfrm>
            <a:off x="5613400" y="3963988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00349C"/>
                </a:solidFill>
              </a:rPr>
              <a:t>ThrdQ</a:t>
            </a:r>
          </a:p>
        </p:txBody>
      </p:sp>
      <p:sp>
        <p:nvSpPr>
          <p:cNvPr id="103433" name="Text Box 47"/>
          <p:cNvSpPr txBox="1">
            <a:spLocks noChangeArrowheads="1"/>
          </p:cNvSpPr>
          <p:nvPr/>
        </p:nvSpPr>
        <p:spPr bwMode="auto">
          <a:xfrm>
            <a:off x="2163763" y="3963988"/>
            <a:ext cx="52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00349C"/>
                </a:solidFill>
              </a:rPr>
              <a:t>Q1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879600" y="4995863"/>
            <a:ext cx="6756400" cy="823912"/>
            <a:chOff x="1222" y="2435"/>
            <a:chExt cx="4256" cy="519"/>
          </a:xfrm>
        </p:grpSpPr>
        <p:sp>
          <p:nvSpPr>
            <p:cNvPr id="103447" name="Rectangle 57"/>
            <p:cNvSpPr>
              <a:spLocks noChangeArrowheads="1"/>
            </p:cNvSpPr>
            <p:nvPr/>
          </p:nvSpPr>
          <p:spPr bwMode="auto">
            <a:xfrm>
              <a:off x="1222" y="2435"/>
              <a:ext cx="800" cy="518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First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3448" name="Rectangle 58"/>
            <p:cNvSpPr>
              <a:spLocks noChangeArrowheads="1"/>
            </p:cNvSpPr>
            <p:nvPr/>
          </p:nvSpPr>
          <p:spPr bwMode="auto">
            <a:xfrm>
              <a:off x="2376" y="2436"/>
              <a:ext cx="800" cy="518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Second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3449" name="Rectangle 59"/>
            <p:cNvSpPr>
              <a:spLocks noChangeArrowheads="1"/>
            </p:cNvSpPr>
            <p:nvPr/>
          </p:nvSpPr>
          <p:spPr bwMode="auto">
            <a:xfrm>
              <a:off x="3526" y="2435"/>
              <a:ext cx="800" cy="518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Third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3450" name="Rectangle 60"/>
            <p:cNvSpPr>
              <a:spLocks noChangeArrowheads="1"/>
            </p:cNvSpPr>
            <p:nvPr/>
          </p:nvSpPr>
          <p:spPr bwMode="auto">
            <a:xfrm>
              <a:off x="4678" y="2436"/>
              <a:ext cx="800" cy="518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Fourth</a:t>
              </a:r>
            </a:p>
            <a:p>
              <a:pPr algn="ctr"/>
              <a:r>
                <a:rPr lang="en-US"/>
                <a:t>element</a:t>
              </a:r>
            </a:p>
          </p:txBody>
        </p:sp>
      </p:grpSp>
      <p:sp>
        <p:nvSpPr>
          <p:cNvPr id="103435" name="AutoShape 61"/>
          <p:cNvSpPr>
            <a:spLocks noChangeArrowheads="1"/>
          </p:cNvSpPr>
          <p:nvPr/>
        </p:nvSpPr>
        <p:spPr bwMode="auto">
          <a:xfrm>
            <a:off x="7086600" y="4421188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03436" name="AutoShape 62"/>
          <p:cNvSpPr>
            <a:spLocks noChangeArrowheads="1"/>
          </p:cNvSpPr>
          <p:nvPr/>
        </p:nvSpPr>
        <p:spPr bwMode="auto">
          <a:xfrm>
            <a:off x="3429000" y="4421188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   </a:t>
            </a:r>
          </a:p>
        </p:txBody>
      </p:sp>
      <p:sp>
        <p:nvSpPr>
          <p:cNvPr id="103437" name="AutoShape 63"/>
          <p:cNvSpPr>
            <a:spLocks noChangeArrowheads="1"/>
          </p:cNvSpPr>
          <p:nvPr/>
        </p:nvSpPr>
        <p:spPr bwMode="auto">
          <a:xfrm>
            <a:off x="5257800" y="4421188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   </a:t>
            </a:r>
          </a:p>
        </p:txBody>
      </p:sp>
      <p:sp>
        <p:nvSpPr>
          <p:cNvPr id="103438" name="AutoShape 64"/>
          <p:cNvSpPr>
            <a:spLocks noChangeArrowheads="1"/>
          </p:cNvSpPr>
          <p:nvPr/>
        </p:nvSpPr>
        <p:spPr bwMode="auto">
          <a:xfrm>
            <a:off x="1600200" y="4421188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03439" name="Text Box 65"/>
          <p:cNvSpPr txBox="1">
            <a:spLocks noChangeArrowheads="1"/>
          </p:cNvSpPr>
          <p:nvPr/>
        </p:nvSpPr>
        <p:spPr bwMode="auto">
          <a:xfrm>
            <a:off x="695325" y="39751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ID</a:t>
            </a:r>
          </a:p>
        </p:txBody>
      </p:sp>
      <p:sp>
        <p:nvSpPr>
          <p:cNvPr id="103440" name="AutoShape 66"/>
          <p:cNvSpPr>
            <a:spLocks noChangeArrowheads="1"/>
          </p:cNvSpPr>
          <p:nvPr/>
        </p:nvSpPr>
        <p:spPr bwMode="auto">
          <a:xfrm>
            <a:off x="228600" y="4421188"/>
            <a:ext cx="13716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>
              <a:latin typeface="Courier New" pitchFamily="49" charset="0"/>
            </a:endParaRPr>
          </a:p>
        </p:txBody>
      </p:sp>
      <p:sp>
        <p:nvSpPr>
          <p:cNvPr id="187460" name="Text Box 68"/>
          <p:cNvSpPr txBox="1">
            <a:spLocks noChangeArrowheads="1"/>
          </p:cNvSpPr>
          <p:nvPr/>
        </p:nvSpPr>
        <p:spPr bwMode="auto">
          <a:xfrm>
            <a:off x="4459288" y="3070225"/>
            <a:ext cx="1771650" cy="485775"/>
          </a:xfrm>
          <a:prstGeom prst="rect">
            <a:avLst/>
          </a:prstGeom>
          <a:solidFill>
            <a:srgbClr val="00349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CONTRIB2</a:t>
            </a:r>
          </a:p>
        </p:txBody>
      </p: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2516188" y="3552825"/>
            <a:ext cx="5486400" cy="422275"/>
            <a:chOff x="1586" y="2854"/>
            <a:chExt cx="3456" cy="266"/>
          </a:xfrm>
        </p:grpSpPr>
        <p:cxnSp>
          <p:nvCxnSpPr>
            <p:cNvPr id="103443" name="AutoShape 70"/>
            <p:cNvCxnSpPr>
              <a:cxnSpLocks noChangeShapeType="1"/>
            </p:cNvCxnSpPr>
            <p:nvPr/>
          </p:nvCxnSpPr>
          <p:spPr bwMode="auto">
            <a:xfrm rot="-5400000">
              <a:off x="2912" y="2693"/>
              <a:ext cx="237" cy="585"/>
            </a:xfrm>
            <a:prstGeom prst="bentConnector3">
              <a:avLst>
                <a:gd name="adj1" fmla="val 51898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103444" name="AutoShape 71"/>
            <p:cNvCxnSpPr>
              <a:cxnSpLocks noChangeShapeType="1"/>
            </p:cNvCxnSpPr>
            <p:nvPr/>
          </p:nvCxnSpPr>
          <p:spPr bwMode="auto">
            <a:xfrm rot="5400000" flipH="1">
              <a:off x="3488" y="2702"/>
              <a:ext cx="237" cy="567"/>
            </a:xfrm>
            <a:prstGeom prst="bentConnector3">
              <a:avLst>
                <a:gd name="adj1" fmla="val 51898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103445" name="AutoShape 72"/>
            <p:cNvCxnSpPr>
              <a:cxnSpLocks noChangeShapeType="1"/>
            </p:cNvCxnSpPr>
            <p:nvPr/>
          </p:nvCxnSpPr>
          <p:spPr bwMode="auto">
            <a:xfrm rot="-5400000">
              <a:off x="2317" y="2123"/>
              <a:ext cx="266" cy="1728"/>
            </a:xfrm>
            <a:prstGeom prst="bentConnector3">
              <a:avLst>
                <a:gd name="adj1" fmla="val 54884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103446" name="AutoShape 73"/>
            <p:cNvCxnSpPr>
              <a:cxnSpLocks noChangeShapeType="1"/>
            </p:cNvCxnSpPr>
            <p:nvPr/>
          </p:nvCxnSpPr>
          <p:spPr bwMode="auto">
            <a:xfrm rot="5400000" flipH="1">
              <a:off x="4064" y="2126"/>
              <a:ext cx="237" cy="1719"/>
            </a:xfrm>
            <a:prstGeom prst="bentConnector3">
              <a:avLst>
                <a:gd name="adj1" fmla="val 51898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Specifying Array-subscript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</a:rPr>
              <a:t>There are different ways to specify array-subscript in addition to specify the size of the array.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</a:rPr>
              <a:t>Ex.:</a:t>
            </a:r>
          </a:p>
          <a:p>
            <a:r>
              <a:rPr lang="en-US" sz="2400" dirty="0" smtClean="0"/>
              <a:t>Specify a range of values as dimension</a:t>
            </a:r>
            <a:r>
              <a:rPr lang="en-US" sz="2400" dirty="0"/>
              <a:t>: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Array sales{</a:t>
            </a:r>
            <a:r>
              <a:rPr lang="en-US" sz="2400" dirty="0" smtClean="0">
                <a:solidFill>
                  <a:srgbClr val="FF0000"/>
                </a:solidFill>
              </a:rPr>
              <a:t>05:09</a:t>
            </a:r>
            <a:r>
              <a:rPr lang="en-US" sz="2400" dirty="0" smtClean="0"/>
              <a:t>} mon05 mon06 mon07 mon08 mon09;</a:t>
            </a:r>
          </a:p>
          <a:p>
            <a:r>
              <a:rPr lang="en-US" sz="2400" dirty="0" smtClean="0"/>
              <a:t>Use asterisk (*) as dimension. SAS determine the dimension of array by counting the number of elements.</a:t>
            </a:r>
          </a:p>
          <a:p>
            <a:pPr>
              <a:buNone/>
            </a:pPr>
            <a:r>
              <a:rPr lang="en-US" sz="2400" dirty="0" smtClean="0"/>
              <a:t>		Array  </a:t>
            </a:r>
            <a:r>
              <a:rPr lang="en-US" sz="2400" dirty="0" err="1" smtClean="0"/>
              <a:t>contrib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} qtr1 qtr2 qtr3 qtr4;</a:t>
            </a:r>
          </a:p>
          <a:p>
            <a:r>
              <a:rPr lang="en-US" sz="2400" dirty="0" smtClean="0"/>
              <a:t>You can use </a:t>
            </a:r>
            <a:r>
              <a:rPr lang="en-US" sz="2400" dirty="0" smtClean="0">
                <a:solidFill>
                  <a:srgbClr val="FF0000"/>
                </a:solidFill>
              </a:rPr>
              <a:t>{ } , [ ]  ,  or ( ) </a:t>
            </a:r>
            <a:r>
              <a:rPr lang="en-US" sz="2400" dirty="0" smtClean="0"/>
              <a:t>to enclose dimension: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array sales[4] qtr1 qtr2 qtr3 qtr4;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array sales (4) qtr1 qtr2 qtr3 qtr4;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Specifying Array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5714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	Array sales {4} qtr1 qtr2 qtr3 qtr4;</a:t>
            </a:r>
          </a:p>
          <a:p>
            <a:pPr>
              <a:buNone/>
            </a:pPr>
            <a:r>
              <a:rPr lang="en-US" sz="2400" dirty="0" smtClean="0"/>
              <a:t>This array has four elements, which are defined by the four variables qtr1 atr2 qtr3 and qtr4.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400" dirty="0" smtClean="0"/>
              <a:t>It can be simplified by using qtr1 – qtr4:</a:t>
            </a:r>
          </a:p>
          <a:p>
            <a:pPr>
              <a:buNone/>
            </a:pPr>
            <a:r>
              <a:rPr lang="en-US" sz="2400" dirty="0" smtClean="0"/>
              <a:t>		Array sales[4] </a:t>
            </a:r>
            <a:r>
              <a:rPr lang="en-US" sz="2400" dirty="0" smtClean="0">
                <a:solidFill>
                  <a:srgbClr val="FF0000"/>
                </a:solidFill>
              </a:rPr>
              <a:t>qtr1 – qtr4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Since array elements are a list of variables, one can use the following as array elements just like we describe a variable list:</a:t>
            </a:r>
          </a:p>
          <a:p>
            <a:pPr>
              <a:buNone/>
            </a:pPr>
            <a:endParaRPr lang="en-US" sz="1200" dirty="0"/>
          </a:p>
          <a:p>
            <a:pPr lvl="1">
              <a:buNone/>
            </a:pPr>
            <a:r>
              <a:rPr lang="en-US" sz="2000" dirty="0" smtClean="0"/>
              <a:t>	A numbered range of variables 		Var1 – </a:t>
            </a:r>
            <a:r>
              <a:rPr lang="en-US" sz="2000" dirty="0" err="1" smtClean="0"/>
              <a:t>Varn</a:t>
            </a:r>
            <a:r>
              <a:rPr lang="en-US" sz="2000" dirty="0" smtClean="0"/>
              <a:t>  </a:t>
            </a:r>
          </a:p>
          <a:p>
            <a:pPr lvl="1">
              <a:buNone/>
            </a:pPr>
            <a:r>
              <a:rPr lang="en-US" sz="2000" dirty="0"/>
              <a:t>	</a:t>
            </a:r>
            <a:r>
              <a:rPr lang="en-US" sz="2000" dirty="0" smtClean="0"/>
              <a:t>The list of variables from A to B		A - - B</a:t>
            </a:r>
          </a:p>
          <a:p>
            <a:pPr lvl="1">
              <a:buNone/>
            </a:pPr>
            <a:r>
              <a:rPr lang="en-US" sz="2000" dirty="0" smtClean="0"/>
              <a:t>	All  numeric variables			_NUMERIC_</a:t>
            </a:r>
          </a:p>
          <a:p>
            <a:pPr lvl="1">
              <a:buNone/>
            </a:pPr>
            <a:r>
              <a:rPr lang="en-US" sz="2000" dirty="0"/>
              <a:t>	</a:t>
            </a:r>
            <a:r>
              <a:rPr lang="en-US" sz="2000" dirty="0" smtClean="0"/>
              <a:t>All character variables			_CHARACTER_</a:t>
            </a:r>
          </a:p>
          <a:p>
            <a:pPr lvl="1">
              <a:buNone/>
            </a:pPr>
            <a:r>
              <a:rPr lang="en-US" sz="2000" dirty="0"/>
              <a:t>	</a:t>
            </a:r>
            <a:r>
              <a:rPr lang="en-US" sz="2000" dirty="0" smtClean="0"/>
              <a:t>All variables 				_ALL_</a:t>
            </a:r>
          </a:p>
          <a:p>
            <a:r>
              <a:rPr lang="en-US" sz="2400" dirty="0" smtClean="0"/>
              <a:t>NOTE: When _ALL_ is used, by default, all variables must be either numeric or character. </a:t>
            </a:r>
            <a:r>
              <a:rPr lang="en-US" sz="2400" dirty="0" smtClean="0">
                <a:solidFill>
                  <a:srgbClr val="FF0000"/>
                </a:solidFill>
              </a:rPr>
              <a:t>It can not be a mixed list of variables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examples of Array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Array sales (6) mon7 mon8 mon9 mon10 mon11 mon12;</a:t>
            </a:r>
          </a:p>
          <a:p>
            <a:pPr>
              <a:buNone/>
            </a:pPr>
            <a:r>
              <a:rPr lang="en-US" sz="2400" dirty="0" smtClean="0"/>
              <a:t>Array sales {7:12} mon7 mon8 mon9 mon10 mon11 mon12;</a:t>
            </a:r>
          </a:p>
          <a:p>
            <a:pPr>
              <a:buNone/>
            </a:pPr>
            <a:r>
              <a:rPr lang="en-US" sz="2400" dirty="0" smtClean="0"/>
              <a:t>Array sales(*) </a:t>
            </a:r>
            <a:r>
              <a:rPr lang="en-US" sz="2400" dirty="0" err="1" smtClean="0"/>
              <a:t>july</a:t>
            </a:r>
            <a:r>
              <a:rPr lang="en-US" sz="2400" dirty="0" smtClean="0"/>
              <a:t> august </a:t>
            </a:r>
            <a:r>
              <a:rPr lang="en-US" sz="2400" dirty="0" err="1" smtClean="0"/>
              <a:t>sept</a:t>
            </a:r>
            <a:r>
              <a:rPr lang="en-US" sz="2400" dirty="0" smtClean="0"/>
              <a:t> </a:t>
            </a:r>
            <a:r>
              <a:rPr lang="en-US" sz="2400" dirty="0" err="1" smtClean="0"/>
              <a:t>oct</a:t>
            </a:r>
            <a:r>
              <a:rPr lang="en-US" sz="2400" dirty="0" smtClean="0"/>
              <a:t> </a:t>
            </a:r>
            <a:r>
              <a:rPr lang="en-US" sz="2400" dirty="0" err="1" smtClean="0"/>
              <a:t>nov</a:t>
            </a:r>
            <a:r>
              <a:rPr lang="en-US" sz="2400" dirty="0" smtClean="0"/>
              <a:t> </a:t>
            </a:r>
            <a:r>
              <a:rPr lang="en-US" sz="2400" dirty="0" err="1" smtClean="0"/>
              <a:t>dec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Array sales{*} </a:t>
            </a:r>
            <a:r>
              <a:rPr lang="en-US" sz="2400" dirty="0" err="1" smtClean="0"/>
              <a:t>july</a:t>
            </a:r>
            <a:r>
              <a:rPr lang="en-US" sz="2400" dirty="0" smtClean="0"/>
              <a:t> - - </a:t>
            </a:r>
            <a:r>
              <a:rPr lang="en-US" sz="2400" dirty="0" err="1" smtClean="0"/>
              <a:t>dec</a:t>
            </a:r>
            <a:r>
              <a:rPr lang="en-US" sz="2400" dirty="0" smtClean="0"/>
              <a:t>;     /*NOTE:  use A - - B for the entire list of variables from A to B */ </a:t>
            </a:r>
          </a:p>
          <a:p>
            <a:pPr>
              <a:buNone/>
            </a:pPr>
            <a:r>
              <a:rPr lang="en-US" sz="2400" dirty="0" smtClean="0"/>
              <a:t>Array sales [*] mon7-mon12;</a:t>
            </a:r>
          </a:p>
          <a:p>
            <a:pPr>
              <a:buNone/>
            </a:pPr>
            <a:r>
              <a:rPr lang="en-US" sz="2400" dirty="0" smtClean="0"/>
              <a:t>Array sales (*) _numeric_ ;</a:t>
            </a:r>
          </a:p>
          <a:p>
            <a:pPr>
              <a:buNone/>
            </a:pPr>
            <a:r>
              <a:rPr lang="en-US" sz="2400" dirty="0" smtClean="0"/>
              <a:t>Array names{*} _character_;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If the entire list of variables are either all numeric or all character, one can specify the Array statement as: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2400" dirty="0" smtClean="0"/>
              <a:t>	Array names {*}  _ALL_;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2400" dirty="0" smtClean="0"/>
              <a:t>NOTE: the asterisk is used as the dimension if the # of the elements are not known. SAS will count the # of elements in the list.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F12E5A8-6FCD-4459-B051-D53F61F43076}" type="slidenum">
              <a:rPr lang="en-US" smtClean="0">
                <a:latin typeface="Arial" pitchFamily="34" charset="0"/>
              </a:rPr>
              <a:pPr/>
              <a:t>2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Array Processing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297363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dirty="0" smtClean="0"/>
              <a:t>You can use arrays to simplify programs that</a:t>
            </a:r>
          </a:p>
          <a:p>
            <a:pPr lvl="1"/>
            <a:r>
              <a:rPr lang="en-US" dirty="0" smtClean="0"/>
              <a:t>perform repetitive calculations</a:t>
            </a:r>
          </a:p>
          <a:p>
            <a:pPr lvl="1"/>
            <a:r>
              <a:rPr lang="en-US" dirty="0" smtClean="0"/>
              <a:t>create many variables with the same attributes</a:t>
            </a:r>
          </a:p>
          <a:p>
            <a:pPr lvl="1"/>
            <a:r>
              <a:rPr lang="en-US" dirty="0" smtClean="0"/>
              <a:t>read data</a:t>
            </a:r>
          </a:p>
          <a:p>
            <a:pPr lvl="1"/>
            <a:r>
              <a:rPr lang="en-US" dirty="0" smtClean="0"/>
              <a:t>rotate SAS data sets by making variables into observations or observations into variables</a:t>
            </a:r>
          </a:p>
          <a:p>
            <a:pPr lvl="1"/>
            <a:r>
              <a:rPr lang="en-US" dirty="0" smtClean="0"/>
              <a:t>compare variables</a:t>
            </a:r>
          </a:p>
          <a:p>
            <a:pPr lvl="1"/>
            <a:r>
              <a:rPr lang="en-US" dirty="0" smtClean="0"/>
              <a:t>perform a table lookup.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2011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some situations, we do not have pre-defined variable list in the Data Step for the array.</a:t>
            </a:r>
            <a:br>
              <a:rPr lang="en-US" sz="3200" dirty="0" smtClean="0"/>
            </a:br>
            <a:r>
              <a:rPr lang="en-US" sz="3200" dirty="0" smtClean="0"/>
              <a:t>Can we define an Array statement without providing the array elements?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1"/>
            <a:ext cx="8610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 answer is YES. SAS will create a list of default names for the elements.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 smtClean="0"/>
              <a:t>General Syntax is :  Array </a:t>
            </a:r>
            <a:r>
              <a:rPr lang="en-US" sz="2400" dirty="0" err="1" smtClean="0"/>
              <a:t>a_name</a:t>
            </a:r>
            <a:r>
              <a:rPr lang="en-US" sz="2400" dirty="0" smtClean="0"/>
              <a:t> {dimension};</a:t>
            </a:r>
          </a:p>
          <a:p>
            <a:pPr>
              <a:buNone/>
            </a:pPr>
            <a:r>
              <a:rPr lang="en-US" sz="1400" dirty="0" smtClean="0"/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SAS creates a default list of  variables as: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_name1, a_name2, … , </a:t>
            </a:r>
            <a:r>
              <a:rPr lang="en-US" sz="2400" dirty="0" err="1" smtClean="0">
                <a:solidFill>
                  <a:srgbClr val="FF0000"/>
                </a:solidFill>
              </a:rPr>
              <a:t>a_name</a:t>
            </a:r>
            <a:r>
              <a:rPr lang="en-US" sz="2400" i="1" dirty="0" err="1" smtClean="0">
                <a:solidFill>
                  <a:srgbClr val="FF0000"/>
                </a:solidFill>
              </a:rPr>
              <a:t>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, where </a:t>
            </a:r>
            <a:r>
              <a:rPr lang="en-US" sz="2400" i="1" dirty="0" smtClean="0"/>
              <a:t>n</a:t>
            </a:r>
            <a:r>
              <a:rPr lang="en-US" sz="2400" dirty="0" smtClean="0"/>
              <a:t> is the array dimension. 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2400" i="1" dirty="0" smtClean="0"/>
              <a:t>Ex: </a:t>
            </a:r>
            <a:r>
              <a:rPr lang="en-US" sz="2400" dirty="0" smtClean="0"/>
              <a:t> Array </a:t>
            </a:r>
            <a:r>
              <a:rPr lang="en-US" sz="2400" dirty="0" err="1" smtClean="0"/>
              <a:t>wtdif</a:t>
            </a:r>
            <a:r>
              <a:rPr lang="en-US" sz="2400" dirty="0" smtClean="0"/>
              <a:t>{4};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creates four default variable list named as 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wtdif1 wtdif2 wtdif3 wtdif4;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434C20-D428-493E-B7C8-629FEB8A9D7E}" type="slidenum">
              <a:rPr lang="en-US" smtClean="0">
                <a:latin typeface="Arial" pitchFamily="34" charset="0"/>
              </a:rPr>
              <a:pPr/>
              <a:t>21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Processing an Array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684213" y="1982788"/>
            <a:ext cx="7769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600200" y="358140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104454" name="Rectangle 7"/>
          <p:cNvSpPr>
            <a:spLocks noChangeArrowheads="1"/>
          </p:cNvSpPr>
          <p:nvPr/>
        </p:nvSpPr>
        <p:spPr bwMode="auto">
          <a:xfrm>
            <a:off x="152400" y="1068388"/>
            <a:ext cx="8686801" cy="5180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sz="2400" dirty="0"/>
              <a:t>Array processing often occurs within DO loops. An iterative DO loop that processes an array typically has the following form: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endParaRPr lang="en-US" dirty="0"/>
          </a:p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endParaRPr lang="en-US" dirty="0"/>
          </a:p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sz="2400" dirty="0" smtClean="0"/>
              <a:t>To </a:t>
            </a:r>
            <a:r>
              <a:rPr lang="en-US" sz="2400" dirty="0"/>
              <a:t>execute the loop as many times as there are elements in the array, specify that the values of </a:t>
            </a:r>
            <a:r>
              <a:rPr lang="en-US" sz="2400" i="1" dirty="0"/>
              <a:t>index-variable</a:t>
            </a:r>
            <a:r>
              <a:rPr lang="en-US" sz="2400" dirty="0"/>
              <a:t> range from 1 to </a:t>
            </a:r>
            <a:r>
              <a:rPr lang="en-US" sz="2400" i="1" dirty="0"/>
              <a:t>number-of-elements-in-array.</a:t>
            </a: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304800" y="2362200"/>
            <a:ext cx="7924800" cy="1785104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tIns="152400" bIns="1524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latin typeface="Arial" charset="0"/>
              </a:rPr>
              <a:t>DO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index-variable</a:t>
            </a:r>
            <a:r>
              <a:rPr lang="en-US" sz="2400" dirty="0">
                <a:latin typeface="Arial" charset="0"/>
              </a:rPr>
              <a:t>=1 </a:t>
            </a:r>
            <a:r>
              <a:rPr lang="en-US" sz="2400" b="1" dirty="0">
                <a:latin typeface="Arial" charset="0"/>
              </a:rPr>
              <a:t>TO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number-of-elements-in-array</a:t>
            </a:r>
            <a:r>
              <a:rPr lang="en-US" sz="2400" dirty="0">
                <a:latin typeface="Arial" charset="0"/>
              </a:rPr>
              <a:t>;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      </a:t>
            </a:r>
            <a:r>
              <a:rPr lang="en-US" sz="2400" i="1" dirty="0">
                <a:latin typeface="Arial" charset="0"/>
              </a:rPr>
              <a:t>additional SAS statements </a:t>
            </a:r>
            <a:br>
              <a:rPr lang="en-US" sz="2400" i="1" dirty="0">
                <a:latin typeface="Arial" charset="0"/>
              </a:rPr>
            </a:br>
            <a:r>
              <a:rPr lang="en-US" sz="2400" i="1" dirty="0">
                <a:latin typeface="Arial" charset="0"/>
              </a:rPr>
              <a:t>         using array-name</a:t>
            </a:r>
            <a:r>
              <a:rPr lang="en-US" sz="2400" dirty="0">
                <a:latin typeface="Arial" charset="0"/>
              </a:rPr>
              <a:t>{</a:t>
            </a:r>
            <a:r>
              <a:rPr lang="en-US" sz="2400" i="1" dirty="0">
                <a:latin typeface="Arial" charset="0"/>
              </a:rPr>
              <a:t>index-variable</a:t>
            </a:r>
            <a:r>
              <a:rPr lang="en-US" sz="2400" dirty="0">
                <a:latin typeface="Arial" charset="0"/>
              </a:rPr>
              <a:t>}</a:t>
            </a:r>
            <a:r>
              <a:rPr lang="en-US" sz="2400" i="1" dirty="0">
                <a:latin typeface="Arial" charset="0"/>
              </a:rPr>
              <a:t>…</a:t>
            </a:r>
            <a:br>
              <a:rPr lang="en-US" sz="2400" i="1" dirty="0">
                <a:latin typeface="Arial" charset="0"/>
              </a:rPr>
            </a:br>
            <a:r>
              <a:rPr lang="en-US" sz="2400" b="1" dirty="0">
                <a:latin typeface="Arial" charset="0"/>
              </a:rPr>
              <a:t>END</a:t>
            </a:r>
            <a:r>
              <a:rPr lang="en-US" sz="2400" dirty="0">
                <a:latin typeface="Arial" charset="0"/>
              </a:rPr>
              <a:t>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107A584-8EB5-4468-8C40-76C2A9E596CE}" type="slidenum">
              <a:rPr lang="en-US" smtClean="0">
                <a:latin typeface="Arial" pitchFamily="34" charset="0"/>
              </a:rPr>
              <a:pPr/>
              <a:t>22</a:t>
            </a:fld>
            <a:endParaRPr lang="en-US" b="0" smtClean="0">
              <a:latin typeface="Times New Roman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03438" y="3228975"/>
            <a:ext cx="5827712" cy="1768475"/>
            <a:chOff x="1325" y="2034"/>
            <a:chExt cx="3671" cy="1114"/>
          </a:xfrm>
        </p:grpSpPr>
        <p:sp>
          <p:nvSpPr>
            <p:cNvPr id="485379" name="Text Box 3"/>
            <p:cNvSpPr txBox="1">
              <a:spLocks noChangeArrowheads="1"/>
            </p:cNvSpPr>
            <p:nvPr/>
          </p:nvSpPr>
          <p:spPr bwMode="auto">
            <a:xfrm>
              <a:off x="2378" y="2034"/>
              <a:ext cx="1212" cy="306"/>
            </a:xfrm>
            <a:prstGeom prst="rect">
              <a:avLst/>
            </a:prstGeom>
            <a:solidFill>
              <a:srgbClr val="00349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FFFFFF"/>
                  </a:solidFill>
                  <a:latin typeface="Arial" charset="0"/>
                </a:rPr>
                <a:t>CONTRIB{i}</a:t>
              </a:r>
            </a:p>
          </p:txBody>
        </p:sp>
        <p:cxnSp>
          <p:nvCxnSpPr>
            <p:cNvPr id="105498" name="AutoShape 4"/>
            <p:cNvCxnSpPr>
              <a:cxnSpLocks noChangeShapeType="1"/>
              <a:stCxn id="105493" idx="0"/>
              <a:endCxn id="485379" idx="2"/>
            </p:cNvCxnSpPr>
            <p:nvPr/>
          </p:nvCxnSpPr>
          <p:spPr bwMode="auto">
            <a:xfrm rot="-5400000">
              <a:off x="2452" y="2441"/>
              <a:ext cx="799" cy="616"/>
            </a:xfrm>
            <a:prstGeom prst="bentConnector3">
              <a:avLst>
                <a:gd name="adj1" fmla="val 50565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105499" name="AutoShape 5"/>
            <p:cNvCxnSpPr>
              <a:cxnSpLocks noChangeShapeType="1"/>
              <a:stCxn id="105491" idx="0"/>
              <a:endCxn id="485379" idx="2"/>
            </p:cNvCxnSpPr>
            <p:nvPr/>
          </p:nvCxnSpPr>
          <p:spPr bwMode="auto">
            <a:xfrm rot="5400000" flipH="1">
              <a:off x="3066" y="2443"/>
              <a:ext cx="799" cy="612"/>
            </a:xfrm>
            <a:prstGeom prst="bentConnector3">
              <a:avLst>
                <a:gd name="adj1" fmla="val 50565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105500" name="AutoShape 6"/>
            <p:cNvCxnSpPr>
              <a:cxnSpLocks noChangeShapeType="1"/>
              <a:stCxn id="105489" idx="0"/>
              <a:endCxn id="485379" idx="2"/>
            </p:cNvCxnSpPr>
            <p:nvPr/>
          </p:nvCxnSpPr>
          <p:spPr bwMode="auto">
            <a:xfrm rot="-5400000">
              <a:off x="1843" y="1831"/>
              <a:ext cx="799" cy="1835"/>
            </a:xfrm>
            <a:prstGeom prst="bentConnector3">
              <a:avLst>
                <a:gd name="adj1" fmla="val 50565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105501" name="AutoShape 7"/>
            <p:cNvCxnSpPr>
              <a:cxnSpLocks noChangeShapeType="1"/>
              <a:stCxn id="105495" idx="0"/>
              <a:endCxn id="485379" idx="2"/>
            </p:cNvCxnSpPr>
            <p:nvPr/>
          </p:nvCxnSpPr>
          <p:spPr bwMode="auto">
            <a:xfrm rot="5400000" flipH="1">
              <a:off x="3678" y="1831"/>
              <a:ext cx="799" cy="1836"/>
            </a:xfrm>
            <a:prstGeom prst="bentConnector3">
              <a:avLst>
                <a:gd name="adj1" fmla="val 50565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5476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Processing an Array</a:t>
            </a:r>
          </a:p>
        </p:txBody>
      </p:sp>
      <p:sp>
        <p:nvSpPr>
          <p:cNvPr id="105477" name="Rectangle 18"/>
          <p:cNvSpPr>
            <a:spLocks noChangeArrowheads="1"/>
          </p:cNvSpPr>
          <p:nvPr/>
        </p:nvSpPr>
        <p:spPr bwMode="auto">
          <a:xfrm>
            <a:off x="533400" y="1068388"/>
            <a:ext cx="8001000" cy="156966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itchFamily="49" charset="0"/>
              </a:rPr>
              <a:t>array 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{4} Qtr1 Qtr2 Qtr3 Qtr4;</a:t>
            </a:r>
          </a:p>
          <a:p>
            <a:r>
              <a:rPr lang="en-US" sz="2400" b="1" dirty="0">
                <a:latin typeface="Courier New" pitchFamily="49" charset="0"/>
              </a:rPr>
              <a:t>do 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=1 to 4;</a:t>
            </a:r>
          </a:p>
          <a:p>
            <a:r>
              <a:rPr lang="en-US" sz="2400" b="1" dirty="0">
                <a:latin typeface="Courier New" pitchFamily="49" charset="0"/>
              </a:rPr>
              <a:t>   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}=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}*1.25;</a:t>
            </a:r>
          </a:p>
          <a:p>
            <a:r>
              <a:rPr lang="en-US" sz="2400" b="1" dirty="0">
                <a:latin typeface="Courier New" pitchFamily="49" charset="0"/>
              </a:rPr>
              <a:t>end;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131888" y="4997450"/>
            <a:ext cx="7769225" cy="1062038"/>
            <a:chOff x="713" y="3148"/>
            <a:chExt cx="4894" cy="669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4383" y="3148"/>
              <a:ext cx="1224" cy="669"/>
              <a:chOff x="4395" y="3120"/>
              <a:chExt cx="1008" cy="669"/>
            </a:xfrm>
          </p:grpSpPr>
          <p:sp>
            <p:nvSpPr>
              <p:cNvPr id="105495" name="Text Box 21"/>
              <p:cNvSpPr txBox="1">
                <a:spLocks noChangeArrowheads="1"/>
              </p:cNvSpPr>
              <p:nvPr/>
            </p:nvSpPr>
            <p:spPr bwMode="auto">
              <a:xfrm>
                <a:off x="4716" y="3120"/>
                <a:ext cx="36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49C"/>
                    </a:solidFill>
                  </a:rPr>
                  <a:t>Qtr4</a:t>
                </a:r>
              </a:p>
            </p:txBody>
          </p:sp>
          <p:sp>
            <p:nvSpPr>
              <p:cNvPr id="105496" name="AutoShape 22"/>
              <p:cNvSpPr>
                <a:spLocks noChangeArrowheads="1"/>
              </p:cNvSpPr>
              <p:nvPr/>
            </p:nvSpPr>
            <p:spPr bwMode="auto">
              <a:xfrm>
                <a:off x="4395" y="3409"/>
                <a:ext cx="1008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tx2"/>
                    </a:solidFill>
                  </a:rPr>
                  <a:t>    </a:t>
                </a:r>
              </a:p>
            </p:txBody>
          </p:sp>
        </p:grp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1932" y="3148"/>
              <a:ext cx="1225" cy="669"/>
              <a:chOff x="2378" y="3120"/>
              <a:chExt cx="1008" cy="669"/>
            </a:xfrm>
          </p:grpSpPr>
          <p:sp>
            <p:nvSpPr>
              <p:cNvPr id="105493" name="Text Box 24"/>
              <p:cNvSpPr txBox="1">
                <a:spLocks noChangeArrowheads="1"/>
              </p:cNvSpPr>
              <p:nvPr/>
            </p:nvSpPr>
            <p:spPr bwMode="auto">
              <a:xfrm>
                <a:off x="2698" y="3120"/>
                <a:ext cx="36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49C"/>
                    </a:solidFill>
                  </a:rPr>
                  <a:t>Qtr2</a:t>
                </a:r>
              </a:p>
            </p:txBody>
          </p:sp>
          <p:sp>
            <p:nvSpPr>
              <p:cNvPr id="105494" name="AutoShape 25"/>
              <p:cNvSpPr>
                <a:spLocks noChangeArrowheads="1"/>
              </p:cNvSpPr>
              <p:nvPr/>
            </p:nvSpPr>
            <p:spPr bwMode="auto">
              <a:xfrm>
                <a:off x="2378" y="3409"/>
                <a:ext cx="1008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tx2"/>
                    </a:solidFill>
                  </a:rPr>
                  <a:t>   </a:t>
                </a:r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160" y="3148"/>
              <a:ext cx="1224" cy="669"/>
              <a:chOff x="3386" y="3120"/>
              <a:chExt cx="1008" cy="669"/>
            </a:xfrm>
          </p:grpSpPr>
          <p:sp>
            <p:nvSpPr>
              <p:cNvPr id="105491" name="Text Box 27"/>
              <p:cNvSpPr txBox="1">
                <a:spLocks noChangeArrowheads="1"/>
              </p:cNvSpPr>
              <p:nvPr/>
            </p:nvSpPr>
            <p:spPr bwMode="auto">
              <a:xfrm>
                <a:off x="3706" y="3120"/>
                <a:ext cx="36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49C"/>
                    </a:solidFill>
                  </a:rPr>
                  <a:t>Qtr3</a:t>
                </a:r>
              </a:p>
            </p:txBody>
          </p:sp>
          <p:sp>
            <p:nvSpPr>
              <p:cNvPr id="105492" name="AutoShape 28"/>
              <p:cNvSpPr>
                <a:spLocks noChangeArrowheads="1"/>
              </p:cNvSpPr>
              <p:nvPr/>
            </p:nvSpPr>
            <p:spPr bwMode="auto">
              <a:xfrm>
                <a:off x="3386" y="3409"/>
                <a:ext cx="1008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tx2"/>
                    </a:solidFill>
                  </a:rPr>
                  <a:t>   </a:t>
                </a:r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713" y="3148"/>
              <a:ext cx="1224" cy="669"/>
              <a:chOff x="1373" y="3120"/>
              <a:chExt cx="1008" cy="669"/>
            </a:xfrm>
          </p:grpSpPr>
          <p:sp>
            <p:nvSpPr>
              <p:cNvPr id="105489" name="Text Box 30"/>
              <p:cNvSpPr txBox="1">
                <a:spLocks noChangeArrowheads="1"/>
              </p:cNvSpPr>
              <p:nvPr/>
            </p:nvSpPr>
            <p:spPr bwMode="auto">
              <a:xfrm>
                <a:off x="1693" y="3120"/>
                <a:ext cx="36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49C"/>
                    </a:solidFill>
                  </a:rPr>
                  <a:t>Qtr1</a:t>
                </a:r>
              </a:p>
            </p:txBody>
          </p:sp>
          <p:sp>
            <p:nvSpPr>
              <p:cNvPr id="105490" name="AutoShape 31"/>
              <p:cNvSpPr>
                <a:spLocks noChangeArrowheads="1"/>
              </p:cNvSpPr>
              <p:nvPr/>
            </p:nvSpPr>
            <p:spPr bwMode="auto">
              <a:xfrm>
                <a:off x="1373" y="3409"/>
                <a:ext cx="1008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tx2"/>
                    </a:solidFill>
                  </a:rPr>
                  <a:t>    </a:t>
                </a:r>
              </a:p>
            </p:txBody>
          </p:sp>
        </p:grpSp>
      </p:grpSp>
      <p:sp>
        <p:nvSpPr>
          <p:cNvPr id="105479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1468438" y="6040438"/>
            <a:ext cx="7096125" cy="823912"/>
            <a:chOff x="925" y="3805"/>
            <a:chExt cx="4470" cy="519"/>
          </a:xfrm>
        </p:grpSpPr>
        <p:sp>
          <p:nvSpPr>
            <p:cNvPr id="105481" name="Rectangle 40"/>
            <p:cNvSpPr>
              <a:spLocks noChangeArrowheads="1"/>
            </p:cNvSpPr>
            <p:nvPr/>
          </p:nvSpPr>
          <p:spPr bwMode="auto">
            <a:xfrm>
              <a:off x="925" y="3805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First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5482" name="Rectangle 41"/>
            <p:cNvSpPr>
              <a:spLocks noChangeArrowheads="1"/>
            </p:cNvSpPr>
            <p:nvPr/>
          </p:nvSpPr>
          <p:spPr bwMode="auto">
            <a:xfrm>
              <a:off x="2145" y="3806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Second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5483" name="Rectangle 42"/>
            <p:cNvSpPr>
              <a:spLocks noChangeArrowheads="1"/>
            </p:cNvSpPr>
            <p:nvPr/>
          </p:nvSpPr>
          <p:spPr bwMode="auto">
            <a:xfrm>
              <a:off x="3372" y="3805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Third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5484" name="Rectangle 43"/>
            <p:cNvSpPr>
              <a:spLocks noChangeArrowheads="1"/>
            </p:cNvSpPr>
            <p:nvPr/>
          </p:nvSpPr>
          <p:spPr bwMode="auto">
            <a:xfrm>
              <a:off x="4595" y="3806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Fourth</a:t>
              </a:r>
            </a:p>
            <a:p>
              <a:pPr algn="ctr"/>
              <a:r>
                <a:rPr lang="en-US"/>
                <a:t>element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CCF232-3B73-4186-81D5-64D1169B0168}" type="slidenum">
              <a:rPr lang="en-US" smtClean="0">
                <a:latin typeface="Arial" pitchFamily="34" charset="0"/>
              </a:rPr>
              <a:pPr/>
              <a:t>23</a:t>
            </a:fld>
            <a:endParaRPr lang="en-US" b="0" smtClean="0">
              <a:latin typeface="Times New Roman" pitchFamily="18" charset="0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103438" y="3228975"/>
            <a:ext cx="5827712" cy="1768475"/>
            <a:chOff x="1325" y="2034"/>
            <a:chExt cx="3671" cy="1114"/>
          </a:xfrm>
        </p:grpSpPr>
        <p:sp>
          <p:nvSpPr>
            <p:cNvPr id="190467" name="Text Box 3"/>
            <p:cNvSpPr txBox="1">
              <a:spLocks noChangeArrowheads="1"/>
            </p:cNvSpPr>
            <p:nvPr/>
          </p:nvSpPr>
          <p:spPr bwMode="auto">
            <a:xfrm>
              <a:off x="2378" y="2034"/>
              <a:ext cx="1212" cy="306"/>
            </a:xfrm>
            <a:prstGeom prst="rect">
              <a:avLst/>
            </a:prstGeom>
            <a:solidFill>
              <a:srgbClr val="00349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FFFFFF"/>
                  </a:solidFill>
                  <a:latin typeface="Arial" charset="0"/>
                </a:rPr>
                <a:t>CONTRIB{i}</a:t>
              </a:r>
            </a:p>
          </p:txBody>
        </p:sp>
        <p:cxnSp>
          <p:nvCxnSpPr>
            <p:cNvPr id="106525" name="AutoShape 4"/>
            <p:cNvCxnSpPr>
              <a:cxnSpLocks noChangeShapeType="1"/>
              <a:stCxn id="106520" idx="0"/>
              <a:endCxn id="190467" idx="2"/>
            </p:cNvCxnSpPr>
            <p:nvPr/>
          </p:nvCxnSpPr>
          <p:spPr bwMode="auto">
            <a:xfrm rot="-5400000">
              <a:off x="2452" y="2441"/>
              <a:ext cx="799" cy="616"/>
            </a:xfrm>
            <a:prstGeom prst="bentConnector3">
              <a:avLst>
                <a:gd name="adj1" fmla="val 50565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106526" name="AutoShape 5"/>
            <p:cNvCxnSpPr>
              <a:cxnSpLocks noChangeShapeType="1"/>
              <a:stCxn id="106518" idx="0"/>
              <a:endCxn id="190467" idx="2"/>
            </p:cNvCxnSpPr>
            <p:nvPr/>
          </p:nvCxnSpPr>
          <p:spPr bwMode="auto">
            <a:xfrm rot="5400000" flipH="1">
              <a:off x="3066" y="2443"/>
              <a:ext cx="799" cy="612"/>
            </a:xfrm>
            <a:prstGeom prst="bentConnector3">
              <a:avLst>
                <a:gd name="adj1" fmla="val 50565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106527" name="AutoShape 6"/>
            <p:cNvCxnSpPr>
              <a:cxnSpLocks noChangeShapeType="1"/>
              <a:stCxn id="106516" idx="0"/>
              <a:endCxn id="190467" idx="2"/>
            </p:cNvCxnSpPr>
            <p:nvPr/>
          </p:nvCxnSpPr>
          <p:spPr bwMode="auto">
            <a:xfrm rot="-5400000">
              <a:off x="1843" y="1831"/>
              <a:ext cx="799" cy="1835"/>
            </a:xfrm>
            <a:prstGeom prst="bentConnector3">
              <a:avLst>
                <a:gd name="adj1" fmla="val 50565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106528" name="AutoShape 7"/>
            <p:cNvCxnSpPr>
              <a:cxnSpLocks noChangeShapeType="1"/>
              <a:stCxn id="106522" idx="0"/>
              <a:endCxn id="190467" idx="2"/>
            </p:cNvCxnSpPr>
            <p:nvPr/>
          </p:nvCxnSpPr>
          <p:spPr bwMode="auto">
            <a:xfrm rot="5400000" flipH="1">
              <a:off x="3678" y="1831"/>
              <a:ext cx="799" cy="1836"/>
            </a:xfrm>
            <a:prstGeom prst="bentConnector3">
              <a:avLst>
                <a:gd name="adj1" fmla="val 50565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6500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/>
          <a:lstStyle/>
          <a:p>
            <a:r>
              <a:rPr lang="en-US" dirty="0" smtClean="0"/>
              <a:t>Processing an Array</a:t>
            </a:r>
          </a:p>
        </p:txBody>
      </p:sp>
      <p:sp>
        <p:nvSpPr>
          <p:cNvPr id="106501" name="Rectangle 15"/>
          <p:cNvSpPr>
            <a:spLocks noChangeArrowheads="1"/>
          </p:cNvSpPr>
          <p:nvPr/>
        </p:nvSpPr>
        <p:spPr bwMode="auto">
          <a:xfrm>
            <a:off x="533400" y="1068388"/>
            <a:ext cx="8001000" cy="156966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itchFamily="49" charset="0"/>
              </a:rPr>
              <a:t>array 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{4} Qtr1 Qtr2 Qtr3 Qtr4;</a:t>
            </a:r>
          </a:p>
          <a:p>
            <a:r>
              <a:rPr lang="en-US" sz="2400" b="1" dirty="0">
                <a:latin typeface="Courier New" pitchFamily="49" charset="0"/>
              </a:rPr>
              <a:t>do 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=1 to 4;</a:t>
            </a:r>
          </a:p>
          <a:p>
            <a:r>
              <a:rPr lang="en-US" sz="2400" b="1" dirty="0">
                <a:latin typeface="Courier New" pitchFamily="49" charset="0"/>
              </a:rPr>
              <a:t>   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}=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}*1.25;</a:t>
            </a:r>
          </a:p>
          <a:p>
            <a:r>
              <a:rPr lang="en-US" sz="2400" b="1" dirty="0">
                <a:latin typeface="Courier New" pitchFamily="49" charset="0"/>
              </a:rPr>
              <a:t>end;</a:t>
            </a: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131888" y="4997450"/>
            <a:ext cx="7769225" cy="1062038"/>
            <a:chOff x="713" y="3148"/>
            <a:chExt cx="4894" cy="669"/>
          </a:xfrm>
        </p:grpSpPr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4383" y="3148"/>
              <a:ext cx="1224" cy="669"/>
              <a:chOff x="4395" y="3120"/>
              <a:chExt cx="1008" cy="669"/>
            </a:xfrm>
          </p:grpSpPr>
          <p:sp>
            <p:nvSpPr>
              <p:cNvPr id="106522" name="Text Box 22"/>
              <p:cNvSpPr txBox="1">
                <a:spLocks noChangeArrowheads="1"/>
              </p:cNvSpPr>
              <p:nvPr/>
            </p:nvSpPr>
            <p:spPr bwMode="auto">
              <a:xfrm>
                <a:off x="4716" y="3120"/>
                <a:ext cx="36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49C"/>
                    </a:solidFill>
                  </a:rPr>
                  <a:t>Qtr4</a:t>
                </a:r>
              </a:p>
            </p:txBody>
          </p:sp>
          <p:sp>
            <p:nvSpPr>
              <p:cNvPr id="106523" name="AutoShape 23"/>
              <p:cNvSpPr>
                <a:spLocks noChangeArrowheads="1"/>
              </p:cNvSpPr>
              <p:nvPr/>
            </p:nvSpPr>
            <p:spPr bwMode="auto">
              <a:xfrm>
                <a:off x="4395" y="3409"/>
                <a:ext cx="1008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tx2"/>
                    </a:solidFill>
                  </a:rPr>
                  <a:t>    </a:t>
                </a:r>
              </a:p>
            </p:txBody>
          </p:sp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932" y="3148"/>
              <a:ext cx="1225" cy="669"/>
              <a:chOff x="2378" y="3120"/>
              <a:chExt cx="1008" cy="669"/>
            </a:xfrm>
          </p:grpSpPr>
          <p:sp>
            <p:nvSpPr>
              <p:cNvPr id="106520" name="Text Box 25"/>
              <p:cNvSpPr txBox="1">
                <a:spLocks noChangeArrowheads="1"/>
              </p:cNvSpPr>
              <p:nvPr/>
            </p:nvSpPr>
            <p:spPr bwMode="auto">
              <a:xfrm>
                <a:off x="2698" y="3120"/>
                <a:ext cx="36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49C"/>
                    </a:solidFill>
                  </a:rPr>
                  <a:t>Qtr2</a:t>
                </a:r>
              </a:p>
            </p:txBody>
          </p:sp>
          <p:sp>
            <p:nvSpPr>
              <p:cNvPr id="106521" name="AutoShape 26"/>
              <p:cNvSpPr>
                <a:spLocks noChangeArrowheads="1"/>
              </p:cNvSpPr>
              <p:nvPr/>
            </p:nvSpPr>
            <p:spPr bwMode="auto">
              <a:xfrm>
                <a:off x="2378" y="3409"/>
                <a:ext cx="1008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tx2"/>
                    </a:solidFill>
                  </a:rPr>
                  <a:t>   </a:t>
                </a:r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3160" y="3148"/>
              <a:ext cx="1224" cy="669"/>
              <a:chOff x="3386" y="3120"/>
              <a:chExt cx="1008" cy="669"/>
            </a:xfrm>
          </p:grpSpPr>
          <p:sp>
            <p:nvSpPr>
              <p:cNvPr id="106518" name="Text Box 28"/>
              <p:cNvSpPr txBox="1">
                <a:spLocks noChangeArrowheads="1"/>
              </p:cNvSpPr>
              <p:nvPr/>
            </p:nvSpPr>
            <p:spPr bwMode="auto">
              <a:xfrm>
                <a:off x="3706" y="3120"/>
                <a:ext cx="36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49C"/>
                    </a:solidFill>
                  </a:rPr>
                  <a:t>Qtr3</a:t>
                </a:r>
              </a:p>
            </p:txBody>
          </p:sp>
          <p:sp>
            <p:nvSpPr>
              <p:cNvPr id="106519" name="AutoShape 29"/>
              <p:cNvSpPr>
                <a:spLocks noChangeArrowheads="1"/>
              </p:cNvSpPr>
              <p:nvPr/>
            </p:nvSpPr>
            <p:spPr bwMode="auto">
              <a:xfrm>
                <a:off x="3386" y="3409"/>
                <a:ext cx="1008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tx2"/>
                    </a:solidFill>
                  </a:rPr>
                  <a:t>   </a:t>
                </a: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713" y="3148"/>
              <a:ext cx="1224" cy="669"/>
              <a:chOff x="1373" y="3120"/>
              <a:chExt cx="1008" cy="669"/>
            </a:xfrm>
          </p:grpSpPr>
          <p:sp>
            <p:nvSpPr>
              <p:cNvPr id="106516" name="Text Box 31"/>
              <p:cNvSpPr txBox="1">
                <a:spLocks noChangeArrowheads="1"/>
              </p:cNvSpPr>
              <p:nvPr/>
            </p:nvSpPr>
            <p:spPr bwMode="auto">
              <a:xfrm>
                <a:off x="1693" y="3120"/>
                <a:ext cx="36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49C"/>
                    </a:solidFill>
                  </a:rPr>
                  <a:t>Qtr1</a:t>
                </a:r>
              </a:p>
            </p:txBody>
          </p:sp>
          <p:sp>
            <p:nvSpPr>
              <p:cNvPr id="106517" name="AutoShape 32"/>
              <p:cNvSpPr>
                <a:spLocks noChangeArrowheads="1"/>
              </p:cNvSpPr>
              <p:nvPr/>
            </p:nvSpPr>
            <p:spPr bwMode="auto">
              <a:xfrm>
                <a:off x="1373" y="3409"/>
                <a:ext cx="1008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tx2"/>
                    </a:solidFill>
                  </a:rPr>
                  <a:t>    </a:t>
                </a:r>
              </a:p>
            </p:txBody>
          </p:sp>
        </p:grp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217488" y="3044825"/>
            <a:ext cx="2006600" cy="1408113"/>
            <a:chOff x="129" y="1918"/>
            <a:chExt cx="1264" cy="887"/>
          </a:xfrm>
        </p:grpSpPr>
        <p:sp>
          <p:nvSpPr>
            <p:cNvPr id="106510" name="Rectangle 34"/>
            <p:cNvSpPr>
              <a:spLocks noChangeArrowheads="1"/>
            </p:cNvSpPr>
            <p:nvPr/>
          </p:nvSpPr>
          <p:spPr bwMode="auto">
            <a:xfrm>
              <a:off x="1257" y="2575"/>
              <a:ext cx="136" cy="23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45720" bIns="0">
              <a:spAutoFit/>
            </a:bodyPr>
            <a:lstStyle/>
            <a:p>
              <a:pPr algn="ctr"/>
              <a:r>
                <a:rPr lang="en-US">
                  <a:solidFill>
                    <a:srgbClr val="00349C"/>
                  </a:solidFill>
                </a:rPr>
                <a:t>1</a:t>
              </a:r>
            </a:p>
          </p:txBody>
        </p:sp>
        <p:sp>
          <p:nvSpPr>
            <p:cNvPr id="106511" name="AutoShape 35"/>
            <p:cNvSpPr>
              <a:spLocks noChangeArrowheads="1"/>
            </p:cNvSpPr>
            <p:nvPr/>
          </p:nvSpPr>
          <p:spPr bwMode="auto">
            <a:xfrm>
              <a:off x="129" y="1918"/>
              <a:ext cx="1048" cy="805"/>
            </a:xfrm>
            <a:prstGeom prst="wedgeRectCallout">
              <a:avLst>
                <a:gd name="adj1" fmla="val 58778"/>
                <a:gd name="adj2" fmla="val 26329"/>
              </a:avLst>
            </a:prstGeom>
            <a:solidFill>
              <a:srgbClr val="00349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/>
              <a:r>
                <a:rPr lang="en-US" b="1">
                  <a:solidFill>
                    <a:srgbClr val="FFFFFF"/>
                  </a:solidFill>
                </a:rPr>
                <a:t>Value of index variable </a:t>
              </a:r>
              <a:r>
                <a:rPr lang="en-US" sz="2800" b="1">
                  <a:solidFill>
                    <a:srgbClr val="FFFFFF"/>
                  </a:solidFill>
                  <a:latin typeface="Courier New" pitchFamily="49" charset="0"/>
                </a:rPr>
                <a:t>i</a:t>
              </a:r>
            </a:p>
          </p:txBody>
        </p:sp>
      </p:grpSp>
      <p:sp>
        <p:nvSpPr>
          <p:cNvPr id="106504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1468438" y="6040438"/>
            <a:ext cx="7096125" cy="823912"/>
            <a:chOff x="925" y="3805"/>
            <a:chExt cx="4470" cy="519"/>
          </a:xfrm>
        </p:grpSpPr>
        <p:sp>
          <p:nvSpPr>
            <p:cNvPr id="106506" name="Rectangle 41"/>
            <p:cNvSpPr>
              <a:spLocks noChangeArrowheads="1"/>
            </p:cNvSpPr>
            <p:nvPr/>
          </p:nvSpPr>
          <p:spPr bwMode="auto">
            <a:xfrm>
              <a:off x="925" y="3805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First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6507" name="Rectangle 42"/>
            <p:cNvSpPr>
              <a:spLocks noChangeArrowheads="1"/>
            </p:cNvSpPr>
            <p:nvPr/>
          </p:nvSpPr>
          <p:spPr bwMode="auto">
            <a:xfrm>
              <a:off x="2145" y="3806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Second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6508" name="Rectangle 43"/>
            <p:cNvSpPr>
              <a:spLocks noChangeArrowheads="1"/>
            </p:cNvSpPr>
            <p:nvPr/>
          </p:nvSpPr>
          <p:spPr bwMode="auto">
            <a:xfrm>
              <a:off x="3372" y="3805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Third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6509" name="Rectangle 44"/>
            <p:cNvSpPr>
              <a:spLocks noChangeArrowheads="1"/>
            </p:cNvSpPr>
            <p:nvPr/>
          </p:nvSpPr>
          <p:spPr bwMode="auto">
            <a:xfrm>
              <a:off x="4595" y="3806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Fourth</a:t>
              </a:r>
            </a:p>
            <a:p>
              <a:pPr algn="ctr"/>
              <a:r>
                <a:rPr lang="en-US"/>
                <a:t>element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0B3EEE-E961-48F4-ABB4-DCD278E6D33A}" type="slidenum">
              <a:rPr lang="en-US" smtClean="0">
                <a:latin typeface="Arial" pitchFamily="34" charset="0"/>
              </a:rPr>
              <a:pPr/>
              <a:t>24</a:t>
            </a:fld>
            <a:endParaRPr lang="en-US" b="0" smtClean="0">
              <a:latin typeface="Times New Roman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03438" y="3228975"/>
            <a:ext cx="5827712" cy="1768475"/>
            <a:chOff x="1325" y="2034"/>
            <a:chExt cx="3671" cy="1114"/>
          </a:xfrm>
        </p:grpSpPr>
        <p:sp>
          <p:nvSpPr>
            <p:cNvPr id="484355" name="Text Box 3"/>
            <p:cNvSpPr txBox="1">
              <a:spLocks noChangeArrowheads="1"/>
            </p:cNvSpPr>
            <p:nvPr/>
          </p:nvSpPr>
          <p:spPr bwMode="auto">
            <a:xfrm>
              <a:off x="2378" y="2034"/>
              <a:ext cx="1212" cy="306"/>
            </a:xfrm>
            <a:prstGeom prst="rect">
              <a:avLst/>
            </a:prstGeom>
            <a:solidFill>
              <a:srgbClr val="00349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FFFFFF"/>
                  </a:solidFill>
                  <a:latin typeface="Arial" charset="0"/>
                </a:rPr>
                <a:t>CONTRIB{i}</a:t>
              </a:r>
            </a:p>
          </p:txBody>
        </p:sp>
        <p:cxnSp>
          <p:nvCxnSpPr>
            <p:cNvPr id="107560" name="AutoShape 4"/>
            <p:cNvCxnSpPr>
              <a:cxnSpLocks noChangeShapeType="1"/>
              <a:stCxn id="107549" idx="0"/>
              <a:endCxn id="484355" idx="2"/>
            </p:cNvCxnSpPr>
            <p:nvPr/>
          </p:nvCxnSpPr>
          <p:spPr bwMode="auto">
            <a:xfrm rot="-5400000">
              <a:off x="2452" y="2441"/>
              <a:ext cx="799" cy="616"/>
            </a:xfrm>
            <a:prstGeom prst="bentConnector3">
              <a:avLst>
                <a:gd name="adj1" fmla="val 50565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107561" name="AutoShape 5"/>
            <p:cNvCxnSpPr>
              <a:cxnSpLocks noChangeShapeType="1"/>
              <a:stCxn id="107547" idx="0"/>
              <a:endCxn id="484355" idx="2"/>
            </p:cNvCxnSpPr>
            <p:nvPr/>
          </p:nvCxnSpPr>
          <p:spPr bwMode="auto">
            <a:xfrm rot="5400000" flipH="1">
              <a:off x="3066" y="2443"/>
              <a:ext cx="799" cy="612"/>
            </a:xfrm>
            <a:prstGeom prst="bentConnector3">
              <a:avLst>
                <a:gd name="adj1" fmla="val 50565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107562" name="AutoShape 6"/>
            <p:cNvCxnSpPr>
              <a:cxnSpLocks noChangeShapeType="1"/>
              <a:stCxn id="107545" idx="0"/>
              <a:endCxn id="484355" idx="2"/>
            </p:cNvCxnSpPr>
            <p:nvPr/>
          </p:nvCxnSpPr>
          <p:spPr bwMode="auto">
            <a:xfrm rot="-5400000">
              <a:off x="1843" y="1831"/>
              <a:ext cx="799" cy="1835"/>
            </a:xfrm>
            <a:prstGeom prst="bentConnector3">
              <a:avLst>
                <a:gd name="adj1" fmla="val 50565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107563" name="AutoShape 7"/>
            <p:cNvCxnSpPr>
              <a:cxnSpLocks noChangeShapeType="1"/>
              <a:stCxn id="107551" idx="0"/>
              <a:endCxn id="484355" idx="2"/>
            </p:cNvCxnSpPr>
            <p:nvPr/>
          </p:nvCxnSpPr>
          <p:spPr bwMode="auto">
            <a:xfrm rot="5400000" flipH="1">
              <a:off x="3678" y="1831"/>
              <a:ext cx="799" cy="1836"/>
            </a:xfrm>
            <a:prstGeom prst="bentConnector3">
              <a:avLst>
                <a:gd name="adj1" fmla="val 50565"/>
              </a:avLst>
            </a:prstGeom>
            <a:noFill/>
            <a:ln w="57150">
              <a:solidFill>
                <a:srgbClr val="00349C"/>
              </a:solidFill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004050" y="4087813"/>
            <a:ext cx="1744663" cy="820737"/>
            <a:chOff x="4412" y="2575"/>
            <a:chExt cx="1099" cy="517"/>
          </a:xfrm>
        </p:grpSpPr>
        <p:sp>
          <p:nvSpPr>
            <p:cNvPr id="107557" name="Rectangle 9"/>
            <p:cNvSpPr>
              <a:spLocks noChangeArrowheads="1"/>
            </p:cNvSpPr>
            <p:nvPr/>
          </p:nvSpPr>
          <p:spPr bwMode="auto">
            <a:xfrm>
              <a:off x="4912" y="2575"/>
              <a:ext cx="165" cy="23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45720" tIns="0" rIns="45720" bIns="0">
              <a:spAutoFit/>
            </a:bodyPr>
            <a:lstStyle/>
            <a:p>
              <a:pPr algn="ctr"/>
              <a:r>
                <a:rPr lang="en-US">
                  <a:solidFill>
                    <a:srgbClr val="00349C"/>
                  </a:solidFill>
                </a:rPr>
                <a:t>4</a:t>
              </a:r>
            </a:p>
          </p:txBody>
        </p:sp>
        <p:sp>
          <p:nvSpPr>
            <p:cNvPr id="107558" name="Rectangle 10"/>
            <p:cNvSpPr>
              <a:spLocks noChangeArrowheads="1"/>
            </p:cNvSpPr>
            <p:nvPr/>
          </p:nvSpPr>
          <p:spPr bwMode="auto">
            <a:xfrm>
              <a:off x="4412" y="2862"/>
              <a:ext cx="1099" cy="23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C0409"/>
                  </a:solidFill>
                </a:rPr>
                <a:t>CONTRIB{4}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057775" y="4087813"/>
            <a:ext cx="1744663" cy="820737"/>
            <a:chOff x="3186" y="2575"/>
            <a:chExt cx="1099" cy="517"/>
          </a:xfrm>
        </p:grpSpPr>
        <p:sp>
          <p:nvSpPr>
            <p:cNvPr id="107555" name="Rectangle 12"/>
            <p:cNvSpPr>
              <a:spLocks noChangeArrowheads="1"/>
            </p:cNvSpPr>
            <p:nvPr/>
          </p:nvSpPr>
          <p:spPr bwMode="auto">
            <a:xfrm>
              <a:off x="3686" y="2575"/>
              <a:ext cx="165" cy="23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45720" tIns="0" rIns="45720" bIns="0">
              <a:spAutoFit/>
            </a:bodyPr>
            <a:lstStyle/>
            <a:p>
              <a:pPr algn="ctr"/>
              <a:r>
                <a:rPr lang="en-US">
                  <a:solidFill>
                    <a:srgbClr val="00349C"/>
                  </a:solidFill>
                </a:rPr>
                <a:t>3</a:t>
              </a:r>
            </a:p>
          </p:txBody>
        </p:sp>
        <p:sp>
          <p:nvSpPr>
            <p:cNvPr id="107556" name="Rectangle 13"/>
            <p:cNvSpPr>
              <a:spLocks noChangeArrowheads="1"/>
            </p:cNvSpPr>
            <p:nvPr/>
          </p:nvSpPr>
          <p:spPr bwMode="auto">
            <a:xfrm>
              <a:off x="3186" y="2862"/>
              <a:ext cx="1099" cy="23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C0409"/>
                  </a:solidFill>
                </a:rPr>
                <a:t>CONTRIB{3}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114675" y="4087813"/>
            <a:ext cx="1744663" cy="820737"/>
            <a:chOff x="1962" y="2575"/>
            <a:chExt cx="1099" cy="517"/>
          </a:xfrm>
        </p:grpSpPr>
        <p:sp>
          <p:nvSpPr>
            <p:cNvPr id="107553" name="Rectangle 15"/>
            <p:cNvSpPr>
              <a:spLocks noChangeArrowheads="1"/>
            </p:cNvSpPr>
            <p:nvPr/>
          </p:nvSpPr>
          <p:spPr bwMode="auto">
            <a:xfrm>
              <a:off x="2462" y="2575"/>
              <a:ext cx="165" cy="23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45720" tIns="0" rIns="45720" bIns="0">
              <a:spAutoFit/>
            </a:bodyPr>
            <a:lstStyle/>
            <a:p>
              <a:pPr algn="ctr"/>
              <a:r>
                <a:rPr lang="en-US">
                  <a:solidFill>
                    <a:srgbClr val="00349C"/>
                  </a:solidFill>
                </a:rPr>
                <a:t>2</a:t>
              </a:r>
            </a:p>
          </p:txBody>
        </p:sp>
        <p:sp>
          <p:nvSpPr>
            <p:cNvPr id="107554" name="Rectangle 16"/>
            <p:cNvSpPr>
              <a:spLocks noChangeArrowheads="1"/>
            </p:cNvSpPr>
            <p:nvPr/>
          </p:nvSpPr>
          <p:spPr bwMode="auto">
            <a:xfrm>
              <a:off x="1962" y="2862"/>
              <a:ext cx="1099" cy="23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C0409"/>
                  </a:solidFill>
                </a:rPr>
                <a:t>CONTRIB{2}</a:t>
              </a:r>
            </a:p>
          </p:txBody>
        </p:sp>
      </p:grpSp>
      <p:sp>
        <p:nvSpPr>
          <p:cNvPr id="107527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Processing an Array</a:t>
            </a:r>
          </a:p>
        </p:txBody>
      </p:sp>
      <p:sp>
        <p:nvSpPr>
          <p:cNvPr id="107528" name="Rectangle 18"/>
          <p:cNvSpPr>
            <a:spLocks noChangeArrowheads="1"/>
          </p:cNvSpPr>
          <p:nvPr/>
        </p:nvSpPr>
        <p:spPr bwMode="auto">
          <a:xfrm>
            <a:off x="457200" y="1068388"/>
            <a:ext cx="8305800" cy="156966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itchFamily="49" charset="0"/>
              </a:rPr>
              <a:t>array 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{4} Qtr1 Qtr2 Qtr3 Qtr4;</a:t>
            </a:r>
          </a:p>
          <a:p>
            <a:r>
              <a:rPr lang="en-US" sz="2400" b="1" dirty="0">
                <a:latin typeface="Courier New" pitchFamily="49" charset="0"/>
              </a:rPr>
              <a:t>do 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=1 to 4;</a:t>
            </a:r>
          </a:p>
          <a:p>
            <a:r>
              <a:rPr lang="en-US" sz="2400" b="1" dirty="0">
                <a:latin typeface="Courier New" pitchFamily="49" charset="0"/>
              </a:rPr>
              <a:t>   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}=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}*1.25;</a:t>
            </a:r>
          </a:p>
          <a:p>
            <a:r>
              <a:rPr lang="en-US" sz="2400" b="1" dirty="0">
                <a:latin typeface="Courier New" pitchFamily="49" charset="0"/>
              </a:rPr>
              <a:t>end;</a:t>
            </a:r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131888" y="4997450"/>
            <a:ext cx="7769225" cy="1062038"/>
            <a:chOff x="713" y="3148"/>
            <a:chExt cx="4894" cy="669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4383" y="3148"/>
              <a:ext cx="1224" cy="669"/>
              <a:chOff x="4395" y="3120"/>
              <a:chExt cx="1008" cy="669"/>
            </a:xfrm>
          </p:grpSpPr>
          <p:sp>
            <p:nvSpPr>
              <p:cNvPr id="107551" name="Text Box 21"/>
              <p:cNvSpPr txBox="1">
                <a:spLocks noChangeArrowheads="1"/>
              </p:cNvSpPr>
              <p:nvPr/>
            </p:nvSpPr>
            <p:spPr bwMode="auto">
              <a:xfrm>
                <a:off x="4716" y="3120"/>
                <a:ext cx="36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49C"/>
                    </a:solidFill>
                  </a:rPr>
                  <a:t>Qtr4</a:t>
                </a:r>
              </a:p>
            </p:txBody>
          </p:sp>
          <p:sp>
            <p:nvSpPr>
              <p:cNvPr id="107552" name="AutoShape 22"/>
              <p:cNvSpPr>
                <a:spLocks noChangeArrowheads="1"/>
              </p:cNvSpPr>
              <p:nvPr/>
            </p:nvSpPr>
            <p:spPr bwMode="auto">
              <a:xfrm>
                <a:off x="4395" y="3409"/>
                <a:ext cx="1008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tx2"/>
                    </a:solidFill>
                  </a:rPr>
                  <a:t>    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932" y="3148"/>
              <a:ext cx="1225" cy="669"/>
              <a:chOff x="2378" y="3120"/>
              <a:chExt cx="1008" cy="669"/>
            </a:xfrm>
          </p:grpSpPr>
          <p:sp>
            <p:nvSpPr>
              <p:cNvPr id="107549" name="Text Box 24"/>
              <p:cNvSpPr txBox="1">
                <a:spLocks noChangeArrowheads="1"/>
              </p:cNvSpPr>
              <p:nvPr/>
            </p:nvSpPr>
            <p:spPr bwMode="auto">
              <a:xfrm>
                <a:off x="2698" y="3120"/>
                <a:ext cx="36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49C"/>
                    </a:solidFill>
                  </a:rPr>
                  <a:t>Qtr2</a:t>
                </a:r>
              </a:p>
            </p:txBody>
          </p:sp>
          <p:sp>
            <p:nvSpPr>
              <p:cNvPr id="107550" name="AutoShape 25"/>
              <p:cNvSpPr>
                <a:spLocks noChangeArrowheads="1"/>
              </p:cNvSpPr>
              <p:nvPr/>
            </p:nvSpPr>
            <p:spPr bwMode="auto">
              <a:xfrm>
                <a:off x="2378" y="3409"/>
                <a:ext cx="1008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tx2"/>
                    </a:solidFill>
                  </a:rPr>
                  <a:t>   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3160" y="3148"/>
              <a:ext cx="1224" cy="669"/>
              <a:chOff x="3386" y="3120"/>
              <a:chExt cx="1008" cy="669"/>
            </a:xfrm>
          </p:grpSpPr>
          <p:sp>
            <p:nvSpPr>
              <p:cNvPr id="107547" name="Text Box 27"/>
              <p:cNvSpPr txBox="1">
                <a:spLocks noChangeArrowheads="1"/>
              </p:cNvSpPr>
              <p:nvPr/>
            </p:nvSpPr>
            <p:spPr bwMode="auto">
              <a:xfrm>
                <a:off x="3706" y="3120"/>
                <a:ext cx="36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49C"/>
                    </a:solidFill>
                  </a:rPr>
                  <a:t>Qtr3</a:t>
                </a:r>
              </a:p>
            </p:txBody>
          </p:sp>
          <p:sp>
            <p:nvSpPr>
              <p:cNvPr id="107548" name="AutoShape 28"/>
              <p:cNvSpPr>
                <a:spLocks noChangeArrowheads="1"/>
              </p:cNvSpPr>
              <p:nvPr/>
            </p:nvSpPr>
            <p:spPr bwMode="auto">
              <a:xfrm>
                <a:off x="3386" y="3409"/>
                <a:ext cx="1008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tx2"/>
                    </a:solidFill>
                  </a:rPr>
                  <a:t>   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713" y="3148"/>
              <a:ext cx="1224" cy="669"/>
              <a:chOff x="1373" y="3120"/>
              <a:chExt cx="1008" cy="669"/>
            </a:xfrm>
          </p:grpSpPr>
          <p:sp>
            <p:nvSpPr>
              <p:cNvPr id="107545" name="Text Box 30"/>
              <p:cNvSpPr txBox="1">
                <a:spLocks noChangeArrowheads="1"/>
              </p:cNvSpPr>
              <p:nvPr/>
            </p:nvSpPr>
            <p:spPr bwMode="auto">
              <a:xfrm>
                <a:off x="1693" y="3120"/>
                <a:ext cx="36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349C"/>
                    </a:solidFill>
                  </a:rPr>
                  <a:t>Qtr1</a:t>
                </a:r>
              </a:p>
            </p:txBody>
          </p:sp>
          <p:sp>
            <p:nvSpPr>
              <p:cNvPr id="107546" name="AutoShape 31"/>
              <p:cNvSpPr>
                <a:spLocks noChangeArrowheads="1"/>
              </p:cNvSpPr>
              <p:nvPr/>
            </p:nvSpPr>
            <p:spPr bwMode="auto">
              <a:xfrm>
                <a:off x="1373" y="3409"/>
                <a:ext cx="1008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tx2"/>
                    </a:solidFill>
                  </a:rPr>
                  <a:t>    </a:t>
                </a:r>
              </a:p>
            </p:txBody>
          </p:sp>
        </p:grp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217488" y="3044825"/>
            <a:ext cx="2006600" cy="1408113"/>
            <a:chOff x="129" y="1918"/>
            <a:chExt cx="1264" cy="887"/>
          </a:xfrm>
        </p:grpSpPr>
        <p:sp>
          <p:nvSpPr>
            <p:cNvPr id="107539" name="Rectangle 33"/>
            <p:cNvSpPr>
              <a:spLocks noChangeArrowheads="1"/>
            </p:cNvSpPr>
            <p:nvPr/>
          </p:nvSpPr>
          <p:spPr bwMode="auto">
            <a:xfrm>
              <a:off x="1257" y="2575"/>
              <a:ext cx="136" cy="23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45720" bIns="0">
              <a:spAutoFit/>
            </a:bodyPr>
            <a:lstStyle/>
            <a:p>
              <a:pPr algn="ctr"/>
              <a:r>
                <a:rPr lang="en-US">
                  <a:solidFill>
                    <a:srgbClr val="00349C"/>
                  </a:solidFill>
                </a:rPr>
                <a:t>1</a:t>
              </a:r>
            </a:p>
          </p:txBody>
        </p:sp>
        <p:sp>
          <p:nvSpPr>
            <p:cNvPr id="107540" name="AutoShape 34"/>
            <p:cNvSpPr>
              <a:spLocks noChangeArrowheads="1"/>
            </p:cNvSpPr>
            <p:nvPr/>
          </p:nvSpPr>
          <p:spPr bwMode="auto">
            <a:xfrm>
              <a:off x="129" y="1918"/>
              <a:ext cx="1048" cy="805"/>
            </a:xfrm>
            <a:prstGeom prst="wedgeRectCallout">
              <a:avLst>
                <a:gd name="adj1" fmla="val 58778"/>
                <a:gd name="adj2" fmla="val 26329"/>
              </a:avLst>
            </a:prstGeom>
            <a:solidFill>
              <a:srgbClr val="00349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/>
              <a:r>
                <a:rPr lang="en-US" b="1">
                  <a:solidFill>
                    <a:srgbClr val="FFFFFF"/>
                  </a:solidFill>
                </a:rPr>
                <a:t>Value of index variable </a:t>
              </a:r>
              <a:r>
                <a:rPr lang="en-US" sz="2800" b="1">
                  <a:solidFill>
                    <a:srgbClr val="FFFFFF"/>
                  </a:solidFill>
                  <a:latin typeface="Courier New" pitchFamily="49" charset="0"/>
                </a:rPr>
                <a:t>i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1177925" y="2863850"/>
            <a:ext cx="2490788" cy="2044700"/>
            <a:chOff x="742" y="1804"/>
            <a:chExt cx="1569" cy="1288"/>
          </a:xfrm>
        </p:grpSpPr>
        <p:sp>
          <p:nvSpPr>
            <p:cNvPr id="107537" name="Rectangle 36"/>
            <p:cNvSpPr>
              <a:spLocks noChangeArrowheads="1"/>
            </p:cNvSpPr>
            <p:nvPr/>
          </p:nvSpPr>
          <p:spPr bwMode="auto">
            <a:xfrm>
              <a:off x="742" y="2862"/>
              <a:ext cx="1099" cy="23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C0409"/>
                  </a:solidFill>
                </a:rPr>
                <a:t>CONTRIB{1}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07538" name="AutoShape 37"/>
            <p:cNvSpPr>
              <a:spLocks noChangeArrowheads="1"/>
            </p:cNvSpPr>
            <p:nvPr/>
          </p:nvSpPr>
          <p:spPr bwMode="auto">
            <a:xfrm>
              <a:off x="1298" y="1804"/>
              <a:ext cx="1013" cy="536"/>
            </a:xfrm>
            <a:prstGeom prst="wedgeRectCallout">
              <a:avLst>
                <a:gd name="adj1" fmla="val 3111"/>
                <a:gd name="adj2" fmla="val 145523"/>
              </a:avLst>
            </a:prstGeom>
            <a:solidFill>
              <a:srgbClr val="9C040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/>
              <a:r>
                <a:rPr lang="en-US" b="1">
                  <a:solidFill>
                    <a:srgbClr val="FFFFFF"/>
                  </a:solidFill>
                </a:rPr>
                <a:t>array reference</a:t>
              </a:r>
            </a:p>
          </p:txBody>
        </p: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1468438" y="6040438"/>
            <a:ext cx="7096125" cy="823912"/>
            <a:chOff x="925" y="3805"/>
            <a:chExt cx="4470" cy="519"/>
          </a:xfrm>
        </p:grpSpPr>
        <p:sp>
          <p:nvSpPr>
            <p:cNvPr id="107533" name="Rectangle 40"/>
            <p:cNvSpPr>
              <a:spLocks noChangeArrowheads="1"/>
            </p:cNvSpPr>
            <p:nvPr/>
          </p:nvSpPr>
          <p:spPr bwMode="auto">
            <a:xfrm>
              <a:off x="925" y="3805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First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7534" name="Rectangle 41"/>
            <p:cNvSpPr>
              <a:spLocks noChangeArrowheads="1"/>
            </p:cNvSpPr>
            <p:nvPr/>
          </p:nvSpPr>
          <p:spPr bwMode="auto">
            <a:xfrm>
              <a:off x="2145" y="3806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Second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7535" name="Rectangle 42"/>
            <p:cNvSpPr>
              <a:spLocks noChangeArrowheads="1"/>
            </p:cNvSpPr>
            <p:nvPr/>
          </p:nvSpPr>
          <p:spPr bwMode="auto">
            <a:xfrm>
              <a:off x="3372" y="3805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Third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107536" name="Rectangle 43"/>
            <p:cNvSpPr>
              <a:spLocks noChangeArrowheads="1"/>
            </p:cNvSpPr>
            <p:nvPr/>
          </p:nvSpPr>
          <p:spPr bwMode="auto">
            <a:xfrm>
              <a:off x="4595" y="3806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Fourth</a:t>
              </a:r>
            </a:p>
            <a:p>
              <a:pPr algn="ctr"/>
              <a:r>
                <a:rPr lang="en-US"/>
                <a:t>element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4478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Use the </a:t>
            </a:r>
            <a:r>
              <a:rPr lang="en-US" sz="3200" dirty="0" smtClean="0">
                <a:solidFill>
                  <a:srgbClr val="FF0000"/>
                </a:solidFill>
              </a:rPr>
              <a:t>DIM(</a:t>
            </a:r>
            <a:r>
              <a:rPr lang="en-US" sz="3200" dirty="0" err="1" smtClean="0">
                <a:solidFill>
                  <a:srgbClr val="FF0000"/>
                </a:solidFill>
              </a:rPr>
              <a:t>array_name</a:t>
            </a:r>
            <a:r>
              <a:rPr lang="en-US" sz="3200" dirty="0" smtClean="0">
                <a:solidFill>
                  <a:srgbClr val="FF0000"/>
                </a:solidFill>
              </a:rPr>
              <a:t>) </a:t>
            </a:r>
            <a:r>
              <a:rPr lang="en-US" sz="3200" dirty="0" smtClean="0"/>
              <a:t>function to call out the dimension of an array when array dimension is not specified in the array statement.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1"/>
            <a:ext cx="8991600" cy="5105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When the dimension is not specified in Array statement, SAS determines the # of dimensions by counting the # of elements.</a:t>
            </a:r>
          </a:p>
          <a:p>
            <a:pPr>
              <a:buNone/>
            </a:pPr>
            <a:r>
              <a:rPr lang="en-US" sz="2400" dirty="0" smtClean="0"/>
              <a:t>When processing the array in the DO loop, we need to specify the dimension to be processed. </a:t>
            </a:r>
          </a:p>
          <a:p>
            <a:pPr>
              <a:buNone/>
            </a:pPr>
            <a:r>
              <a:rPr lang="en-US" sz="2400" dirty="0" smtClean="0"/>
              <a:t>Since SAS has already counted the dimension, all we need to do is to call out this dimension.</a:t>
            </a:r>
          </a:p>
          <a:p>
            <a:pPr>
              <a:buNone/>
            </a:pPr>
            <a:r>
              <a:rPr lang="en-US" sz="2400" dirty="0" smtClean="0"/>
              <a:t>The following example convert distances from six cities to Mt. Pleasant  from MILES to Kilometers. 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Array </a:t>
            </a:r>
            <a:r>
              <a:rPr lang="en-US" sz="2400" dirty="0" smtClean="0">
                <a:solidFill>
                  <a:srgbClr val="FF0000"/>
                </a:solidFill>
              </a:rPr>
              <a:t>distance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00FF"/>
                </a:solidFill>
              </a:rPr>
              <a:t>*</a:t>
            </a:r>
            <a:r>
              <a:rPr lang="en-US" sz="2400" dirty="0" smtClean="0"/>
              <a:t>) Dist1 – Dist6;</a:t>
            </a:r>
          </a:p>
          <a:p>
            <a:pPr>
              <a:buNone/>
            </a:pPr>
            <a:r>
              <a:rPr lang="en-US" sz="2400" dirty="0" smtClean="0"/>
              <a:t>Do k = 1 to </a:t>
            </a:r>
            <a:r>
              <a:rPr lang="en-US" sz="2400" dirty="0" smtClean="0">
                <a:solidFill>
                  <a:srgbClr val="FF0000"/>
                </a:solidFill>
              </a:rPr>
              <a:t>DIM(distance)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Dist{k} = Dist{k} * 1.6 ;</a:t>
            </a:r>
          </a:p>
          <a:p>
            <a:pPr>
              <a:buNone/>
            </a:pPr>
            <a:r>
              <a:rPr lang="en-US" sz="2400" dirty="0" smtClean="0"/>
              <a:t>End; run;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CB742C-CC7D-49BE-BDCF-D116A1B9E21C}" type="slidenum">
              <a:rPr lang="en-US" smtClean="0">
                <a:latin typeface="Arial" pitchFamily="34" charset="0"/>
              </a:rPr>
              <a:pPr/>
              <a:t>26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Repetitive Calculations</a:t>
            </a:r>
          </a:p>
        </p:txBody>
      </p:sp>
      <p:sp>
        <p:nvSpPr>
          <p:cNvPr id="108548" name="Text Box 3"/>
          <p:cNvSpPr txBox="1">
            <a:spLocks noChangeArrowheads="1"/>
          </p:cNvSpPr>
          <p:nvPr/>
        </p:nvSpPr>
        <p:spPr bwMode="auto">
          <a:xfrm>
            <a:off x="838200" y="1524000"/>
            <a:ext cx="7559762" cy="267829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marL="461963" indent="-461963"/>
            <a:r>
              <a:rPr lang="en-US" sz="2400" b="1" dirty="0">
                <a:latin typeface="Courier New" pitchFamily="49" charset="0"/>
              </a:rPr>
              <a:t>data charity(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drop=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);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   set </a:t>
            </a:r>
            <a:r>
              <a:rPr lang="en-US" sz="2400" b="1" dirty="0" err="1" smtClean="0">
                <a:latin typeface="Courier New" pitchFamily="49" charset="0"/>
              </a:rPr>
              <a:t>mylib.donate</a:t>
            </a:r>
            <a:r>
              <a:rPr lang="en-US" sz="2400" b="1" dirty="0">
                <a:latin typeface="Courier New" pitchFamily="49" charset="0"/>
              </a:rPr>
              <a:t>;               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   array 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{4} Qtr1 Qtr2 Qtr3 Qtr4;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   do 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=1 to 4;        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      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}=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}*1.25;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   end; 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run;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6859588" y="2778125"/>
            <a:ext cx="88900" cy="614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6705600" y="6381750"/>
            <a:ext cx="2089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3434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the index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400" dirty="0" smtClean="0"/>
              <a:t>will be created as a new variable with the final value = </a:t>
            </a:r>
            <a:r>
              <a:rPr lang="en-US" sz="2400" dirty="0" smtClean="0">
                <a:solidFill>
                  <a:srgbClr val="0000FF"/>
                </a:solidFill>
              </a:rPr>
              <a:t># of dimension + 1</a:t>
            </a:r>
            <a:r>
              <a:rPr lang="en-US" sz="2400" dirty="0" smtClean="0"/>
              <a:t>. For the above example, the final value of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 = 4+1 = 5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dirty="0" smtClean="0"/>
              <a:t>Unless this index will be used later, the index should be DROPPED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DE5CB2-973C-4ADE-8ED0-7A8277383E7C}" type="slidenum">
              <a:rPr lang="en-US" smtClean="0">
                <a:latin typeface="Arial" pitchFamily="34" charset="0"/>
              </a:rPr>
              <a:pPr/>
              <a:t>27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Performing Repetitive Calculations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3514725" y="4249738"/>
            <a:ext cx="1685925" cy="547687"/>
          </a:xfrm>
          <a:prstGeom prst="rect">
            <a:avLst/>
          </a:prstGeom>
          <a:solidFill>
            <a:srgbClr val="00349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rgbClr val="FFFFFF"/>
                </a:solidFill>
              </a:rPr>
              <a:t>When </a:t>
            </a:r>
            <a:r>
              <a:rPr lang="en-US" sz="2800" b="1" dirty="0" err="1">
                <a:solidFill>
                  <a:srgbClr val="FFFFFF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rgbClr val="FFFFFF"/>
                </a:solidFill>
              </a:rPr>
              <a:t>=1</a:t>
            </a:r>
          </a:p>
        </p:txBody>
      </p:sp>
      <p:sp>
        <p:nvSpPr>
          <p:cNvPr id="109573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sp>
        <p:nvSpPr>
          <p:cNvPr id="109574" name="Text Box 12"/>
          <p:cNvSpPr txBox="1">
            <a:spLocks noChangeArrowheads="1"/>
          </p:cNvSpPr>
          <p:nvPr/>
        </p:nvSpPr>
        <p:spPr bwMode="auto">
          <a:xfrm>
            <a:off x="814388" y="1068388"/>
            <a:ext cx="5700278" cy="203196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marL="461963" indent="-461963"/>
            <a:r>
              <a:rPr lang="en-US" b="1" dirty="0">
                <a:latin typeface="Courier New" pitchFamily="49" charset="0"/>
              </a:rPr>
              <a:t>data charity(drop=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set </a:t>
            </a:r>
            <a:r>
              <a:rPr lang="en-US" b="1" dirty="0" err="1" smtClean="0">
                <a:latin typeface="Courier New" pitchFamily="49" charset="0"/>
              </a:rPr>
              <a:t>mylib.donate</a:t>
            </a:r>
            <a:r>
              <a:rPr lang="en-US" b="1" dirty="0">
                <a:latin typeface="Courier New" pitchFamily="49" charset="0"/>
              </a:rPr>
              <a:t>;               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array 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{4} Qtr1 Qtr2 Qtr3 Qtr4;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do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=1 to 4;        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}=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}*1.25;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end; 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run;</a:t>
            </a:r>
          </a:p>
        </p:txBody>
      </p:sp>
      <p:sp>
        <p:nvSpPr>
          <p:cNvPr id="109575" name="Text Box 5"/>
          <p:cNvSpPr txBox="1">
            <a:spLocks noChangeArrowheads="1"/>
          </p:cNvSpPr>
          <p:nvPr/>
        </p:nvSpPr>
        <p:spPr bwMode="auto">
          <a:xfrm>
            <a:off x="2019300" y="2593975"/>
            <a:ext cx="5815013" cy="36512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marL="461963" indent="-461963"/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{1}=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{1}*1.25;                                                                                        </a:t>
            </a:r>
          </a:p>
        </p:txBody>
      </p:sp>
      <p:cxnSp>
        <p:nvCxnSpPr>
          <p:cNvPr id="109576" name="AutoShape 11"/>
          <p:cNvCxnSpPr>
            <a:cxnSpLocks noChangeShapeType="1"/>
          </p:cNvCxnSpPr>
          <p:nvPr/>
        </p:nvCxnSpPr>
        <p:spPr bwMode="auto">
          <a:xfrm rot="10800000">
            <a:off x="1751013" y="2765425"/>
            <a:ext cx="1749425" cy="1746250"/>
          </a:xfrm>
          <a:prstGeom prst="bentConnector3">
            <a:avLst>
              <a:gd name="adj1" fmla="val 182667"/>
            </a:avLst>
          </a:prstGeom>
          <a:noFill/>
          <a:ln w="57150">
            <a:solidFill>
              <a:srgbClr val="9C0409"/>
            </a:solidFill>
            <a:miter lim="800000"/>
            <a:headEnd type="none" w="sm" len="sm"/>
            <a:tailEnd type="triangle" w="lg" len="lg"/>
          </a:ln>
        </p:spPr>
      </p:cxnSp>
      <p:cxnSp>
        <p:nvCxnSpPr>
          <p:cNvPr id="109577" name="AutoShape 10"/>
          <p:cNvCxnSpPr>
            <a:cxnSpLocks noChangeShapeType="1"/>
            <a:stCxn id="109578" idx="3"/>
          </p:cNvCxnSpPr>
          <p:nvPr/>
        </p:nvCxnSpPr>
        <p:spPr bwMode="auto">
          <a:xfrm flipH="1">
            <a:off x="6100763" y="2743200"/>
            <a:ext cx="1135062" cy="2779713"/>
          </a:xfrm>
          <a:prstGeom prst="bentConnector3">
            <a:avLst>
              <a:gd name="adj1" fmla="val -142380"/>
            </a:avLst>
          </a:prstGeom>
          <a:noFill/>
          <a:ln w="57150">
            <a:solidFill>
              <a:srgbClr val="9C0409"/>
            </a:solidFill>
            <a:miter lim="800000"/>
            <a:headEnd type="none" w="sm" len="sm"/>
            <a:tailEnd type="triangle" w="lg" len="lg"/>
          </a:ln>
        </p:spPr>
      </p:cxnSp>
      <p:sp>
        <p:nvSpPr>
          <p:cNvPr id="109578" name="Rectangle 8"/>
          <p:cNvSpPr>
            <a:spLocks noChangeArrowheads="1"/>
          </p:cNvSpPr>
          <p:nvPr/>
        </p:nvSpPr>
        <p:spPr bwMode="auto">
          <a:xfrm>
            <a:off x="6872288" y="2435225"/>
            <a:ext cx="363537" cy="614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9579" name="Text Box 13"/>
          <p:cNvSpPr txBox="1">
            <a:spLocks noChangeArrowheads="1"/>
          </p:cNvSpPr>
          <p:nvPr/>
        </p:nvSpPr>
        <p:spPr bwMode="auto">
          <a:xfrm>
            <a:off x="3055938" y="5280025"/>
            <a:ext cx="3030537" cy="4857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 marL="461963" indent="-461963"/>
            <a:r>
              <a:rPr lang="en-US" b="1">
                <a:latin typeface="Courier New" pitchFamily="49" charset="0"/>
              </a:rPr>
              <a:t>Qtr1=Qtr1*1.25;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CD35A3-FB7F-4B81-B3EB-68A08AA9213F}" type="slidenum">
              <a:rPr lang="en-US" smtClean="0">
                <a:latin typeface="Arial" pitchFamily="34" charset="0"/>
              </a:rPr>
              <a:pPr/>
              <a:t>28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Performing Repetitive Calculations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3514725" y="4249738"/>
            <a:ext cx="1685925" cy="547687"/>
          </a:xfrm>
          <a:prstGeom prst="rect">
            <a:avLst/>
          </a:prstGeom>
          <a:solidFill>
            <a:srgbClr val="00349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When </a:t>
            </a:r>
            <a:r>
              <a:rPr lang="en-US" sz="2800" b="1">
                <a:solidFill>
                  <a:srgbClr val="FFFFFF"/>
                </a:solidFill>
                <a:latin typeface="Courier New" pitchFamily="49" charset="0"/>
              </a:rPr>
              <a:t>i</a:t>
            </a:r>
            <a:r>
              <a:rPr lang="en-US" b="1">
                <a:solidFill>
                  <a:srgbClr val="FFFFFF"/>
                </a:solidFill>
              </a:rPr>
              <a:t>=2</a:t>
            </a:r>
          </a:p>
        </p:txBody>
      </p:sp>
      <p:sp>
        <p:nvSpPr>
          <p:cNvPr id="110597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sp>
        <p:nvSpPr>
          <p:cNvPr id="110598" name="Text Box 11"/>
          <p:cNvSpPr txBox="1">
            <a:spLocks noChangeArrowheads="1"/>
          </p:cNvSpPr>
          <p:nvPr/>
        </p:nvSpPr>
        <p:spPr bwMode="auto">
          <a:xfrm>
            <a:off x="814388" y="1068388"/>
            <a:ext cx="5700278" cy="203196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marL="461963" indent="-461963"/>
            <a:r>
              <a:rPr lang="en-US" b="1" dirty="0">
                <a:latin typeface="Courier New" pitchFamily="49" charset="0"/>
              </a:rPr>
              <a:t>data charity(drop=i);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set </a:t>
            </a:r>
            <a:r>
              <a:rPr lang="en-US" b="1" dirty="0" err="1" smtClean="0">
                <a:latin typeface="Courier New" pitchFamily="49" charset="0"/>
              </a:rPr>
              <a:t>mylib.donate</a:t>
            </a:r>
            <a:r>
              <a:rPr lang="en-US" b="1" dirty="0">
                <a:latin typeface="Courier New" pitchFamily="49" charset="0"/>
              </a:rPr>
              <a:t>;               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array 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{4} Qtr1 Qtr2 Qtr3 Qtr4;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do i=1 to 4;        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{i}=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{i}*1.25;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end; 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run;</a:t>
            </a:r>
          </a:p>
        </p:txBody>
      </p:sp>
      <p:cxnSp>
        <p:nvCxnSpPr>
          <p:cNvPr id="110599" name="AutoShape 10"/>
          <p:cNvCxnSpPr>
            <a:cxnSpLocks noChangeShapeType="1"/>
          </p:cNvCxnSpPr>
          <p:nvPr/>
        </p:nvCxnSpPr>
        <p:spPr bwMode="auto">
          <a:xfrm rot="10800000">
            <a:off x="1751013" y="2765425"/>
            <a:ext cx="1749425" cy="1746250"/>
          </a:xfrm>
          <a:prstGeom prst="bentConnector3">
            <a:avLst>
              <a:gd name="adj1" fmla="val 182667"/>
            </a:avLst>
          </a:prstGeom>
          <a:noFill/>
          <a:ln w="57150">
            <a:solidFill>
              <a:srgbClr val="9C0409"/>
            </a:solidFill>
            <a:miter lim="800000"/>
            <a:headEnd type="none" w="sm" len="sm"/>
            <a:tailEnd type="triangle" w="lg" len="lg"/>
          </a:ln>
        </p:spPr>
      </p:cxnSp>
      <p:sp>
        <p:nvSpPr>
          <p:cNvPr id="110600" name="Text Box 12"/>
          <p:cNvSpPr txBox="1">
            <a:spLocks noChangeArrowheads="1"/>
          </p:cNvSpPr>
          <p:nvPr/>
        </p:nvSpPr>
        <p:spPr bwMode="auto">
          <a:xfrm>
            <a:off x="2019300" y="2593975"/>
            <a:ext cx="5815013" cy="36512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marL="461963" indent="-461963"/>
            <a:r>
              <a:rPr lang="en-US" b="1">
                <a:latin typeface="Courier New" pitchFamily="49" charset="0"/>
              </a:rPr>
              <a:t>Contrib{2}=Contrib{2}*1.25;                                                                                        </a:t>
            </a:r>
          </a:p>
        </p:txBody>
      </p:sp>
      <p:sp>
        <p:nvSpPr>
          <p:cNvPr id="110601" name="Rectangle 13"/>
          <p:cNvSpPr>
            <a:spLocks noChangeArrowheads="1"/>
          </p:cNvSpPr>
          <p:nvPr/>
        </p:nvSpPr>
        <p:spPr bwMode="auto">
          <a:xfrm>
            <a:off x="6872288" y="2435225"/>
            <a:ext cx="363537" cy="614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10602" name="AutoShape 14"/>
          <p:cNvCxnSpPr>
            <a:cxnSpLocks noChangeShapeType="1"/>
          </p:cNvCxnSpPr>
          <p:nvPr/>
        </p:nvCxnSpPr>
        <p:spPr bwMode="auto">
          <a:xfrm flipH="1">
            <a:off x="6100763" y="2743200"/>
            <a:ext cx="1135062" cy="2779713"/>
          </a:xfrm>
          <a:prstGeom prst="bentConnector3">
            <a:avLst>
              <a:gd name="adj1" fmla="val -142380"/>
            </a:avLst>
          </a:prstGeom>
          <a:noFill/>
          <a:ln w="57150">
            <a:solidFill>
              <a:srgbClr val="9C0409"/>
            </a:solidFill>
            <a:miter lim="800000"/>
            <a:headEnd type="none" w="sm" len="sm"/>
            <a:tailEnd type="triangle" w="lg" len="lg"/>
          </a:ln>
        </p:spPr>
      </p:cxnSp>
      <p:sp>
        <p:nvSpPr>
          <p:cNvPr id="110603" name="Text Box 15"/>
          <p:cNvSpPr txBox="1">
            <a:spLocks noChangeArrowheads="1"/>
          </p:cNvSpPr>
          <p:nvPr/>
        </p:nvSpPr>
        <p:spPr bwMode="auto">
          <a:xfrm>
            <a:off x="3055938" y="5280025"/>
            <a:ext cx="3030537" cy="4857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 marL="461963" indent="-461963"/>
            <a:r>
              <a:rPr lang="en-US" b="1">
                <a:latin typeface="Courier New" pitchFamily="49" charset="0"/>
              </a:rPr>
              <a:t>Qtr2=Qtr2*1.25;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2D243A-6D76-40C1-B386-0C506BE320A0}" type="slidenum">
              <a:rPr lang="en-US" smtClean="0">
                <a:latin typeface="Arial" pitchFamily="34" charset="0"/>
              </a:rPr>
              <a:pPr/>
              <a:t>29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Performing Repetitive Calculations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514725" y="4249738"/>
            <a:ext cx="1685925" cy="547687"/>
          </a:xfrm>
          <a:prstGeom prst="rect">
            <a:avLst/>
          </a:prstGeom>
          <a:solidFill>
            <a:srgbClr val="00349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When </a:t>
            </a:r>
            <a:r>
              <a:rPr lang="en-US" sz="2800" b="1">
                <a:solidFill>
                  <a:srgbClr val="FFFFFF"/>
                </a:solidFill>
                <a:latin typeface="Courier New" pitchFamily="49" charset="0"/>
              </a:rPr>
              <a:t>i</a:t>
            </a:r>
            <a:r>
              <a:rPr lang="en-US" b="1">
                <a:solidFill>
                  <a:srgbClr val="FFFFFF"/>
                </a:solidFill>
              </a:rPr>
              <a:t>=3</a:t>
            </a:r>
          </a:p>
        </p:txBody>
      </p:sp>
      <p:sp>
        <p:nvSpPr>
          <p:cNvPr id="111621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sp>
        <p:nvSpPr>
          <p:cNvPr id="111622" name="Text Box 11"/>
          <p:cNvSpPr txBox="1">
            <a:spLocks noChangeArrowheads="1"/>
          </p:cNvSpPr>
          <p:nvPr/>
        </p:nvSpPr>
        <p:spPr bwMode="auto">
          <a:xfrm>
            <a:off x="814388" y="1068388"/>
            <a:ext cx="5700278" cy="203196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marL="461963" indent="-461963"/>
            <a:r>
              <a:rPr lang="en-US" b="1" dirty="0">
                <a:latin typeface="Courier New" pitchFamily="49" charset="0"/>
              </a:rPr>
              <a:t>data charity(drop=i);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set </a:t>
            </a:r>
            <a:r>
              <a:rPr lang="en-US" b="1" dirty="0" err="1" smtClean="0">
                <a:latin typeface="Courier New" pitchFamily="49" charset="0"/>
              </a:rPr>
              <a:t>mylib.donate</a:t>
            </a:r>
            <a:r>
              <a:rPr lang="en-US" b="1" dirty="0">
                <a:latin typeface="Courier New" pitchFamily="49" charset="0"/>
              </a:rPr>
              <a:t>;               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array 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{4} Qtr1 Qtr2 Qtr3 Qtr4;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do i=1 to 4;        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{i}=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{i}*1.25;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end; 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run;</a:t>
            </a:r>
          </a:p>
        </p:txBody>
      </p:sp>
      <p:sp>
        <p:nvSpPr>
          <p:cNvPr id="111623" name="Text Box 12"/>
          <p:cNvSpPr txBox="1">
            <a:spLocks noChangeArrowheads="1"/>
          </p:cNvSpPr>
          <p:nvPr/>
        </p:nvSpPr>
        <p:spPr bwMode="auto">
          <a:xfrm>
            <a:off x="2019300" y="2593975"/>
            <a:ext cx="5815013" cy="36512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marL="461963" indent="-461963"/>
            <a:r>
              <a:rPr lang="en-US" b="1">
                <a:latin typeface="Courier New" pitchFamily="49" charset="0"/>
              </a:rPr>
              <a:t>Contrib{3}=Contrib{3}*1.25;                                                                                        </a:t>
            </a:r>
          </a:p>
        </p:txBody>
      </p:sp>
      <p:cxnSp>
        <p:nvCxnSpPr>
          <p:cNvPr id="111624" name="AutoShape 10"/>
          <p:cNvCxnSpPr>
            <a:cxnSpLocks noChangeShapeType="1"/>
          </p:cNvCxnSpPr>
          <p:nvPr/>
        </p:nvCxnSpPr>
        <p:spPr bwMode="auto">
          <a:xfrm rot="10800000">
            <a:off x="1751013" y="2765425"/>
            <a:ext cx="1749425" cy="1746250"/>
          </a:xfrm>
          <a:prstGeom prst="bentConnector3">
            <a:avLst>
              <a:gd name="adj1" fmla="val 182667"/>
            </a:avLst>
          </a:prstGeom>
          <a:noFill/>
          <a:ln w="57150">
            <a:solidFill>
              <a:srgbClr val="9C0409"/>
            </a:solidFill>
            <a:miter lim="800000"/>
            <a:headEnd type="none" w="sm" len="sm"/>
            <a:tailEnd type="triangle" w="lg" len="lg"/>
          </a:ln>
        </p:spPr>
      </p:cxnSp>
      <p:sp>
        <p:nvSpPr>
          <p:cNvPr id="111625" name="Rectangle 13"/>
          <p:cNvSpPr>
            <a:spLocks noChangeArrowheads="1"/>
          </p:cNvSpPr>
          <p:nvPr/>
        </p:nvSpPr>
        <p:spPr bwMode="auto">
          <a:xfrm>
            <a:off x="6872288" y="2435225"/>
            <a:ext cx="363537" cy="614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11626" name="AutoShape 14"/>
          <p:cNvCxnSpPr>
            <a:cxnSpLocks noChangeShapeType="1"/>
          </p:cNvCxnSpPr>
          <p:nvPr/>
        </p:nvCxnSpPr>
        <p:spPr bwMode="auto">
          <a:xfrm flipH="1">
            <a:off x="6100763" y="2743200"/>
            <a:ext cx="1135062" cy="2779713"/>
          </a:xfrm>
          <a:prstGeom prst="bentConnector3">
            <a:avLst>
              <a:gd name="adj1" fmla="val -142380"/>
            </a:avLst>
          </a:prstGeom>
          <a:noFill/>
          <a:ln w="57150">
            <a:solidFill>
              <a:srgbClr val="9C0409"/>
            </a:solidFill>
            <a:miter lim="800000"/>
            <a:headEnd type="none" w="sm" len="sm"/>
            <a:tailEnd type="triangle" w="lg" len="lg"/>
          </a:ln>
        </p:spPr>
      </p:cxnSp>
      <p:sp>
        <p:nvSpPr>
          <p:cNvPr id="111627" name="Text Box 15"/>
          <p:cNvSpPr txBox="1">
            <a:spLocks noChangeArrowheads="1"/>
          </p:cNvSpPr>
          <p:nvPr/>
        </p:nvSpPr>
        <p:spPr bwMode="auto">
          <a:xfrm>
            <a:off x="3055938" y="5280025"/>
            <a:ext cx="3030537" cy="4857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 marL="461963" indent="-461963"/>
            <a:r>
              <a:rPr lang="en-US" b="1">
                <a:latin typeface="Courier New" pitchFamily="49" charset="0"/>
              </a:rPr>
              <a:t>Qtr3=Qtr3*1.25;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F24A6F6-A41F-4058-8653-F98C5A744C30}" type="slidenum">
              <a:rPr lang="en-US" smtClean="0">
                <a:latin typeface="Arial" pitchFamily="34" charset="0"/>
              </a:rPr>
              <a:pPr/>
              <a:t>3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Performing Repetitive Calculations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5181600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sz="2400" dirty="0" smtClean="0"/>
              <a:t>Employees contribute an amount to charity every </a:t>
            </a:r>
            <a:br>
              <a:rPr lang="en-US" sz="2400" dirty="0" smtClean="0"/>
            </a:br>
            <a:r>
              <a:rPr lang="en-US" sz="2400" dirty="0" smtClean="0"/>
              <a:t>quarter. The SAS data set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r>
              <a:rPr lang="en-US" sz="2400" b="1" dirty="0" smtClean="0"/>
              <a:t> </a:t>
            </a:r>
            <a:r>
              <a:rPr lang="en-US" sz="2400" dirty="0" smtClean="0"/>
              <a:t>contains contribution data for each employee. The employer supplements each contribution by 25 percent. 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2400" dirty="0" smtClean="0"/>
              <a:t>Calculate each employee’s quarterly contribution including the company supplement.</a:t>
            </a:r>
          </a:p>
          <a:p>
            <a:pPr marL="0" indent="0">
              <a:buFont typeface="Monotype Sorts" pitchFamily="2" charset="2"/>
              <a:buNone/>
            </a:pPr>
            <a:endParaRPr lang="en-US" sz="500" dirty="0" smtClean="0"/>
          </a:p>
          <a:p>
            <a:pPr marL="0" indent="0">
              <a:buFont typeface="Monotype Sorts" pitchFamily="2" charset="2"/>
              <a:buNone/>
            </a:pPr>
            <a:r>
              <a:rPr lang="en-US" sz="2400" dirty="0" smtClean="0"/>
              <a:t>Partial Listing of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r>
              <a:rPr lang="en-US" sz="2400" b="1" dirty="0" smtClean="0"/>
              <a:t> </a:t>
            </a:r>
          </a:p>
        </p:txBody>
      </p:sp>
      <p:sp>
        <p:nvSpPr>
          <p:cNvPr id="92165" name="Text Box 4"/>
          <p:cNvSpPr txBox="1">
            <a:spLocks noChangeArrowheads="1"/>
          </p:cNvSpPr>
          <p:nvPr/>
        </p:nvSpPr>
        <p:spPr bwMode="auto">
          <a:xfrm>
            <a:off x="762000" y="4114800"/>
            <a:ext cx="7210425" cy="15811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marL="461963" indent="-461963"/>
            <a:r>
              <a:rPr lang="en-US" dirty="0">
                <a:latin typeface="SAS Monospace Bold" pitchFamily="49" charset="0"/>
              </a:rPr>
              <a:t>ID        Qtr1    Qtr2    Qtr3    Qtr4</a:t>
            </a:r>
          </a:p>
          <a:p>
            <a:pPr marL="461963" indent="-461963"/>
            <a:endParaRPr lang="en-US" dirty="0">
              <a:latin typeface="SAS Monospace Bold" pitchFamily="49" charset="0"/>
            </a:endParaRPr>
          </a:p>
          <a:p>
            <a:pPr marL="461963" indent="-461963"/>
            <a:r>
              <a:rPr lang="en-US" dirty="0">
                <a:latin typeface="SAS Monospace Bold" pitchFamily="49" charset="0"/>
              </a:rPr>
              <a:t>E00224     12      33      22       .</a:t>
            </a:r>
          </a:p>
          <a:p>
            <a:pPr marL="461963" indent="-461963"/>
            <a:r>
              <a:rPr lang="en-US" dirty="0">
                <a:latin typeface="SAS Monospace Bold" pitchFamily="49" charset="0"/>
              </a:rPr>
              <a:t>E00367     35      48      40     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6055796-4076-45EB-A5F8-741AB76670B8}" type="slidenum">
              <a:rPr lang="en-US" smtClean="0">
                <a:latin typeface="Arial" pitchFamily="34" charset="0"/>
              </a:rPr>
              <a:pPr/>
              <a:t>30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Performing Repetitive Calculations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514725" y="4249738"/>
            <a:ext cx="1685925" cy="547687"/>
          </a:xfrm>
          <a:prstGeom prst="rect">
            <a:avLst/>
          </a:prstGeom>
          <a:solidFill>
            <a:srgbClr val="00349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When </a:t>
            </a:r>
            <a:r>
              <a:rPr lang="en-US" sz="2800" b="1">
                <a:solidFill>
                  <a:srgbClr val="FFFFFF"/>
                </a:solidFill>
                <a:latin typeface="Courier New" pitchFamily="49" charset="0"/>
              </a:rPr>
              <a:t>i</a:t>
            </a:r>
            <a:r>
              <a:rPr lang="en-US" b="1">
                <a:solidFill>
                  <a:srgbClr val="FFFFFF"/>
                </a:solidFill>
              </a:rPr>
              <a:t>=4</a:t>
            </a:r>
          </a:p>
        </p:txBody>
      </p:sp>
      <p:sp>
        <p:nvSpPr>
          <p:cNvPr id="112645" name="Text Box 8"/>
          <p:cNvSpPr txBox="1">
            <a:spLocks noChangeArrowheads="1"/>
          </p:cNvSpPr>
          <p:nvPr/>
        </p:nvSpPr>
        <p:spPr bwMode="auto">
          <a:xfrm>
            <a:off x="3055938" y="5280025"/>
            <a:ext cx="3030537" cy="4857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 marL="461963" indent="-461963"/>
            <a:r>
              <a:rPr lang="en-US" b="1">
                <a:latin typeface="Courier New" pitchFamily="49" charset="0"/>
              </a:rPr>
              <a:t>Qtr4=Qtr4*1.25;</a:t>
            </a:r>
          </a:p>
        </p:txBody>
      </p:sp>
      <p:sp>
        <p:nvSpPr>
          <p:cNvPr id="112646" name="Text Box 11"/>
          <p:cNvSpPr txBox="1">
            <a:spLocks noChangeArrowheads="1"/>
          </p:cNvSpPr>
          <p:nvPr/>
        </p:nvSpPr>
        <p:spPr bwMode="auto">
          <a:xfrm>
            <a:off x="814388" y="1068388"/>
            <a:ext cx="5700278" cy="203196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marL="461963" indent="-461963"/>
            <a:r>
              <a:rPr lang="en-US" b="1" dirty="0">
                <a:latin typeface="Courier New" pitchFamily="49" charset="0"/>
              </a:rPr>
              <a:t>data charity(drop=i);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set </a:t>
            </a:r>
            <a:r>
              <a:rPr lang="en-US" b="1" dirty="0" err="1" smtClean="0">
                <a:latin typeface="Courier New" pitchFamily="49" charset="0"/>
              </a:rPr>
              <a:t>mylib.donate</a:t>
            </a:r>
            <a:r>
              <a:rPr lang="en-US" b="1" dirty="0">
                <a:latin typeface="Courier New" pitchFamily="49" charset="0"/>
              </a:rPr>
              <a:t>;               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array 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{4} Qtr1 Qtr2 Qtr3 Qtr4;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do i=1 to 4;        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{i}=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{i}*1.25;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   end; </a:t>
            </a:r>
          </a:p>
          <a:p>
            <a:pPr marL="461963" indent="-461963"/>
            <a:r>
              <a:rPr lang="en-US" b="1" dirty="0">
                <a:latin typeface="Courier New" pitchFamily="49" charset="0"/>
              </a:rPr>
              <a:t>run;</a:t>
            </a:r>
          </a:p>
        </p:txBody>
      </p:sp>
      <p:sp>
        <p:nvSpPr>
          <p:cNvPr id="112647" name="Text Box 12"/>
          <p:cNvSpPr txBox="1">
            <a:spLocks noChangeArrowheads="1"/>
          </p:cNvSpPr>
          <p:nvPr/>
        </p:nvSpPr>
        <p:spPr bwMode="auto">
          <a:xfrm>
            <a:off x="2019300" y="2593975"/>
            <a:ext cx="5815013" cy="36512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marL="461963" indent="-461963"/>
            <a:r>
              <a:rPr lang="en-US" b="1">
                <a:latin typeface="Courier New" pitchFamily="49" charset="0"/>
              </a:rPr>
              <a:t>Contrib{4}=Contrib{4}*1.25;                                                                                        </a:t>
            </a:r>
          </a:p>
        </p:txBody>
      </p:sp>
      <p:cxnSp>
        <p:nvCxnSpPr>
          <p:cNvPr id="112648" name="AutoShape 10"/>
          <p:cNvCxnSpPr>
            <a:cxnSpLocks noChangeShapeType="1"/>
          </p:cNvCxnSpPr>
          <p:nvPr/>
        </p:nvCxnSpPr>
        <p:spPr bwMode="auto">
          <a:xfrm rot="10800000">
            <a:off x="1751013" y="2765425"/>
            <a:ext cx="1749425" cy="1746250"/>
          </a:xfrm>
          <a:prstGeom prst="bentConnector3">
            <a:avLst>
              <a:gd name="adj1" fmla="val 182667"/>
            </a:avLst>
          </a:prstGeom>
          <a:noFill/>
          <a:ln w="57150">
            <a:solidFill>
              <a:srgbClr val="9C0409"/>
            </a:solidFill>
            <a:miter lim="800000"/>
            <a:headEnd type="none" w="sm" len="sm"/>
            <a:tailEnd type="triangle" w="lg" len="lg"/>
          </a:ln>
        </p:spPr>
      </p:cxnSp>
      <p:sp>
        <p:nvSpPr>
          <p:cNvPr id="112649" name="Rectangle 13"/>
          <p:cNvSpPr>
            <a:spLocks noChangeArrowheads="1"/>
          </p:cNvSpPr>
          <p:nvPr/>
        </p:nvSpPr>
        <p:spPr bwMode="auto">
          <a:xfrm>
            <a:off x="6872288" y="2435225"/>
            <a:ext cx="363537" cy="614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12650" name="AutoShape 14"/>
          <p:cNvCxnSpPr>
            <a:cxnSpLocks noChangeShapeType="1"/>
          </p:cNvCxnSpPr>
          <p:nvPr/>
        </p:nvCxnSpPr>
        <p:spPr bwMode="auto">
          <a:xfrm flipH="1">
            <a:off x="6100763" y="2743200"/>
            <a:ext cx="1135062" cy="2779713"/>
          </a:xfrm>
          <a:prstGeom prst="bentConnector3">
            <a:avLst>
              <a:gd name="adj1" fmla="val -142380"/>
            </a:avLst>
          </a:prstGeom>
          <a:noFill/>
          <a:ln w="57150">
            <a:solidFill>
              <a:srgbClr val="9C0409"/>
            </a:solidFill>
            <a:miter lim="800000"/>
            <a:headEnd type="none" w="sm" len="sm"/>
            <a:tailEnd type="triangle" w="lg" len="lg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544A739-C5F1-4ADC-8AB7-23D83DF8BC8B}" type="slidenum">
              <a:rPr lang="en-US" smtClean="0">
                <a:latin typeface="Arial" pitchFamily="34" charset="0"/>
              </a:rPr>
              <a:pPr/>
              <a:t>31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Performing Repetitive Calculations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8388"/>
            <a:ext cx="8304213" cy="4648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endParaRPr lang="en-US" dirty="0" smtClean="0"/>
          </a:p>
          <a:p>
            <a:pPr marL="0" indent="0">
              <a:buFont typeface="Monotype Sorts" pitchFamily="2" charset="2"/>
              <a:buNone/>
            </a:pPr>
            <a:endParaRPr lang="en-US" sz="3200" dirty="0" smtClean="0"/>
          </a:p>
          <a:p>
            <a:pPr marL="0" indent="0">
              <a:buFont typeface="Monotype Sorts" pitchFamily="2" charset="2"/>
              <a:buNone/>
            </a:pPr>
            <a:endParaRPr lang="en-US" sz="3200" dirty="0" smtClean="0"/>
          </a:p>
          <a:p>
            <a:pPr marL="0" indent="0">
              <a:buFont typeface="Monotype Sorts" pitchFamily="2" charset="2"/>
              <a:buNone/>
            </a:pPr>
            <a:r>
              <a:rPr lang="en-US" dirty="0" smtClean="0"/>
              <a:t>Partial PROC PRINT Output </a:t>
            </a:r>
          </a:p>
        </p:txBody>
      </p:sp>
      <p:sp>
        <p:nvSpPr>
          <p:cNvPr id="113669" name="Text Box 4"/>
          <p:cNvSpPr txBox="1">
            <a:spLocks noChangeArrowheads="1"/>
          </p:cNvSpPr>
          <p:nvPr/>
        </p:nvSpPr>
        <p:spPr bwMode="auto">
          <a:xfrm>
            <a:off x="304800" y="3657600"/>
            <a:ext cx="8499475" cy="26765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/>
          <a:lstStyle/>
          <a:p>
            <a:pPr marL="461963" indent="-461963"/>
            <a:r>
              <a:rPr lang="en-US">
                <a:latin typeface="SAS Monospace Bold" pitchFamily="49" charset="0"/>
              </a:rPr>
              <a:t>ID         Qtr1     Qtr2      Qtr3      Qtr4</a:t>
            </a:r>
          </a:p>
          <a:p>
            <a:pPr marL="461963" indent="-461963"/>
            <a:endParaRPr lang="en-US">
              <a:latin typeface="SAS Monospace Bold" pitchFamily="49" charset="0"/>
            </a:endParaRPr>
          </a:p>
          <a:p>
            <a:pPr marL="461963" indent="-461963"/>
            <a:r>
              <a:rPr lang="en-US">
                <a:latin typeface="SAS Monospace Bold" pitchFamily="49" charset="0"/>
              </a:rPr>
              <a:t>E00224    15.00     41.25     27.50       .</a:t>
            </a:r>
          </a:p>
          <a:p>
            <a:pPr marL="461963" indent="-461963"/>
            <a:r>
              <a:rPr lang="en-US">
                <a:latin typeface="SAS Monospace Bold" pitchFamily="49" charset="0"/>
              </a:rPr>
              <a:t>E00367    43.75     60.00     50.00     37.50</a:t>
            </a:r>
          </a:p>
          <a:p>
            <a:pPr marL="461963" indent="-461963"/>
            <a:r>
              <a:rPr lang="en-US">
                <a:latin typeface="SAS Monospace Bold" pitchFamily="49" charset="0"/>
              </a:rPr>
              <a:t>E00441      .       78.75    111.25    112.50</a:t>
            </a:r>
          </a:p>
          <a:p>
            <a:pPr marL="461963" indent="-461963"/>
            <a:r>
              <a:rPr lang="en-US">
                <a:latin typeface="SAS Monospace Bold" pitchFamily="49" charset="0"/>
              </a:rPr>
              <a:t>E00587    20.00     23.75     37.50     36.25</a:t>
            </a:r>
          </a:p>
          <a:p>
            <a:pPr marL="461963" indent="-461963"/>
            <a:r>
              <a:rPr lang="en-US">
                <a:latin typeface="SAS Monospace Bold" pitchFamily="49" charset="0"/>
              </a:rPr>
              <a:t>E00598     5.00     10.00      7.50      1.25</a:t>
            </a:r>
          </a:p>
        </p:txBody>
      </p:sp>
      <p:sp>
        <p:nvSpPr>
          <p:cNvPr id="113670" name="Text Box 5"/>
          <p:cNvSpPr txBox="1">
            <a:spLocks noChangeArrowheads="1"/>
          </p:cNvSpPr>
          <p:nvPr/>
        </p:nvSpPr>
        <p:spPr bwMode="auto">
          <a:xfrm>
            <a:off x="322263" y="1068388"/>
            <a:ext cx="8501062" cy="8509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461963" indent="-461963"/>
            <a:r>
              <a:rPr lang="en-US" sz="2400" b="1" dirty="0">
                <a:latin typeface="Courier New" pitchFamily="49" charset="0"/>
              </a:rPr>
              <a:t>proc print data=charity </a:t>
            </a:r>
            <a:r>
              <a:rPr lang="en-US" sz="2400" b="1" dirty="0" err="1">
                <a:latin typeface="Courier New" pitchFamily="49" charset="0"/>
              </a:rPr>
              <a:t>noobs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run;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7AD827-4989-4D03-81E6-AF8379296862}" type="slidenum">
              <a:rPr lang="en-US" smtClean="0">
                <a:latin typeface="Arial" pitchFamily="34" charset="0"/>
              </a:rPr>
              <a:pPr/>
              <a:t>32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Creating Variables with Arrays</a:t>
            </a: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71563"/>
            <a:ext cx="7769225" cy="4267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sz="2800" dirty="0" smtClean="0"/>
              <a:t>Calculate the percentage that each quarter’s contribution represents of the employee’s total annual contribution.  Base the percentage only on the employee’s actual contribution and ignore the company contributions.</a:t>
            </a:r>
            <a:endParaRPr lang="en-US" dirty="0" smtClean="0"/>
          </a:p>
          <a:p>
            <a:pPr marL="0" indent="0">
              <a:buFont typeface="Monotype Sorts" pitchFamily="2" charset="2"/>
              <a:buNone/>
            </a:pPr>
            <a:endParaRPr lang="en-US" sz="800" dirty="0" smtClean="0"/>
          </a:p>
          <a:p>
            <a:pPr marL="0" indent="0">
              <a:buFont typeface="Monotype Sorts" pitchFamily="2" charset="2"/>
              <a:buNone/>
            </a:pPr>
            <a:r>
              <a:rPr lang="en-US" dirty="0" smtClean="0"/>
              <a:t>Partial Listing of </a:t>
            </a:r>
            <a:r>
              <a:rPr lang="en-US" sz="2800" b="1" dirty="0" err="1" smtClean="0">
                <a:latin typeface="Courier New" pitchFamily="49" charset="0"/>
              </a:rPr>
              <a:t>mylib.donate</a:t>
            </a:r>
            <a:endParaRPr lang="en-US" dirty="0" smtClean="0"/>
          </a:p>
        </p:txBody>
      </p:sp>
      <p:sp>
        <p:nvSpPr>
          <p:cNvPr id="116741" name="Text Box 4"/>
          <p:cNvSpPr txBox="1">
            <a:spLocks noChangeArrowheads="1"/>
          </p:cNvSpPr>
          <p:nvPr/>
        </p:nvSpPr>
        <p:spPr bwMode="auto">
          <a:xfrm>
            <a:off x="838200" y="4495800"/>
            <a:ext cx="7210425" cy="15811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marL="461963" indent="-461963"/>
            <a:r>
              <a:rPr lang="en-US" dirty="0">
                <a:latin typeface="SAS Monospace Bold" pitchFamily="49" charset="0"/>
              </a:rPr>
              <a:t>ID        Qtr1    Qtr2    Qtr3    Qtr4</a:t>
            </a:r>
          </a:p>
          <a:p>
            <a:pPr marL="461963" indent="-461963"/>
            <a:endParaRPr lang="en-US" dirty="0">
              <a:latin typeface="SAS Monospace Bold" pitchFamily="49" charset="0"/>
            </a:endParaRPr>
          </a:p>
          <a:p>
            <a:pPr marL="461963" indent="-461963"/>
            <a:r>
              <a:rPr lang="en-US" dirty="0">
                <a:latin typeface="SAS Monospace Bold" pitchFamily="49" charset="0"/>
              </a:rPr>
              <a:t>E00224     12      33      22       .</a:t>
            </a:r>
          </a:p>
          <a:p>
            <a:pPr marL="461963" indent="-461963"/>
            <a:r>
              <a:rPr lang="en-US" dirty="0">
                <a:latin typeface="SAS Monospace Bold" pitchFamily="49" charset="0"/>
              </a:rPr>
              <a:t>E00367     35      48      40      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BD7B58-177A-417C-8494-ED1BBD6E7261}" type="slidenum">
              <a:rPr lang="en-US" smtClean="0">
                <a:latin typeface="Arial" pitchFamily="34" charset="0"/>
              </a:rPr>
              <a:pPr/>
              <a:t>33</a:t>
            </a:fld>
            <a:endParaRPr lang="en-US" b="0" dirty="0" smtClean="0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Creating Variables with Arrays</a:t>
            </a:r>
          </a:p>
        </p:txBody>
      </p:sp>
      <p:sp>
        <p:nvSpPr>
          <p:cNvPr id="117765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6705600" cy="258532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data percent(drop=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);              </a:t>
            </a:r>
          </a:p>
          <a:p>
            <a:r>
              <a:rPr lang="en-US" b="1" dirty="0">
                <a:latin typeface="Courier New" pitchFamily="49" charset="0"/>
              </a:rPr>
              <a:t>   set </a:t>
            </a:r>
            <a:r>
              <a:rPr lang="en-US" b="1" dirty="0" err="1" smtClean="0">
                <a:latin typeface="Courier New" pitchFamily="49" charset="0"/>
              </a:rPr>
              <a:t>mylib.donate</a:t>
            </a:r>
            <a:r>
              <a:rPr lang="en-US" b="1" dirty="0">
                <a:latin typeface="Courier New" pitchFamily="49" charset="0"/>
              </a:rPr>
              <a:t>;                  </a:t>
            </a:r>
          </a:p>
          <a:p>
            <a:r>
              <a:rPr lang="en-US" b="1" dirty="0">
                <a:latin typeface="Courier New" pitchFamily="49" charset="0"/>
              </a:rPr>
              <a:t>   Total=sum(of Qtr1-Qtr4);           </a:t>
            </a:r>
          </a:p>
          <a:p>
            <a:r>
              <a:rPr lang="en-US" b="1" dirty="0">
                <a:latin typeface="Courier New" pitchFamily="49" charset="0"/>
              </a:rPr>
              <a:t>   array 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{4} Qtr1-Qtr4;        </a:t>
            </a:r>
          </a:p>
          <a:p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array Percent{4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};                  </a:t>
            </a:r>
            <a:endParaRPr lang="en-US" b="1" dirty="0">
              <a:solidFill>
                <a:srgbClr val="FF0000"/>
              </a:solidFill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   do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=1 to 4;     </a:t>
            </a:r>
          </a:p>
          <a:p>
            <a:r>
              <a:rPr lang="en-US" b="1" dirty="0">
                <a:latin typeface="Courier New" pitchFamily="49" charset="0"/>
              </a:rPr>
              <a:t>      Percent{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}=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}/Total;</a:t>
            </a:r>
          </a:p>
          <a:p>
            <a:r>
              <a:rPr lang="en-US" b="1" dirty="0">
                <a:latin typeface="Courier New" pitchFamily="49" charset="0"/>
              </a:rPr>
              <a:t>   end;                               </a:t>
            </a:r>
          </a:p>
          <a:p>
            <a:r>
              <a:rPr lang="en-US" b="1" dirty="0">
                <a:latin typeface="Courier New" pitchFamily="49" charset="0"/>
              </a:rPr>
              <a:t>run;</a:t>
            </a:r>
            <a:r>
              <a:rPr lang="en-US" dirty="0">
                <a:latin typeface="SAS Monospace" pitchFamily="49" charset="0"/>
              </a:rPr>
              <a:t> </a:t>
            </a:r>
          </a:p>
        </p:txBody>
      </p:sp>
      <p:sp>
        <p:nvSpPr>
          <p:cNvPr id="118790" name="Text Box 5"/>
          <p:cNvSpPr txBox="1">
            <a:spLocks noChangeArrowheads="1"/>
          </p:cNvSpPr>
          <p:nvPr/>
        </p:nvSpPr>
        <p:spPr bwMode="auto">
          <a:xfrm>
            <a:off x="152400" y="4800600"/>
            <a:ext cx="8740775" cy="1284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>
              <a:defRPr/>
            </a:pPr>
            <a:r>
              <a:rPr lang="en-US" sz="2000" dirty="0">
                <a:latin typeface="Arial" charset="0"/>
              </a:rPr>
              <a:t>The second ARRAY statement automatically creates four numeric variables</a:t>
            </a:r>
            <a:r>
              <a:rPr lang="en-US" dirty="0">
                <a:latin typeface="Arial" charset="0"/>
              </a:rPr>
              <a:t>: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Percent1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Percent2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Percent3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 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</a:rPr>
              <a:t>Percent4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.  </a:t>
            </a:r>
          </a:p>
        </p:txBody>
      </p:sp>
      <p:sp>
        <p:nvSpPr>
          <p:cNvPr id="117767" name="Rectangle 6"/>
          <p:cNvSpPr>
            <a:spLocks noChangeArrowheads="1"/>
          </p:cNvSpPr>
          <p:nvPr/>
        </p:nvSpPr>
        <p:spPr bwMode="auto">
          <a:xfrm>
            <a:off x="990600" y="2514600"/>
            <a:ext cx="4572000" cy="761999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68" name="Text Box 7"/>
          <p:cNvSpPr txBox="1">
            <a:spLocks noChangeArrowheads="1"/>
          </p:cNvSpPr>
          <p:nvPr/>
        </p:nvSpPr>
        <p:spPr bwMode="auto">
          <a:xfrm>
            <a:off x="6705600" y="6381750"/>
            <a:ext cx="2089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1AC98AF-247A-4952-9B05-D9D3E7298D58}" type="slidenum">
              <a:rPr lang="en-US" smtClean="0">
                <a:latin typeface="Arial" pitchFamily="34" charset="0"/>
              </a:rPr>
              <a:pPr/>
              <a:t>34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Creating Variables with Arrays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endParaRPr lang="en-US" smtClean="0"/>
          </a:p>
          <a:p>
            <a:pPr marL="0" indent="0">
              <a:buFont typeface="Monotype Sorts" pitchFamily="2" charset="2"/>
              <a:buNone/>
            </a:pPr>
            <a:endParaRPr lang="en-US" smtClean="0"/>
          </a:p>
          <a:p>
            <a:pPr marL="0" indent="0">
              <a:buFont typeface="Monotype Sorts" pitchFamily="2" charset="2"/>
              <a:buNone/>
            </a:pPr>
            <a:endParaRPr lang="en-US" smtClean="0"/>
          </a:p>
          <a:p>
            <a:pPr marL="0" indent="0"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118789" name="Text Box 4"/>
          <p:cNvSpPr txBox="1">
            <a:spLocks noChangeArrowheads="1"/>
          </p:cNvSpPr>
          <p:nvPr/>
        </p:nvSpPr>
        <p:spPr bwMode="auto">
          <a:xfrm>
            <a:off x="228600" y="3124200"/>
            <a:ext cx="8683625" cy="26765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en-US">
                <a:latin typeface="SAS Monospace Bold" pitchFamily="49" charset="0"/>
              </a:rPr>
              <a:t>ID      Percent1  Percent2  Percent3  Percent4</a:t>
            </a:r>
          </a:p>
          <a:p>
            <a:endParaRPr lang="en-US">
              <a:latin typeface="SAS Monospace Bold" pitchFamily="49" charset="0"/>
            </a:endParaRPr>
          </a:p>
          <a:p>
            <a:r>
              <a:rPr lang="en-US">
                <a:latin typeface="SAS Monospace Bold" pitchFamily="49" charset="0"/>
              </a:rPr>
              <a:t>E00224    18%       49%       33%        .</a:t>
            </a:r>
          </a:p>
          <a:p>
            <a:r>
              <a:rPr lang="en-US">
                <a:latin typeface="SAS Monospace Bold" pitchFamily="49" charset="0"/>
              </a:rPr>
              <a:t>E00367    23%       31%       26%       20%</a:t>
            </a:r>
          </a:p>
          <a:p>
            <a:r>
              <a:rPr lang="en-US">
                <a:latin typeface="SAS Monospace Bold" pitchFamily="49" charset="0"/>
              </a:rPr>
              <a:t>E00441     .        26%       37%       37%</a:t>
            </a:r>
          </a:p>
          <a:p>
            <a:r>
              <a:rPr lang="en-US">
                <a:latin typeface="SAS Monospace Bold" pitchFamily="49" charset="0"/>
              </a:rPr>
              <a:t>E00587    17%       20%       32%       31%</a:t>
            </a:r>
          </a:p>
          <a:p>
            <a:r>
              <a:rPr lang="en-US">
                <a:latin typeface="SAS Monospace Bold" pitchFamily="49" charset="0"/>
              </a:rPr>
              <a:t>E00598    21%       42%       32%        5%</a:t>
            </a:r>
          </a:p>
        </p:txBody>
      </p:sp>
      <p:sp>
        <p:nvSpPr>
          <p:cNvPr id="118790" name="Text Box 5"/>
          <p:cNvSpPr txBox="1">
            <a:spLocks noChangeArrowheads="1"/>
          </p:cNvSpPr>
          <p:nvPr/>
        </p:nvSpPr>
        <p:spPr bwMode="auto">
          <a:xfrm>
            <a:off x="228600" y="990600"/>
            <a:ext cx="8683625" cy="15176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2400" b="1" dirty="0">
                <a:latin typeface="Courier New" pitchFamily="49" charset="0"/>
              </a:rPr>
              <a:t>proc print data=percent </a:t>
            </a:r>
            <a:r>
              <a:rPr lang="en-US" sz="2400" b="1" dirty="0" err="1">
                <a:latin typeface="Courier New" pitchFamily="49" charset="0"/>
              </a:rPr>
              <a:t>noobs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</a:rPr>
              <a:t>   </a:t>
            </a:r>
            <a:r>
              <a:rPr lang="en-US" sz="2400" b="1" dirty="0" err="1">
                <a:latin typeface="Courier New" pitchFamily="49" charset="0"/>
              </a:rPr>
              <a:t>var</a:t>
            </a:r>
            <a:r>
              <a:rPr lang="en-US" sz="2400" b="1" dirty="0">
                <a:latin typeface="Courier New" pitchFamily="49" charset="0"/>
              </a:rPr>
              <a:t> ID Percent1-Percent4;</a:t>
            </a:r>
          </a:p>
          <a:p>
            <a:r>
              <a:rPr lang="en-US" sz="2400" b="1" dirty="0">
                <a:latin typeface="Courier New" pitchFamily="49" charset="0"/>
              </a:rPr>
              <a:t>   format Percent1-Percent4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percent6.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</a:rPr>
              <a:t>run;</a:t>
            </a:r>
          </a:p>
        </p:txBody>
      </p:sp>
      <p:sp>
        <p:nvSpPr>
          <p:cNvPr id="118791" name="Text Box 6"/>
          <p:cNvSpPr txBox="1">
            <a:spLocks noChangeArrowheads="1"/>
          </p:cNvSpPr>
          <p:nvPr/>
        </p:nvSpPr>
        <p:spPr bwMode="auto">
          <a:xfrm>
            <a:off x="685800" y="2755900"/>
            <a:ext cx="3340658" cy="369332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/>
              <a:t>Partial PROC PRINT Output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903893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NOTE: </a:t>
            </a:r>
            <a:r>
              <a:rPr lang="en-US" sz="2800" dirty="0" smtClean="0">
                <a:solidFill>
                  <a:srgbClr val="0000FF"/>
                </a:solidFill>
              </a:rPr>
              <a:t>percent6.</a:t>
            </a:r>
            <a:r>
              <a:rPr lang="en-US" sz="2800" dirty="0" smtClean="0"/>
              <a:t> is a display format for displaying percentage with % sign.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8E35B2-3BB6-48D3-AC15-0216A6AD034E}" type="slidenum">
              <a:rPr lang="en-US" smtClean="0">
                <a:latin typeface="Arial" pitchFamily="34" charset="0"/>
              </a:rPr>
              <a:pPr/>
              <a:t>35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Creating Variables with Arrays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4267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sz="2800" dirty="0" smtClean="0"/>
              <a:t>Calculate the difference in each employee’s actual contribution from one quarter to the next. </a:t>
            </a:r>
            <a:endParaRPr lang="en-US" sz="2400" dirty="0" smtClean="0"/>
          </a:p>
          <a:p>
            <a:pPr marL="0" indent="0">
              <a:buFont typeface="Monotype Sorts" pitchFamily="2" charset="2"/>
              <a:buNone/>
            </a:pPr>
            <a:r>
              <a:rPr lang="en-US" dirty="0" smtClean="0"/>
              <a:t>Partial Listing of  </a:t>
            </a:r>
            <a:r>
              <a:rPr lang="en-US" sz="2800" b="1" dirty="0" err="1" smtClean="0">
                <a:latin typeface="Courier New" pitchFamily="49" charset="0"/>
              </a:rPr>
              <a:t>mylib.donate</a:t>
            </a:r>
            <a:endParaRPr lang="en-US" dirty="0" smtClean="0">
              <a:latin typeface="Courier New" pitchFamily="49" charset="0"/>
            </a:endParaRPr>
          </a:p>
          <a:p>
            <a:pPr marL="0" indent="0">
              <a:buFont typeface="Monotype Sorts" pitchFamily="2" charset="2"/>
              <a:buNone/>
            </a:pPr>
            <a:endParaRPr lang="en-US" dirty="0" smtClean="0"/>
          </a:p>
          <a:p>
            <a:pPr marL="0" indent="0">
              <a:buFont typeface="Monotype Sorts" pitchFamily="2" charset="2"/>
              <a:buNone/>
            </a:pPr>
            <a:endParaRPr lang="en-US" dirty="0" smtClean="0"/>
          </a:p>
          <a:p>
            <a:pPr marL="0" indent="0">
              <a:buFont typeface="Monotype Sorts" pitchFamily="2" charset="2"/>
              <a:buNone/>
            </a:pPr>
            <a:endParaRPr lang="en-US" dirty="0" smtClean="0"/>
          </a:p>
        </p:txBody>
      </p:sp>
      <p:sp>
        <p:nvSpPr>
          <p:cNvPr id="119813" name="Text Box 4"/>
          <p:cNvSpPr txBox="1">
            <a:spLocks noChangeArrowheads="1"/>
          </p:cNvSpPr>
          <p:nvPr/>
        </p:nvSpPr>
        <p:spPr bwMode="auto">
          <a:xfrm>
            <a:off x="838200" y="4572000"/>
            <a:ext cx="7210425" cy="15811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marL="461963" indent="-461963"/>
            <a:r>
              <a:rPr lang="en-US">
                <a:latin typeface="SAS Monospace Bold" pitchFamily="49" charset="0"/>
              </a:rPr>
              <a:t>ID        Qtr1    Qtr2    Qtr3    Qtr4</a:t>
            </a:r>
          </a:p>
          <a:p>
            <a:pPr marL="461963" indent="-461963"/>
            <a:endParaRPr lang="en-US">
              <a:latin typeface="SAS Monospace Bold" pitchFamily="49" charset="0"/>
            </a:endParaRPr>
          </a:p>
          <a:p>
            <a:pPr marL="461963" indent="-461963"/>
            <a:r>
              <a:rPr lang="en-US">
                <a:latin typeface="SAS Monospace Bold" pitchFamily="49" charset="0"/>
              </a:rPr>
              <a:t>E00224     12      33      22       .</a:t>
            </a:r>
          </a:p>
          <a:p>
            <a:pPr marL="461963" indent="-461963"/>
            <a:r>
              <a:rPr lang="en-US">
                <a:latin typeface="SAS Monospace Bold" pitchFamily="49" charset="0"/>
              </a:rPr>
              <a:t>E00367     35      48      40      30</a:t>
            </a:r>
          </a:p>
        </p:txBody>
      </p:sp>
      <p:sp>
        <p:nvSpPr>
          <p:cNvPr id="119814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/>
              <a:t>...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590802" y="3276602"/>
            <a:ext cx="1425575" cy="1270001"/>
            <a:chOff x="2592" y="2064"/>
            <a:chExt cx="898" cy="800"/>
          </a:xfrm>
        </p:grpSpPr>
        <p:sp>
          <p:nvSpPr>
            <p:cNvPr id="119816" name="AutoShape 14"/>
            <p:cNvSpPr>
              <a:spLocks/>
            </p:cNvSpPr>
            <p:nvPr/>
          </p:nvSpPr>
          <p:spPr bwMode="auto">
            <a:xfrm rot="5400000" flipV="1">
              <a:off x="2838" y="2346"/>
              <a:ext cx="272" cy="764"/>
            </a:xfrm>
            <a:prstGeom prst="leftBrace">
              <a:avLst>
                <a:gd name="adj1" fmla="val 23407"/>
                <a:gd name="adj2" fmla="val 50000"/>
              </a:avLst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7" name="Rectangle 15"/>
            <p:cNvSpPr>
              <a:spLocks noChangeArrowheads="1"/>
            </p:cNvSpPr>
            <p:nvPr/>
          </p:nvSpPr>
          <p:spPr bwMode="auto">
            <a:xfrm>
              <a:off x="2592" y="2064"/>
              <a:ext cx="898" cy="460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FFFF"/>
                  </a:solidFill>
                </a:rPr>
                <a:t>First</a:t>
              </a:r>
            </a:p>
            <a:p>
              <a:pPr algn="ctr"/>
              <a:r>
                <a:rPr lang="en-US" sz="2000" b="1" dirty="0">
                  <a:solidFill>
                    <a:srgbClr val="FFFFFF"/>
                  </a:solidFill>
                </a:rPr>
                <a:t>difference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048CDE-0640-42B9-9942-1F694AA78DC1}" type="slidenum">
              <a:rPr lang="en-US" smtClean="0">
                <a:latin typeface="Arial" pitchFamily="34" charset="0"/>
              </a:rPr>
              <a:pPr/>
              <a:t>36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Creating Variables with Arrays</a:t>
            </a:r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3890962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sz="2800" dirty="0" smtClean="0"/>
              <a:t>Calculate the difference in each employee’s actual contribution from one quarter to the next. </a:t>
            </a:r>
          </a:p>
          <a:p>
            <a:pPr marL="0" indent="0">
              <a:buFont typeface="Monotype Sorts" pitchFamily="2" charset="2"/>
              <a:buNone/>
            </a:pPr>
            <a:endParaRPr lang="en-US" sz="2800" dirty="0" smtClean="0"/>
          </a:p>
          <a:p>
            <a:pPr marL="0" indent="0">
              <a:buFont typeface="Monotype Sorts" pitchFamily="2" charset="2"/>
              <a:buNone/>
            </a:pPr>
            <a:r>
              <a:rPr lang="en-US" sz="2800" dirty="0" smtClean="0"/>
              <a:t>Partial Listing of </a:t>
            </a:r>
            <a:r>
              <a:rPr lang="en-US" sz="2400" b="1" dirty="0" err="1" smtClean="0">
                <a:latin typeface="Courier New" pitchFamily="49" charset="0"/>
              </a:rPr>
              <a:t>mylib.donate</a:t>
            </a:r>
            <a:endParaRPr lang="en-US" sz="2800" dirty="0" smtClean="0">
              <a:latin typeface="Courier New" pitchFamily="49" charset="0"/>
            </a:endParaRPr>
          </a:p>
          <a:p>
            <a:pPr marL="0" indent="0">
              <a:buFont typeface="Monotype Sorts" pitchFamily="2" charset="2"/>
              <a:buNone/>
            </a:pPr>
            <a:endParaRPr lang="en-US" dirty="0" smtClean="0"/>
          </a:p>
          <a:p>
            <a:pPr marL="0" indent="0">
              <a:buFont typeface="Monotype Sorts" pitchFamily="2" charset="2"/>
              <a:buNone/>
            </a:pPr>
            <a:endParaRPr lang="en-US" dirty="0" smtClean="0"/>
          </a:p>
          <a:p>
            <a:pPr marL="0" indent="0">
              <a:buFont typeface="Monotype Sorts" pitchFamily="2" charset="2"/>
              <a:buNone/>
            </a:pPr>
            <a:endParaRPr lang="en-US" dirty="0" smtClean="0"/>
          </a:p>
        </p:txBody>
      </p:sp>
      <p:sp>
        <p:nvSpPr>
          <p:cNvPr id="120837" name="Text Box 4"/>
          <p:cNvSpPr txBox="1">
            <a:spLocks noChangeArrowheads="1"/>
          </p:cNvSpPr>
          <p:nvPr/>
        </p:nvSpPr>
        <p:spPr bwMode="auto">
          <a:xfrm>
            <a:off x="685800" y="5029200"/>
            <a:ext cx="7210425" cy="15811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marL="461963" indent="-461963"/>
            <a:r>
              <a:rPr lang="en-US">
                <a:latin typeface="SAS Monospace Bold" pitchFamily="49" charset="0"/>
              </a:rPr>
              <a:t>ID        Qtr1    Qtr2    Qtr3    Qtr4</a:t>
            </a:r>
          </a:p>
          <a:p>
            <a:pPr marL="461963" indent="-461963"/>
            <a:endParaRPr lang="en-US">
              <a:latin typeface="SAS Monospace Bold" pitchFamily="49" charset="0"/>
            </a:endParaRPr>
          </a:p>
          <a:p>
            <a:pPr marL="461963" indent="-461963"/>
            <a:r>
              <a:rPr lang="en-US">
                <a:latin typeface="SAS Monospace Bold" pitchFamily="49" charset="0"/>
              </a:rPr>
              <a:t>E00224     12      33      22       .</a:t>
            </a:r>
          </a:p>
          <a:p>
            <a:pPr marL="461963" indent="-461963"/>
            <a:r>
              <a:rPr lang="en-US">
                <a:latin typeface="SAS Monospace Bold" pitchFamily="49" charset="0"/>
              </a:rPr>
              <a:t>E00367     35      48      40      30</a:t>
            </a:r>
          </a:p>
        </p:txBody>
      </p:sp>
      <p:sp>
        <p:nvSpPr>
          <p:cNvPr id="120838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/>
              <a:t>...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33600" y="3657600"/>
            <a:ext cx="1425575" cy="1328738"/>
            <a:chOff x="2400" y="2304"/>
            <a:chExt cx="898" cy="837"/>
          </a:xfrm>
        </p:grpSpPr>
        <p:sp>
          <p:nvSpPr>
            <p:cNvPr id="120843" name="AutoShape 10"/>
            <p:cNvSpPr>
              <a:spLocks/>
            </p:cNvSpPr>
            <p:nvPr/>
          </p:nvSpPr>
          <p:spPr bwMode="auto">
            <a:xfrm rot="5400000" flipV="1">
              <a:off x="2722" y="2623"/>
              <a:ext cx="272" cy="764"/>
            </a:xfrm>
            <a:prstGeom prst="leftBrace">
              <a:avLst>
                <a:gd name="adj1" fmla="val 23407"/>
                <a:gd name="adj2" fmla="val 50000"/>
              </a:avLst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4" name="Rectangle 11"/>
            <p:cNvSpPr>
              <a:spLocks noChangeArrowheads="1"/>
            </p:cNvSpPr>
            <p:nvPr/>
          </p:nvSpPr>
          <p:spPr bwMode="auto">
            <a:xfrm>
              <a:off x="2400" y="2304"/>
              <a:ext cx="898" cy="460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FFFF"/>
                  </a:solidFill>
                </a:rPr>
                <a:t>First</a:t>
              </a:r>
            </a:p>
            <a:p>
              <a:pPr algn="ctr"/>
              <a:r>
                <a:rPr lang="en-US" sz="2000" b="1" dirty="0">
                  <a:solidFill>
                    <a:srgbClr val="FFFFFF"/>
                  </a:solidFill>
                </a:rPr>
                <a:t>difference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505200" y="3657601"/>
            <a:ext cx="1425575" cy="1328738"/>
            <a:chOff x="2208" y="2304"/>
            <a:chExt cx="898" cy="837"/>
          </a:xfrm>
        </p:grpSpPr>
        <p:sp>
          <p:nvSpPr>
            <p:cNvPr id="120841" name="AutoShape 13"/>
            <p:cNvSpPr>
              <a:spLocks/>
            </p:cNvSpPr>
            <p:nvPr/>
          </p:nvSpPr>
          <p:spPr bwMode="auto">
            <a:xfrm rot="5400000" flipV="1">
              <a:off x="2530" y="2623"/>
              <a:ext cx="272" cy="764"/>
            </a:xfrm>
            <a:prstGeom prst="leftBrace">
              <a:avLst>
                <a:gd name="adj1" fmla="val 23407"/>
                <a:gd name="adj2" fmla="val 50000"/>
              </a:avLst>
            </a:prstGeom>
            <a:noFill/>
            <a:ln w="57150">
              <a:solidFill>
                <a:srgbClr val="9C040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2" name="Rectangle 14"/>
            <p:cNvSpPr>
              <a:spLocks noChangeArrowheads="1"/>
            </p:cNvSpPr>
            <p:nvPr/>
          </p:nvSpPr>
          <p:spPr bwMode="auto">
            <a:xfrm>
              <a:off x="2208" y="2304"/>
              <a:ext cx="898" cy="460"/>
            </a:xfrm>
            <a:prstGeom prst="rect">
              <a:avLst/>
            </a:prstGeom>
            <a:solidFill>
              <a:srgbClr val="9C040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FFFF"/>
                  </a:solidFill>
                </a:rPr>
                <a:t>Second</a:t>
              </a:r>
            </a:p>
            <a:p>
              <a:pPr algn="ctr"/>
              <a:r>
                <a:rPr lang="en-US" sz="2000" b="1" dirty="0">
                  <a:solidFill>
                    <a:srgbClr val="FFFFFF"/>
                  </a:solidFill>
                </a:rPr>
                <a:t>difference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C8A273F-424B-464E-8C01-8A2F42F1A60F}" type="slidenum">
              <a:rPr lang="en-US" smtClean="0">
                <a:latin typeface="Arial" pitchFamily="34" charset="0"/>
              </a:rPr>
              <a:pPr/>
              <a:t>37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Creating Variables with Arrays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799"/>
            <a:ext cx="7769225" cy="3890963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sz="2800" dirty="0" smtClean="0"/>
              <a:t>Calculate the difference in each employee’s actual contribution from one quarter to the next. 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2800" dirty="0" smtClean="0"/>
              <a:t>Partial Listing of </a:t>
            </a:r>
            <a:r>
              <a:rPr lang="en-US" sz="2400" b="1" dirty="0" err="1" smtClean="0">
                <a:latin typeface="Courier New" pitchFamily="49" charset="0"/>
              </a:rPr>
              <a:t>mylib.donate</a:t>
            </a:r>
            <a:endParaRPr lang="en-US" sz="2800" dirty="0" smtClean="0">
              <a:latin typeface="Courier New" pitchFamily="49" charset="0"/>
            </a:endParaRPr>
          </a:p>
          <a:p>
            <a:pPr marL="0" indent="0">
              <a:buFont typeface="Monotype Sorts" pitchFamily="2" charset="2"/>
              <a:buNone/>
            </a:pPr>
            <a:endParaRPr lang="en-US" dirty="0" smtClean="0"/>
          </a:p>
          <a:p>
            <a:pPr marL="0" indent="0">
              <a:buFont typeface="Monotype Sorts" pitchFamily="2" charset="2"/>
              <a:buNone/>
            </a:pPr>
            <a:endParaRPr lang="en-US" dirty="0" smtClean="0"/>
          </a:p>
          <a:p>
            <a:pPr marL="0" indent="0">
              <a:buFont typeface="Monotype Sorts" pitchFamily="2" charset="2"/>
              <a:buNone/>
            </a:pPr>
            <a:endParaRPr lang="en-US" dirty="0" smtClean="0"/>
          </a:p>
        </p:txBody>
      </p:sp>
      <p:sp>
        <p:nvSpPr>
          <p:cNvPr id="121861" name="Text Box 4"/>
          <p:cNvSpPr txBox="1">
            <a:spLocks noChangeArrowheads="1"/>
          </p:cNvSpPr>
          <p:nvPr/>
        </p:nvSpPr>
        <p:spPr bwMode="auto">
          <a:xfrm>
            <a:off x="609600" y="4953000"/>
            <a:ext cx="6033703" cy="1324081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marL="461963" indent="-461963"/>
            <a:r>
              <a:rPr lang="en-US" sz="2000" dirty="0">
                <a:latin typeface="SAS Monospace Bold" pitchFamily="49" charset="0"/>
              </a:rPr>
              <a:t>ID        Qtr1    Qtr2    Qtr3    Qtr4</a:t>
            </a:r>
          </a:p>
          <a:p>
            <a:pPr marL="461963" indent="-461963"/>
            <a:endParaRPr lang="en-US" sz="2000" dirty="0">
              <a:latin typeface="SAS Monospace Bold" pitchFamily="49" charset="0"/>
            </a:endParaRPr>
          </a:p>
          <a:p>
            <a:pPr marL="461963" indent="-461963"/>
            <a:r>
              <a:rPr lang="en-US" sz="2000" dirty="0">
                <a:latin typeface="SAS Monospace Bold" pitchFamily="49" charset="0"/>
              </a:rPr>
              <a:t>E00224     12      33      22       .</a:t>
            </a:r>
          </a:p>
          <a:p>
            <a:pPr marL="461963" indent="-461963"/>
            <a:r>
              <a:rPr lang="en-US" sz="2000" dirty="0">
                <a:latin typeface="SAS Monospace Bold" pitchFamily="49" charset="0"/>
              </a:rPr>
              <a:t>E00367     35      48      40      30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19675" y="3581400"/>
            <a:ext cx="1425575" cy="1328738"/>
            <a:chOff x="3009" y="1230"/>
            <a:chExt cx="898" cy="837"/>
          </a:xfrm>
        </p:grpSpPr>
        <p:sp>
          <p:nvSpPr>
            <p:cNvPr id="121869" name="AutoShape 6"/>
            <p:cNvSpPr>
              <a:spLocks/>
            </p:cNvSpPr>
            <p:nvPr/>
          </p:nvSpPr>
          <p:spPr bwMode="auto">
            <a:xfrm rot="5400000" flipV="1">
              <a:off x="3331" y="1549"/>
              <a:ext cx="272" cy="764"/>
            </a:xfrm>
            <a:prstGeom prst="leftBrace">
              <a:avLst>
                <a:gd name="adj1" fmla="val 23407"/>
                <a:gd name="adj2" fmla="val 50000"/>
              </a:avLst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0" name="Rectangle 7"/>
            <p:cNvSpPr>
              <a:spLocks noChangeArrowheads="1"/>
            </p:cNvSpPr>
            <p:nvPr/>
          </p:nvSpPr>
          <p:spPr bwMode="auto">
            <a:xfrm>
              <a:off x="3009" y="1230"/>
              <a:ext cx="898" cy="460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FFFFFF"/>
                  </a:solidFill>
                </a:rPr>
                <a:t>Third</a:t>
              </a:r>
            </a:p>
            <a:p>
              <a:pPr algn="ctr"/>
              <a:r>
                <a:rPr lang="en-US" sz="2000" b="1">
                  <a:solidFill>
                    <a:srgbClr val="FFFFFF"/>
                  </a:solidFill>
                </a:rPr>
                <a:t>difference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981200" y="3581400"/>
            <a:ext cx="1425575" cy="1328738"/>
            <a:chOff x="3009" y="1230"/>
            <a:chExt cx="898" cy="837"/>
          </a:xfrm>
        </p:grpSpPr>
        <p:sp>
          <p:nvSpPr>
            <p:cNvPr id="121867" name="AutoShape 10"/>
            <p:cNvSpPr>
              <a:spLocks/>
            </p:cNvSpPr>
            <p:nvPr/>
          </p:nvSpPr>
          <p:spPr bwMode="auto">
            <a:xfrm rot="5400000" flipV="1">
              <a:off x="3331" y="1549"/>
              <a:ext cx="272" cy="764"/>
            </a:xfrm>
            <a:prstGeom prst="leftBrace">
              <a:avLst>
                <a:gd name="adj1" fmla="val 23407"/>
                <a:gd name="adj2" fmla="val 50000"/>
              </a:avLst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68" name="Rectangle 11"/>
            <p:cNvSpPr>
              <a:spLocks noChangeArrowheads="1"/>
            </p:cNvSpPr>
            <p:nvPr/>
          </p:nvSpPr>
          <p:spPr bwMode="auto">
            <a:xfrm>
              <a:off x="3009" y="1230"/>
              <a:ext cx="898" cy="460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FFFFFF"/>
                  </a:solidFill>
                </a:rPr>
                <a:t>First</a:t>
              </a:r>
            </a:p>
            <a:p>
              <a:pPr algn="ctr"/>
              <a:r>
                <a:rPr lang="en-US" sz="2000" b="1">
                  <a:solidFill>
                    <a:srgbClr val="FFFFFF"/>
                  </a:solidFill>
                </a:rPr>
                <a:t>difference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505200" y="3581400"/>
            <a:ext cx="1425575" cy="1328738"/>
            <a:chOff x="3009" y="1230"/>
            <a:chExt cx="898" cy="837"/>
          </a:xfrm>
        </p:grpSpPr>
        <p:sp>
          <p:nvSpPr>
            <p:cNvPr id="121865" name="AutoShape 13"/>
            <p:cNvSpPr>
              <a:spLocks/>
            </p:cNvSpPr>
            <p:nvPr/>
          </p:nvSpPr>
          <p:spPr bwMode="auto">
            <a:xfrm rot="5400000" flipV="1">
              <a:off x="3331" y="1549"/>
              <a:ext cx="272" cy="764"/>
            </a:xfrm>
            <a:prstGeom prst="leftBrace">
              <a:avLst>
                <a:gd name="adj1" fmla="val 23407"/>
                <a:gd name="adj2" fmla="val 50000"/>
              </a:avLst>
            </a:prstGeom>
            <a:noFill/>
            <a:ln w="57150">
              <a:solidFill>
                <a:srgbClr val="9C040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66" name="Rectangle 14"/>
            <p:cNvSpPr>
              <a:spLocks noChangeArrowheads="1"/>
            </p:cNvSpPr>
            <p:nvPr/>
          </p:nvSpPr>
          <p:spPr bwMode="auto">
            <a:xfrm>
              <a:off x="3009" y="1230"/>
              <a:ext cx="898" cy="460"/>
            </a:xfrm>
            <a:prstGeom prst="rect">
              <a:avLst/>
            </a:prstGeom>
            <a:solidFill>
              <a:srgbClr val="9C040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FFFFFF"/>
                  </a:solidFill>
                </a:rPr>
                <a:t>Second</a:t>
              </a:r>
            </a:p>
            <a:p>
              <a:pPr algn="ctr"/>
              <a:r>
                <a:rPr lang="en-US" sz="2000" b="1">
                  <a:solidFill>
                    <a:srgbClr val="FFFFFF"/>
                  </a:solidFill>
                </a:rPr>
                <a:t>difference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468B34-0E0E-4470-BCD8-8B382649B678}" type="slidenum">
              <a:rPr lang="en-US" smtClean="0">
                <a:latin typeface="Arial" pitchFamily="34" charset="0"/>
              </a:rPr>
              <a:pPr/>
              <a:t>38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Creating Variables with Arrays</a:t>
            </a:r>
          </a:p>
        </p:txBody>
      </p:sp>
      <p:sp>
        <p:nvSpPr>
          <p:cNvPr id="122884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6191171" cy="255454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data change(drop=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);                 </a:t>
            </a:r>
          </a:p>
          <a:p>
            <a:r>
              <a:rPr lang="en-US" sz="2000" b="1" dirty="0">
                <a:latin typeface="Courier New" pitchFamily="49" charset="0"/>
              </a:rPr>
              <a:t>   set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r>
              <a:rPr lang="en-US" sz="2000" b="1" dirty="0">
                <a:latin typeface="Courier New" pitchFamily="49" charset="0"/>
              </a:rPr>
              <a:t>;                  </a:t>
            </a:r>
          </a:p>
          <a:p>
            <a:r>
              <a:rPr lang="en-US" sz="2000" b="1" dirty="0">
                <a:latin typeface="Courier New" pitchFamily="49" charset="0"/>
              </a:rPr>
              <a:t>   array </a:t>
            </a:r>
            <a:r>
              <a:rPr lang="en-US" sz="2000" b="1" dirty="0" err="1">
                <a:latin typeface="Courier New" pitchFamily="49" charset="0"/>
              </a:rPr>
              <a:t>Contrib</a:t>
            </a:r>
            <a:r>
              <a:rPr lang="en-US" sz="2000" b="1" dirty="0">
                <a:latin typeface="Courier New" pitchFamily="49" charset="0"/>
              </a:rPr>
              <a:t>{4} Qtr1-Qtr4;        </a:t>
            </a:r>
          </a:p>
          <a:p>
            <a:r>
              <a:rPr lang="en-US" sz="2000" b="1" dirty="0">
                <a:latin typeface="Courier New" pitchFamily="49" charset="0"/>
              </a:rPr>
              <a:t>   array Diff{3};                  </a:t>
            </a:r>
          </a:p>
          <a:p>
            <a:r>
              <a:rPr lang="en-US" sz="2000" b="1" dirty="0">
                <a:latin typeface="Courier New" pitchFamily="49" charset="0"/>
              </a:rPr>
              <a:t>   do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=1 to 3;                       </a:t>
            </a:r>
          </a:p>
          <a:p>
            <a:r>
              <a:rPr lang="en-US" sz="2000" b="1" dirty="0">
                <a:latin typeface="Courier New" pitchFamily="49" charset="0"/>
              </a:rPr>
              <a:t>      Diff{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}=</a:t>
            </a:r>
            <a:r>
              <a:rPr lang="en-US" sz="2000" b="1" dirty="0" err="1">
                <a:latin typeface="Courier New" pitchFamily="49" charset="0"/>
              </a:rPr>
              <a:t>Contrib</a:t>
            </a:r>
            <a:r>
              <a:rPr lang="en-US" sz="2000" b="1" dirty="0">
                <a:latin typeface="Courier New" pitchFamily="49" charset="0"/>
              </a:rPr>
              <a:t>{i+1}-</a:t>
            </a:r>
            <a:r>
              <a:rPr lang="en-US" sz="2000" b="1" dirty="0" err="1">
                <a:latin typeface="Courier New" pitchFamily="49" charset="0"/>
              </a:rPr>
              <a:t>Contrib</a:t>
            </a:r>
            <a:r>
              <a:rPr lang="en-US" sz="2000" b="1" dirty="0">
                <a:latin typeface="Courier New" pitchFamily="49" charset="0"/>
              </a:rPr>
              <a:t>{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};</a:t>
            </a:r>
          </a:p>
          <a:p>
            <a:r>
              <a:rPr lang="en-US" sz="2000" b="1" dirty="0">
                <a:latin typeface="Courier New" pitchFamily="49" charset="0"/>
              </a:rPr>
              <a:t>   end;                               </a:t>
            </a:r>
          </a:p>
          <a:p>
            <a:r>
              <a:rPr lang="en-US" sz="2000" b="1" dirty="0">
                <a:latin typeface="Courier New" pitchFamily="49" charset="0"/>
              </a:rPr>
              <a:t>run;</a:t>
            </a:r>
            <a:r>
              <a:rPr lang="en-US" sz="2000" dirty="0">
                <a:latin typeface="SAS Monospace" pitchFamily="49" charset="0"/>
              </a:rPr>
              <a:t> </a:t>
            </a:r>
          </a:p>
        </p:txBody>
      </p:sp>
      <p:sp>
        <p:nvSpPr>
          <p:cNvPr id="122885" name="Text Box 4"/>
          <p:cNvSpPr txBox="1">
            <a:spLocks noChangeArrowheads="1"/>
          </p:cNvSpPr>
          <p:nvPr/>
        </p:nvSpPr>
        <p:spPr bwMode="auto">
          <a:xfrm>
            <a:off x="6705600" y="6381750"/>
            <a:ext cx="2089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CC55680-5A9D-417C-AC64-7BD0A58677F8}" type="slidenum">
              <a:rPr lang="en-US" smtClean="0">
                <a:latin typeface="Arial" pitchFamily="34" charset="0"/>
              </a:rPr>
              <a:pPr/>
              <a:t>39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Creating Variables with Arrays</a:t>
            </a:r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endParaRPr lang="en-US" smtClean="0"/>
          </a:p>
          <a:p>
            <a:pPr marL="0" indent="0">
              <a:buFont typeface="Monotype Sorts" pitchFamily="2" charset="2"/>
              <a:buNone/>
            </a:pPr>
            <a:endParaRPr lang="en-US" smtClean="0"/>
          </a:p>
          <a:p>
            <a:pPr marL="0" indent="0">
              <a:buFont typeface="Monotype Sorts" pitchFamily="2" charset="2"/>
              <a:buNone/>
            </a:pPr>
            <a:endParaRPr lang="en-US" smtClean="0"/>
          </a:p>
          <a:p>
            <a:pPr marL="0" indent="0"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126981" name="Text Box 4"/>
          <p:cNvSpPr txBox="1">
            <a:spLocks noChangeArrowheads="1"/>
          </p:cNvSpPr>
          <p:nvPr/>
        </p:nvSpPr>
        <p:spPr bwMode="auto">
          <a:xfrm>
            <a:off x="1066800" y="3505200"/>
            <a:ext cx="6289675" cy="26765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en-US" dirty="0">
                <a:latin typeface="SAS Monospace Bold" pitchFamily="49" charset="0"/>
              </a:rPr>
              <a:t>ID        Diff1    Diff2    Diff3</a:t>
            </a:r>
          </a:p>
          <a:p>
            <a:endParaRPr lang="en-US" dirty="0">
              <a:latin typeface="SAS Monospace Bold" pitchFamily="49" charset="0"/>
            </a:endParaRPr>
          </a:p>
          <a:p>
            <a:r>
              <a:rPr lang="en-US" dirty="0">
                <a:latin typeface="SAS Monospace Bold" pitchFamily="49" charset="0"/>
              </a:rPr>
              <a:t>E00224      21      -11        .</a:t>
            </a:r>
          </a:p>
          <a:p>
            <a:r>
              <a:rPr lang="en-US" dirty="0">
                <a:latin typeface="SAS Monospace Bold" pitchFamily="49" charset="0"/>
              </a:rPr>
              <a:t>E00367      13       -8      -10</a:t>
            </a:r>
          </a:p>
          <a:p>
            <a:r>
              <a:rPr lang="en-US" dirty="0">
                <a:latin typeface="SAS Monospace Bold" pitchFamily="49" charset="0"/>
              </a:rPr>
              <a:t>E00441       .       26        1</a:t>
            </a:r>
          </a:p>
          <a:p>
            <a:r>
              <a:rPr lang="en-US" dirty="0">
                <a:latin typeface="SAS Monospace Bold" pitchFamily="49" charset="0"/>
              </a:rPr>
              <a:t>E00587       3       11       -1</a:t>
            </a:r>
          </a:p>
          <a:p>
            <a:r>
              <a:rPr lang="en-US" dirty="0">
                <a:latin typeface="SAS Monospace Bold" pitchFamily="49" charset="0"/>
              </a:rPr>
              <a:t>E00598       4       -2       -5</a:t>
            </a:r>
          </a:p>
        </p:txBody>
      </p:sp>
      <p:sp>
        <p:nvSpPr>
          <p:cNvPr id="126982" name="Text Box 5"/>
          <p:cNvSpPr txBox="1">
            <a:spLocks noChangeArrowheads="1"/>
          </p:cNvSpPr>
          <p:nvPr/>
        </p:nvSpPr>
        <p:spPr bwMode="auto">
          <a:xfrm>
            <a:off x="685800" y="1068388"/>
            <a:ext cx="7315200" cy="12033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2400" b="1" dirty="0">
                <a:latin typeface="Courier New" pitchFamily="49" charset="0"/>
              </a:rPr>
              <a:t>proc print data=change </a:t>
            </a:r>
            <a:r>
              <a:rPr lang="en-US" sz="2400" b="1" dirty="0" err="1">
                <a:latin typeface="Courier New" pitchFamily="49" charset="0"/>
              </a:rPr>
              <a:t>noobs</a:t>
            </a:r>
            <a:r>
              <a:rPr lang="en-US" sz="2400" b="1" dirty="0">
                <a:latin typeface="Courier New" pitchFamily="49" charset="0"/>
              </a:rPr>
              <a:t>;  </a:t>
            </a:r>
          </a:p>
          <a:p>
            <a:r>
              <a:rPr lang="en-US" sz="2400" b="1" dirty="0">
                <a:latin typeface="Courier New" pitchFamily="49" charset="0"/>
              </a:rPr>
              <a:t>   </a:t>
            </a:r>
            <a:r>
              <a:rPr lang="en-US" sz="2400" b="1" dirty="0" err="1">
                <a:latin typeface="Courier New" pitchFamily="49" charset="0"/>
              </a:rPr>
              <a:t>var</a:t>
            </a:r>
            <a:r>
              <a:rPr lang="en-US" sz="2400" b="1" dirty="0">
                <a:latin typeface="Courier New" pitchFamily="49" charset="0"/>
              </a:rPr>
              <a:t> ID Diff1-Diff3;         </a:t>
            </a:r>
          </a:p>
          <a:p>
            <a:r>
              <a:rPr lang="en-US" sz="2400" b="1" dirty="0">
                <a:latin typeface="Courier New" pitchFamily="49" charset="0"/>
              </a:rPr>
              <a:t>run;</a:t>
            </a:r>
          </a:p>
        </p:txBody>
      </p:sp>
      <p:sp>
        <p:nvSpPr>
          <p:cNvPr id="126983" name="Text Box 6"/>
          <p:cNvSpPr txBox="1">
            <a:spLocks noChangeArrowheads="1"/>
          </p:cNvSpPr>
          <p:nvPr/>
        </p:nvSpPr>
        <p:spPr bwMode="auto">
          <a:xfrm>
            <a:off x="1066800" y="2743200"/>
            <a:ext cx="4800600" cy="3810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</p:spPr>
        <p:txBody>
          <a:bodyPr wrap="square" lIns="0" tIns="0" rIns="0" bIns="0">
            <a:spAutoFit/>
          </a:bodyPr>
          <a:lstStyle/>
          <a:p>
            <a:r>
              <a:rPr lang="en-US" sz="2400" dirty="0"/>
              <a:t>Partial PROC PRINT Output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B0C5FE-CCB2-4596-A4E5-B5A831C760FE}" type="slidenum">
              <a:rPr lang="en-US" smtClean="0">
                <a:latin typeface="Arial" pitchFamily="34" charset="0"/>
              </a:rPr>
              <a:pPr/>
              <a:t>4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Performing Repetitive Calculations</a:t>
            </a:r>
          </a:p>
        </p:txBody>
      </p:sp>
      <p:sp>
        <p:nvSpPr>
          <p:cNvPr id="93188" name="Text Box 3"/>
          <p:cNvSpPr txBox="1">
            <a:spLocks noChangeArrowheads="1"/>
          </p:cNvSpPr>
          <p:nvPr/>
        </p:nvSpPr>
        <p:spPr bwMode="auto">
          <a:xfrm>
            <a:off x="1295400" y="2209800"/>
            <a:ext cx="5716308" cy="3786294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marL="461963" indent="-461963"/>
            <a:r>
              <a:rPr lang="en-US" sz="2400" b="1" dirty="0">
                <a:latin typeface="Courier New" pitchFamily="49" charset="0"/>
              </a:rPr>
              <a:t>data charity;   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   set </a:t>
            </a:r>
            <a:r>
              <a:rPr lang="en-US" sz="2400" b="1" dirty="0" err="1" smtClean="0">
                <a:latin typeface="Courier New" pitchFamily="49" charset="0"/>
              </a:rPr>
              <a:t>mylib.donate</a:t>
            </a:r>
            <a:r>
              <a:rPr lang="en-US" sz="2400" b="1" dirty="0">
                <a:latin typeface="Courier New" pitchFamily="49" charset="0"/>
              </a:rPr>
              <a:t>;        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   Qtr1=Qtr1*1.25;  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   Qtr2=Qtr2*1.25;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   Qtr3=Qtr3*1.25;         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   Qtr4=Qtr4*1.25;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run;</a:t>
            </a:r>
          </a:p>
          <a:p>
            <a:pPr marL="461963" indent="-461963"/>
            <a:endParaRPr lang="en-US" sz="2400" b="1" dirty="0">
              <a:latin typeface="Courier New" pitchFamily="49" charset="0"/>
            </a:endParaRP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proc print data=charity </a:t>
            </a:r>
            <a:r>
              <a:rPr lang="en-US" sz="2400" b="1" dirty="0" err="1">
                <a:latin typeface="Courier New" pitchFamily="49" charset="0"/>
              </a:rPr>
              <a:t>noobs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 marL="461963" indent="-461963"/>
            <a:r>
              <a:rPr lang="en-US" sz="2400" b="1" dirty="0">
                <a:latin typeface="Courier New" pitchFamily="49" charset="0"/>
              </a:rPr>
              <a:t>run;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following program does the purpose without using an ARRAY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Assigning initial values in ARRAY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382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There are situations where initial values will be assigned to array quarter. The difference between the actual sales and the goal will be computed each quarter. </a:t>
            </a:r>
          </a:p>
          <a:p>
            <a:pPr>
              <a:buNone/>
            </a:pPr>
            <a:r>
              <a:rPr lang="en-US" sz="2400" dirty="0" smtClean="0"/>
              <a:t>Using array to assign the initial values using the following syntax: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2400" dirty="0" smtClean="0"/>
              <a:t>ARRAY </a:t>
            </a:r>
            <a:r>
              <a:rPr lang="en-US" sz="2400" dirty="0" err="1" smtClean="0"/>
              <a:t>array</a:t>
            </a:r>
            <a:r>
              <a:rPr lang="en-US" sz="2400" dirty="0" err="1"/>
              <a:t>_</a:t>
            </a:r>
            <a:r>
              <a:rPr lang="en-US" sz="2400" dirty="0" err="1" smtClean="0"/>
              <a:t>name</a:t>
            </a:r>
            <a:r>
              <a:rPr lang="en-US" sz="2400" dirty="0" smtClean="0"/>
              <a:t>(dim) variable names (initial values);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 smtClean="0"/>
              <a:t>Example:</a:t>
            </a:r>
          </a:p>
          <a:p>
            <a:pPr>
              <a:buNone/>
            </a:pPr>
            <a:r>
              <a:rPr lang="en-US" sz="2400" dirty="0" smtClean="0"/>
              <a:t>ARRAY sales[4] sale1 – sale4;</a:t>
            </a:r>
          </a:p>
          <a:p>
            <a:pPr>
              <a:buNone/>
            </a:pPr>
            <a:r>
              <a:rPr lang="en-US" sz="2400" dirty="0" smtClean="0"/>
              <a:t>ARRAY goals[4] goal1 – goal4  (5000 6000 7500 9000);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NOTE: Each variable is assigned an initial value in the same order of the sequence of the initial values.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Assigning initial values in an ARRAY without creating new variables in the SAS data set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/>
              <a:t>By default, when array is defined, the elements are either provided or will be created by the ARRAY using array_name1, array_name2 , etc. </a:t>
            </a:r>
          </a:p>
          <a:p>
            <a:pPr>
              <a:buNone/>
            </a:pPr>
            <a:r>
              <a:rPr lang="en-US" sz="2400" dirty="0" smtClean="0"/>
              <a:t>Ex: </a:t>
            </a:r>
          </a:p>
          <a:p>
            <a:pPr>
              <a:buNone/>
            </a:pPr>
            <a:r>
              <a:rPr lang="en-US" sz="2400" dirty="0" smtClean="0"/>
              <a:t>ARRAY sales(4) sale1 – sale4;</a:t>
            </a:r>
          </a:p>
          <a:p>
            <a:pPr>
              <a:buNone/>
            </a:pPr>
            <a:r>
              <a:rPr lang="en-US" sz="2400" dirty="0" smtClean="0"/>
              <a:t>ARRAY diff{4} ; creates four variables diff1, diff2, diff3, diff4.</a:t>
            </a:r>
          </a:p>
          <a:p>
            <a:pPr>
              <a:buNone/>
            </a:pPr>
            <a:r>
              <a:rPr lang="en-US" sz="2400" dirty="0" smtClean="0"/>
              <a:t>ARRAY goal{4} (5000 6000 7500 9000);</a:t>
            </a:r>
          </a:p>
          <a:p>
            <a:pPr>
              <a:buNone/>
            </a:pPr>
            <a:r>
              <a:rPr lang="en-US" sz="2400" dirty="0" smtClean="0"/>
              <a:t>Will creates four variables goal1 =5000, goal2=6000, goal3=7500 and goal4=9000 in the SAS data set.</a:t>
            </a:r>
          </a:p>
          <a:p>
            <a:pPr>
              <a:buNone/>
            </a:pPr>
            <a:r>
              <a:rPr lang="en-US" sz="2400" dirty="0" smtClean="0"/>
              <a:t>Since these will be used to determine the difference between goals and sales, there is no need to add these variables to SAS data set.</a:t>
            </a:r>
          </a:p>
          <a:p>
            <a:pPr>
              <a:buNone/>
            </a:pPr>
            <a:r>
              <a:rPr lang="en-US" sz="2400" dirty="0" smtClean="0"/>
              <a:t>We can use </a:t>
            </a:r>
            <a:r>
              <a:rPr lang="en-US" sz="2400" dirty="0" smtClean="0">
                <a:solidFill>
                  <a:srgbClr val="FF0000"/>
                </a:solidFill>
              </a:rPr>
              <a:t>_TEMPORARY_ </a:t>
            </a:r>
            <a:r>
              <a:rPr lang="en-US" sz="2400" dirty="0" smtClean="0"/>
              <a:t>in ARRAY statement to create temporary variables without adding to SAS data set in array:</a:t>
            </a:r>
          </a:p>
          <a:p>
            <a:pPr>
              <a:buNone/>
            </a:pPr>
            <a:r>
              <a:rPr lang="en-US" sz="2400" dirty="0" smtClean="0"/>
              <a:t>ARRAY </a:t>
            </a:r>
            <a:r>
              <a:rPr lang="en-US" sz="2400" dirty="0" err="1" smtClean="0"/>
              <a:t>array_name</a:t>
            </a:r>
            <a:r>
              <a:rPr lang="en-US" sz="2400" dirty="0" smtClean="0"/>
              <a:t>{dim} </a:t>
            </a:r>
            <a:r>
              <a:rPr lang="en-US" sz="2400" dirty="0" smtClean="0">
                <a:solidFill>
                  <a:srgbClr val="FF0000"/>
                </a:solidFill>
              </a:rPr>
              <a:t>_Temporary_ </a:t>
            </a:r>
            <a:r>
              <a:rPr lang="en-US" sz="2400" dirty="0" smtClean="0"/>
              <a:t>(initial values);</a:t>
            </a:r>
          </a:p>
          <a:p>
            <a:pPr>
              <a:buNone/>
            </a:pPr>
            <a:r>
              <a:rPr lang="en-US" sz="2400" dirty="0" smtClean="0"/>
              <a:t>EX:	</a:t>
            </a:r>
            <a:r>
              <a:rPr lang="en-US" sz="2400" b="1" dirty="0" smtClean="0"/>
              <a:t> ARRAY goal[4] </a:t>
            </a:r>
            <a:r>
              <a:rPr lang="en-US" sz="2400" b="1" dirty="0" smtClean="0">
                <a:solidFill>
                  <a:srgbClr val="FF0000"/>
                </a:solidFill>
              </a:rPr>
              <a:t>_Temporary_ </a:t>
            </a:r>
            <a:r>
              <a:rPr lang="en-US" sz="2400" b="1" dirty="0" smtClean="0"/>
              <a:t>(5000 6000 7500 9000);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941F9E6-26E4-4C07-9D60-17DA86CE3DB4}" type="slidenum">
              <a:rPr lang="en-US" smtClean="0">
                <a:latin typeface="Arial" pitchFamily="34" charset="0"/>
              </a:rPr>
              <a:pPr/>
              <a:t>42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Assigning Initial Values in an Array Statement</a:t>
            </a:r>
          </a:p>
        </p:txBody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82000" cy="4267200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sz="2400" dirty="0" smtClean="0"/>
              <a:t>Determine the difference between employee contributions and last year’s average quarterly goals of $10, $15, $5, and $10 per employee. </a:t>
            </a:r>
          </a:p>
        </p:txBody>
      </p:sp>
      <p:sp>
        <p:nvSpPr>
          <p:cNvPr id="128005" name="Text Box 4"/>
          <p:cNvSpPr txBox="1">
            <a:spLocks noChangeArrowheads="1"/>
          </p:cNvSpPr>
          <p:nvPr/>
        </p:nvSpPr>
        <p:spPr bwMode="auto">
          <a:xfrm>
            <a:off x="631825" y="2362200"/>
            <a:ext cx="6647974" cy="2862322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data compare(drop=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Goal1-Goal4);</a:t>
            </a:r>
          </a:p>
          <a:p>
            <a:r>
              <a:rPr lang="en-US" sz="2000" b="1" dirty="0">
                <a:latin typeface="Courier New" pitchFamily="49" charset="0"/>
              </a:rPr>
              <a:t>   set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   array </a:t>
            </a:r>
            <a:r>
              <a:rPr lang="en-US" sz="2000" b="1" dirty="0" err="1">
                <a:latin typeface="Courier New" pitchFamily="49" charset="0"/>
              </a:rPr>
              <a:t>Contrib</a:t>
            </a:r>
            <a:r>
              <a:rPr lang="en-US" sz="2000" b="1" dirty="0">
                <a:latin typeface="Courier New" pitchFamily="49" charset="0"/>
              </a:rPr>
              <a:t>{4} Qtr1-Qtr4;</a:t>
            </a:r>
          </a:p>
          <a:p>
            <a:r>
              <a:rPr lang="en-US" sz="2000" b="1" dirty="0">
                <a:latin typeface="Courier New" pitchFamily="49" charset="0"/>
              </a:rPr>
              <a:t>   array Diff{4};</a:t>
            </a:r>
          </a:p>
          <a:p>
            <a:r>
              <a:rPr lang="en-US" sz="2000" b="1" dirty="0">
                <a:latin typeface="Courier New" pitchFamily="49" charset="0"/>
              </a:rPr>
              <a:t>   array Goal{4} Goal1-Goal4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(10,15,5,10)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   do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=1 to 4;</a:t>
            </a:r>
          </a:p>
          <a:p>
            <a:r>
              <a:rPr lang="en-US" sz="2000" b="1" dirty="0">
                <a:latin typeface="Courier New" pitchFamily="49" charset="0"/>
              </a:rPr>
              <a:t>      Diff{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}=</a:t>
            </a:r>
            <a:r>
              <a:rPr lang="en-US" sz="2000" b="1" dirty="0" err="1">
                <a:latin typeface="Courier New" pitchFamily="49" charset="0"/>
              </a:rPr>
              <a:t>Contrib</a:t>
            </a:r>
            <a:r>
              <a:rPr lang="en-US" sz="2000" b="1" dirty="0">
                <a:latin typeface="Courier New" pitchFamily="49" charset="0"/>
              </a:rPr>
              <a:t>{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}-Goal{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};</a:t>
            </a:r>
          </a:p>
          <a:p>
            <a:r>
              <a:rPr lang="en-US" sz="2000" b="1" dirty="0">
                <a:latin typeface="Courier New" pitchFamily="49" charset="0"/>
              </a:rPr>
              <a:t>   end;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run;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486400"/>
            <a:ext cx="8120063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</a:rPr>
              <a:t>If array consists of constants, the parenthesis is needed for the </a:t>
            </a:r>
            <a:r>
              <a:rPr lang="en-US" sz="2400" dirty="0" smtClean="0">
                <a:latin typeface="Arial" charset="0"/>
              </a:rPr>
              <a:t>constants.</a:t>
            </a:r>
            <a:endParaRPr lang="en-US" sz="2400" dirty="0">
              <a:latin typeface="Arial" charset="0"/>
            </a:endParaRPr>
          </a:p>
        </p:txBody>
      </p:sp>
      <p:cxnSp>
        <p:nvCxnSpPr>
          <p:cNvPr id="128007" name="Straight Arrow Connector 7"/>
          <p:cNvCxnSpPr>
            <a:cxnSpLocks noChangeShapeType="1"/>
          </p:cNvCxnSpPr>
          <p:nvPr/>
        </p:nvCxnSpPr>
        <p:spPr bwMode="auto">
          <a:xfrm flipH="1" flipV="1">
            <a:off x="5867403" y="3886200"/>
            <a:ext cx="631823" cy="1752600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 type="triangle" w="med" len="lg"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CD1F72-2FF5-4CC9-B8A9-66ABE68EBDD7}" type="slidenum">
              <a:rPr lang="en-US" smtClean="0">
                <a:latin typeface="Arial" pitchFamily="34" charset="0"/>
              </a:rPr>
              <a:pPr/>
              <a:t>43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Assigning Initial Values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endParaRPr lang="en-US" dirty="0" smtClean="0"/>
          </a:p>
          <a:p>
            <a:pPr marL="0" indent="0">
              <a:buFont typeface="Monotype Sorts" pitchFamily="2" charset="2"/>
              <a:buNone/>
            </a:pPr>
            <a:endParaRPr lang="en-US" dirty="0" smtClean="0"/>
          </a:p>
          <a:p>
            <a:pPr marL="0" indent="0">
              <a:buFont typeface="Monotype Sorts" pitchFamily="2" charset="2"/>
              <a:buNone/>
            </a:pPr>
            <a:endParaRPr lang="en-US" dirty="0" smtClean="0"/>
          </a:p>
        </p:txBody>
      </p:sp>
      <p:sp>
        <p:nvSpPr>
          <p:cNvPr id="129029" name="Text Box 4"/>
          <p:cNvSpPr txBox="1">
            <a:spLocks noChangeArrowheads="1"/>
          </p:cNvSpPr>
          <p:nvPr/>
        </p:nvSpPr>
        <p:spPr bwMode="auto">
          <a:xfrm>
            <a:off x="609600" y="3505200"/>
            <a:ext cx="7762875" cy="26765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en-US" dirty="0">
                <a:latin typeface="SAS Monospace Bold" pitchFamily="49" charset="0"/>
              </a:rPr>
              <a:t>ID       Diff1    Diff2    Diff3    Diff4</a:t>
            </a:r>
          </a:p>
          <a:p>
            <a:endParaRPr lang="en-US" dirty="0">
              <a:latin typeface="SAS Monospace Bold" pitchFamily="49" charset="0"/>
            </a:endParaRPr>
          </a:p>
          <a:p>
            <a:r>
              <a:rPr lang="en-US" dirty="0">
                <a:latin typeface="SAS Monospace Bold" pitchFamily="49" charset="0"/>
              </a:rPr>
              <a:t>E00224      2       18       17        .</a:t>
            </a:r>
          </a:p>
          <a:p>
            <a:r>
              <a:rPr lang="en-US" dirty="0">
                <a:latin typeface="SAS Monospace Bold" pitchFamily="49" charset="0"/>
              </a:rPr>
              <a:t>E00367     25       33       35       20</a:t>
            </a:r>
          </a:p>
          <a:p>
            <a:r>
              <a:rPr lang="en-US" dirty="0">
                <a:latin typeface="SAS Monospace Bold" pitchFamily="49" charset="0"/>
              </a:rPr>
              <a:t>E00441      .       48       84       80</a:t>
            </a:r>
          </a:p>
          <a:p>
            <a:r>
              <a:rPr lang="en-US" dirty="0">
                <a:latin typeface="SAS Monospace Bold" pitchFamily="49" charset="0"/>
              </a:rPr>
              <a:t>E00587      6        4       25       19</a:t>
            </a:r>
          </a:p>
          <a:p>
            <a:r>
              <a:rPr lang="en-US" dirty="0">
                <a:latin typeface="SAS Monospace Bold" pitchFamily="49" charset="0"/>
              </a:rPr>
              <a:t>E00598     -6       -7        1       -9</a:t>
            </a:r>
          </a:p>
        </p:txBody>
      </p:sp>
      <p:sp>
        <p:nvSpPr>
          <p:cNvPr id="129030" name="Text Box 5"/>
          <p:cNvSpPr txBox="1">
            <a:spLocks noChangeArrowheads="1"/>
          </p:cNvSpPr>
          <p:nvPr/>
        </p:nvSpPr>
        <p:spPr bwMode="auto">
          <a:xfrm>
            <a:off x="685800" y="1371600"/>
            <a:ext cx="7761287" cy="12001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2000" b="1" dirty="0">
                <a:latin typeface="Courier New" pitchFamily="49" charset="0"/>
              </a:rPr>
              <a:t>proc print data=compare </a:t>
            </a:r>
            <a:r>
              <a:rPr lang="en-US" sz="2000" b="1" dirty="0" err="1">
                <a:latin typeface="Courier New" pitchFamily="49" charset="0"/>
              </a:rPr>
              <a:t>noobs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 ID Diff1 Diff2 Diff3 Diff4;</a:t>
            </a:r>
          </a:p>
          <a:p>
            <a:r>
              <a:rPr lang="en-US" sz="2000" b="1" dirty="0">
                <a:latin typeface="Courier New" pitchFamily="49" charset="0"/>
              </a:rPr>
              <a:t>run;</a:t>
            </a:r>
          </a:p>
        </p:txBody>
      </p:sp>
      <p:sp>
        <p:nvSpPr>
          <p:cNvPr id="129031" name="Text Box 6"/>
          <p:cNvSpPr txBox="1">
            <a:spLocks noChangeArrowheads="1"/>
          </p:cNvSpPr>
          <p:nvPr/>
        </p:nvSpPr>
        <p:spPr bwMode="auto">
          <a:xfrm>
            <a:off x="533400" y="2819400"/>
            <a:ext cx="7769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400" dirty="0">
                <a:cs typeface="Times New Roman" pitchFamily="18" charset="0"/>
              </a:rPr>
              <a:t>Partial PROC PRINT Output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4ECE86-E9DB-402F-81E9-D0D636B6E6C8}" type="slidenum">
              <a:rPr lang="en-US" smtClean="0">
                <a:latin typeface="Arial" pitchFamily="34" charset="0"/>
              </a:rPr>
              <a:pPr/>
              <a:t>44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30051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sp>
        <p:nvSpPr>
          <p:cNvPr id="130052" name="AutoShape 4"/>
          <p:cNvSpPr>
            <a:spLocks noChangeArrowheads="1"/>
          </p:cNvSpPr>
          <p:nvPr/>
        </p:nvSpPr>
        <p:spPr bwMode="auto">
          <a:xfrm>
            <a:off x="5156200" y="4699000"/>
            <a:ext cx="1265238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0053" name="AutoShape 5"/>
          <p:cNvSpPr>
            <a:spLocks noChangeArrowheads="1"/>
          </p:cNvSpPr>
          <p:nvPr/>
        </p:nvSpPr>
        <p:spPr bwMode="auto">
          <a:xfrm>
            <a:off x="3890963" y="4699000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0054" name="AutoShape 6"/>
          <p:cNvSpPr>
            <a:spLocks noChangeArrowheads="1"/>
          </p:cNvSpPr>
          <p:nvPr/>
        </p:nvSpPr>
        <p:spPr bwMode="auto">
          <a:xfrm>
            <a:off x="2627313" y="4699000"/>
            <a:ext cx="126365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0055" name="AutoShape 7"/>
          <p:cNvSpPr>
            <a:spLocks noChangeArrowheads="1"/>
          </p:cNvSpPr>
          <p:nvPr/>
        </p:nvSpPr>
        <p:spPr bwMode="auto">
          <a:xfrm>
            <a:off x="1370013" y="4699000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107950" y="4699000"/>
            <a:ext cx="1262063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473075" y="42957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ID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4111625" y="4295775"/>
            <a:ext cx="823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Qtr3</a:t>
            </a: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1587500" y="4295775"/>
            <a:ext cx="823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Qtr1</a:t>
            </a: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2846388" y="4295775"/>
            <a:ext cx="823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Qtr2</a:t>
            </a: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5376863" y="4295775"/>
            <a:ext cx="823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Qtr4</a:t>
            </a: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103188" y="37925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  <p:sp>
        <p:nvSpPr>
          <p:cNvPr id="130063" name="AutoShape 15"/>
          <p:cNvSpPr>
            <a:spLocks noChangeArrowheads="1"/>
          </p:cNvSpPr>
          <p:nvPr/>
        </p:nvSpPr>
        <p:spPr bwMode="auto">
          <a:xfrm>
            <a:off x="4090988" y="1211233"/>
            <a:ext cx="4733988" cy="2862322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compare(drop=i Goal1-Goal4);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sz="1800" b="1" dirty="0" err="1" smtClean="0">
                <a:latin typeface="Courier New" pitchFamily="49" charset="0"/>
              </a:rPr>
              <a:t>mylib.donate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</a:t>
            </a:r>
          </a:p>
          <a:p>
            <a:r>
              <a:rPr lang="en-US" sz="1800" b="1" dirty="0">
                <a:latin typeface="Courier New" pitchFamily="49" charset="0"/>
              </a:rPr>
              <a:t>   array Diff{4};</a:t>
            </a:r>
          </a:p>
          <a:p>
            <a:r>
              <a:rPr lang="en-US" sz="1800" b="1" dirty="0">
                <a:latin typeface="Courier New" pitchFamily="49" charset="0"/>
              </a:rPr>
              <a:t>   array Goal{4} Goal1-Goal4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(10,15,5,10);</a:t>
            </a:r>
          </a:p>
          <a:p>
            <a:r>
              <a:rPr lang="en-US" sz="1800" b="1" dirty="0">
                <a:latin typeface="Courier New" pitchFamily="49" charset="0"/>
              </a:rPr>
              <a:t>   do i=1 to 4;</a:t>
            </a:r>
          </a:p>
          <a:p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Diff{i</a:t>
            </a:r>
            <a:r>
              <a:rPr lang="en-US" sz="1800" b="1" dirty="0">
                <a:latin typeface="Courier New" pitchFamily="49" charset="0"/>
              </a:rPr>
              <a:t>}=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{i</a:t>
            </a:r>
            <a:r>
              <a:rPr lang="en-US" sz="1800" b="1" dirty="0" smtClean="0">
                <a:latin typeface="Courier New" pitchFamily="49" charset="0"/>
              </a:rPr>
              <a:t>}-Goal{i</a:t>
            </a:r>
            <a:r>
              <a:rPr lang="en-US" sz="1800" b="1" dirty="0">
                <a:latin typeface="Courier New" pitchFamily="49" charset="0"/>
              </a:rPr>
              <a:t>};</a:t>
            </a:r>
          </a:p>
          <a:p>
            <a:r>
              <a:rPr lang="en-US" sz="1800" b="1" dirty="0">
                <a:latin typeface="Courier New" pitchFamily="49" charset="0"/>
              </a:rPr>
              <a:t>   end;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7625" y="1146175"/>
            <a:ext cx="3941763" cy="1584325"/>
            <a:chOff x="31" y="155"/>
            <a:chExt cx="2483" cy="998"/>
          </a:xfrm>
        </p:grpSpPr>
        <p:sp>
          <p:nvSpPr>
            <p:cNvPr id="130067" name="Text Box 17"/>
            <p:cNvSpPr txBox="1">
              <a:spLocks noChangeArrowheads="1"/>
            </p:cNvSpPr>
            <p:nvPr/>
          </p:nvSpPr>
          <p:spPr bwMode="auto">
            <a:xfrm>
              <a:off x="31" y="385"/>
              <a:ext cx="2483" cy="76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SAS Monospace Bold" pitchFamily="49" charset="0"/>
                </a:rPr>
                <a:t>ID      Qtr1 Qtr2 Qtr3 Qtr4</a:t>
              </a:r>
            </a:p>
            <a:p>
              <a:endParaRPr lang="en-US" sz="1800">
                <a:latin typeface="SAS Monospace Bold" pitchFamily="49" charset="0"/>
              </a:endParaRPr>
            </a:p>
            <a:p>
              <a:r>
                <a:rPr lang="en-US" sz="1800">
                  <a:latin typeface="SAS Monospace Bold" pitchFamily="49" charset="0"/>
                </a:rPr>
                <a:t>E00224   12   33   22    .</a:t>
              </a:r>
            </a:p>
            <a:p>
              <a:r>
                <a:rPr lang="en-US" sz="1800">
                  <a:latin typeface="SAS Monospace Bold" pitchFamily="49" charset="0"/>
                </a:rPr>
                <a:t>E00367   35   48   40   30</a:t>
              </a:r>
            </a:p>
          </p:txBody>
        </p:sp>
        <p:sp>
          <p:nvSpPr>
            <p:cNvPr id="130068" name="Text Box 18"/>
            <p:cNvSpPr txBox="1">
              <a:spLocks noChangeArrowheads="1"/>
            </p:cNvSpPr>
            <p:nvPr/>
          </p:nvSpPr>
          <p:spPr bwMode="auto">
            <a:xfrm>
              <a:off x="107" y="155"/>
              <a:ext cx="23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dirty="0"/>
                <a:t>Partial Listing of </a:t>
              </a:r>
              <a:r>
                <a:rPr lang="en-US" sz="2000" b="1" dirty="0" err="1" smtClean="0">
                  <a:latin typeface="Courier New" pitchFamily="49" charset="0"/>
                </a:rPr>
                <a:t>mylib.donate</a:t>
              </a:r>
              <a:endParaRPr lang="en-US" sz="2000" b="1" dirty="0">
                <a:latin typeface="Courier New" pitchFamily="49" charset="0"/>
              </a:endParaRPr>
            </a:p>
          </p:txBody>
        </p:sp>
      </p:grpSp>
      <p:sp>
        <p:nvSpPr>
          <p:cNvPr id="130065" name="Rectangle 19"/>
          <p:cNvSpPr>
            <a:spLocks noChangeArrowheads="1"/>
          </p:cNvSpPr>
          <p:nvPr/>
        </p:nvSpPr>
        <p:spPr bwMode="auto">
          <a:xfrm>
            <a:off x="4572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 dirty="0">
                <a:solidFill>
                  <a:srgbClr val="003399"/>
                </a:solidFill>
                <a:latin typeface="Arial Narrow" pitchFamily="34" charset="0"/>
              </a:rPr>
              <a:t>Creating Variables with Arrays: Compilation</a:t>
            </a:r>
          </a:p>
        </p:txBody>
      </p:sp>
      <p:sp>
        <p:nvSpPr>
          <p:cNvPr id="130066" name="Rectangle 20"/>
          <p:cNvSpPr>
            <a:spLocks noChangeArrowheads="1"/>
          </p:cNvSpPr>
          <p:nvPr/>
        </p:nvSpPr>
        <p:spPr bwMode="auto">
          <a:xfrm>
            <a:off x="4540250" y="1400175"/>
            <a:ext cx="2438400" cy="3048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A2E43D-2EB4-40E7-B556-A1B3ACD32873}" type="slidenum">
              <a:rPr lang="en-US" smtClean="0">
                <a:latin typeface="Arial" pitchFamily="34" charset="0"/>
              </a:rPr>
              <a:pPr/>
              <a:t>45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31075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950" y="4295775"/>
            <a:ext cx="8843963" cy="1006475"/>
            <a:chOff x="68" y="2519"/>
            <a:chExt cx="5571" cy="634"/>
          </a:xfrm>
        </p:grpSpPr>
        <p:sp>
          <p:nvSpPr>
            <p:cNvPr id="131088" name="AutoShape 5"/>
            <p:cNvSpPr>
              <a:spLocks noChangeArrowheads="1"/>
            </p:cNvSpPr>
            <p:nvPr/>
          </p:nvSpPr>
          <p:spPr bwMode="auto">
            <a:xfrm>
              <a:off x="4842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1089" name="AutoShape 6"/>
            <p:cNvSpPr>
              <a:spLocks noChangeArrowheads="1"/>
            </p:cNvSpPr>
            <p:nvPr/>
          </p:nvSpPr>
          <p:spPr bwMode="auto">
            <a:xfrm>
              <a:off x="4045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1090" name="AutoShape 7"/>
            <p:cNvSpPr>
              <a:spLocks noChangeArrowheads="1"/>
            </p:cNvSpPr>
            <p:nvPr/>
          </p:nvSpPr>
          <p:spPr bwMode="auto">
            <a:xfrm>
              <a:off x="3248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1091" name="AutoShape 8"/>
            <p:cNvSpPr>
              <a:spLocks noChangeArrowheads="1"/>
            </p:cNvSpPr>
            <p:nvPr/>
          </p:nvSpPr>
          <p:spPr bwMode="auto">
            <a:xfrm>
              <a:off x="2451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1092" name="AutoShape 9"/>
            <p:cNvSpPr>
              <a:spLocks noChangeArrowheads="1"/>
            </p:cNvSpPr>
            <p:nvPr/>
          </p:nvSpPr>
          <p:spPr bwMode="auto">
            <a:xfrm>
              <a:off x="1655" y="2773"/>
              <a:ext cx="796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1093" name="AutoShape 10"/>
            <p:cNvSpPr>
              <a:spLocks noChangeArrowheads="1"/>
            </p:cNvSpPr>
            <p:nvPr/>
          </p:nvSpPr>
          <p:spPr bwMode="auto">
            <a:xfrm>
              <a:off x="863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1094" name="AutoShape 11"/>
            <p:cNvSpPr>
              <a:spLocks noChangeArrowheads="1"/>
            </p:cNvSpPr>
            <p:nvPr/>
          </p:nvSpPr>
          <p:spPr bwMode="auto">
            <a:xfrm>
              <a:off x="68" y="2773"/>
              <a:ext cx="795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1095" name="Text Box 12"/>
            <p:cNvSpPr txBox="1">
              <a:spLocks noChangeArrowheads="1"/>
            </p:cNvSpPr>
            <p:nvPr/>
          </p:nvSpPr>
          <p:spPr bwMode="auto">
            <a:xfrm>
              <a:off x="298" y="251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131096" name="Text Box 13"/>
            <p:cNvSpPr txBox="1">
              <a:spLocks noChangeArrowheads="1"/>
            </p:cNvSpPr>
            <p:nvPr/>
          </p:nvSpPr>
          <p:spPr bwMode="auto">
            <a:xfrm>
              <a:off x="2590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Qtr3</a:t>
              </a:r>
            </a:p>
          </p:txBody>
        </p:sp>
        <p:sp>
          <p:nvSpPr>
            <p:cNvPr id="131097" name="Text Box 14"/>
            <p:cNvSpPr txBox="1">
              <a:spLocks noChangeArrowheads="1"/>
            </p:cNvSpPr>
            <p:nvPr/>
          </p:nvSpPr>
          <p:spPr bwMode="auto">
            <a:xfrm>
              <a:off x="1000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Qtr1</a:t>
              </a:r>
            </a:p>
          </p:txBody>
        </p:sp>
        <p:sp>
          <p:nvSpPr>
            <p:cNvPr id="131098" name="Text Box 15"/>
            <p:cNvSpPr txBox="1">
              <a:spLocks noChangeArrowheads="1"/>
            </p:cNvSpPr>
            <p:nvPr/>
          </p:nvSpPr>
          <p:spPr bwMode="auto">
            <a:xfrm>
              <a:off x="1793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Qtr2</a:t>
              </a:r>
            </a:p>
          </p:txBody>
        </p:sp>
        <p:sp>
          <p:nvSpPr>
            <p:cNvPr id="131099" name="Text Box 16"/>
            <p:cNvSpPr txBox="1">
              <a:spLocks noChangeArrowheads="1"/>
            </p:cNvSpPr>
            <p:nvPr/>
          </p:nvSpPr>
          <p:spPr bwMode="auto">
            <a:xfrm>
              <a:off x="4167" y="2519"/>
              <a:ext cx="5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Diff1</a:t>
              </a:r>
            </a:p>
          </p:txBody>
        </p:sp>
        <p:sp>
          <p:nvSpPr>
            <p:cNvPr id="131100" name="Text Box 17"/>
            <p:cNvSpPr txBox="1">
              <a:spLocks noChangeArrowheads="1"/>
            </p:cNvSpPr>
            <p:nvPr/>
          </p:nvSpPr>
          <p:spPr bwMode="auto">
            <a:xfrm>
              <a:off x="4964" y="2519"/>
              <a:ext cx="5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Diff2</a:t>
              </a:r>
            </a:p>
          </p:txBody>
        </p:sp>
        <p:sp>
          <p:nvSpPr>
            <p:cNvPr id="131101" name="Text Box 18"/>
            <p:cNvSpPr txBox="1">
              <a:spLocks noChangeArrowheads="1"/>
            </p:cNvSpPr>
            <p:nvPr/>
          </p:nvSpPr>
          <p:spPr bwMode="auto">
            <a:xfrm>
              <a:off x="3387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Qtr4</a:t>
              </a:r>
            </a:p>
          </p:txBody>
        </p:sp>
      </p:grpSp>
      <p:sp>
        <p:nvSpPr>
          <p:cNvPr id="131077" name="Text Box 19"/>
          <p:cNvSpPr txBox="1">
            <a:spLocks noChangeArrowheads="1"/>
          </p:cNvSpPr>
          <p:nvPr/>
        </p:nvSpPr>
        <p:spPr bwMode="auto">
          <a:xfrm>
            <a:off x="103188" y="37925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  <p:sp>
        <p:nvSpPr>
          <p:cNvPr id="131078" name="AutoShape 20"/>
          <p:cNvSpPr>
            <a:spLocks noChangeArrowheads="1"/>
          </p:cNvSpPr>
          <p:nvPr/>
        </p:nvSpPr>
        <p:spPr bwMode="auto">
          <a:xfrm>
            <a:off x="1363663" y="5964238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1079" name="AutoShape 21"/>
          <p:cNvSpPr>
            <a:spLocks noChangeArrowheads="1"/>
          </p:cNvSpPr>
          <p:nvPr/>
        </p:nvSpPr>
        <p:spPr bwMode="auto">
          <a:xfrm>
            <a:off x="101600" y="5964238"/>
            <a:ext cx="1262063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1080" name="Text Box 22"/>
          <p:cNvSpPr txBox="1">
            <a:spLocks noChangeArrowheads="1"/>
          </p:cNvSpPr>
          <p:nvPr/>
        </p:nvSpPr>
        <p:spPr bwMode="auto">
          <a:xfrm>
            <a:off x="293688" y="5561013"/>
            <a:ext cx="879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Diff3</a:t>
            </a:r>
          </a:p>
        </p:txBody>
      </p:sp>
      <p:sp>
        <p:nvSpPr>
          <p:cNvPr id="131081" name="Text Box 23"/>
          <p:cNvSpPr txBox="1">
            <a:spLocks noChangeArrowheads="1"/>
          </p:cNvSpPr>
          <p:nvPr/>
        </p:nvSpPr>
        <p:spPr bwMode="auto">
          <a:xfrm>
            <a:off x="1555750" y="5561013"/>
            <a:ext cx="879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Diff4</a:t>
            </a:r>
          </a:p>
        </p:txBody>
      </p:sp>
      <p:sp>
        <p:nvSpPr>
          <p:cNvPr id="131082" name="AutoShape 24"/>
          <p:cNvSpPr>
            <a:spLocks noChangeArrowheads="1"/>
          </p:cNvSpPr>
          <p:nvPr/>
        </p:nvSpPr>
        <p:spPr bwMode="auto">
          <a:xfrm>
            <a:off x="4090988" y="1071563"/>
            <a:ext cx="4718050" cy="3141662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compare(drop=i Goal1-Goal4);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sz="1800" b="1" dirty="0" err="1" smtClean="0">
                <a:latin typeface="Courier New" pitchFamily="49" charset="0"/>
              </a:rPr>
              <a:t>mylib.donate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</a:t>
            </a:r>
          </a:p>
          <a:p>
            <a:r>
              <a:rPr lang="en-US" sz="1800" b="1" dirty="0">
                <a:latin typeface="Courier New" pitchFamily="49" charset="0"/>
              </a:rPr>
              <a:t>   array Diff{4};</a:t>
            </a:r>
          </a:p>
          <a:p>
            <a:r>
              <a:rPr lang="en-US" sz="1800" b="1" dirty="0">
                <a:latin typeface="Courier New" pitchFamily="49" charset="0"/>
              </a:rPr>
              <a:t>   array Goal{4} Goal1-Goal4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(10,15,5,10);</a:t>
            </a:r>
          </a:p>
          <a:p>
            <a:r>
              <a:rPr lang="en-US" sz="1800" b="1" dirty="0">
                <a:latin typeface="Courier New" pitchFamily="49" charset="0"/>
              </a:rPr>
              <a:t>   do i=1 to 4;</a:t>
            </a:r>
          </a:p>
          <a:p>
            <a:r>
              <a:rPr lang="en-US" sz="1800" b="1" dirty="0">
                <a:latin typeface="Courier New" pitchFamily="49" charset="0"/>
              </a:rPr>
              <a:t>      Diff{i}=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{i}-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   Goal{i};</a:t>
            </a:r>
          </a:p>
          <a:p>
            <a:r>
              <a:rPr lang="en-US" sz="1800" b="1" dirty="0">
                <a:latin typeface="Courier New" pitchFamily="49" charset="0"/>
              </a:rPr>
              <a:t>   end;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7625" y="1146175"/>
            <a:ext cx="3941763" cy="1584325"/>
            <a:chOff x="31" y="155"/>
            <a:chExt cx="2483" cy="998"/>
          </a:xfrm>
        </p:grpSpPr>
        <p:sp>
          <p:nvSpPr>
            <p:cNvPr id="131086" name="Text Box 26"/>
            <p:cNvSpPr txBox="1">
              <a:spLocks noChangeArrowheads="1"/>
            </p:cNvSpPr>
            <p:nvPr/>
          </p:nvSpPr>
          <p:spPr bwMode="auto">
            <a:xfrm>
              <a:off x="31" y="385"/>
              <a:ext cx="2483" cy="76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SAS Monospace Bold" pitchFamily="49" charset="0"/>
                </a:rPr>
                <a:t>ID      Qtr1 Qtr2 Qtr3 Qtr4</a:t>
              </a:r>
            </a:p>
            <a:p>
              <a:endParaRPr lang="en-US" sz="1800">
                <a:latin typeface="SAS Monospace Bold" pitchFamily="49" charset="0"/>
              </a:endParaRPr>
            </a:p>
            <a:p>
              <a:r>
                <a:rPr lang="en-US" sz="1800">
                  <a:latin typeface="SAS Monospace Bold" pitchFamily="49" charset="0"/>
                </a:rPr>
                <a:t>E00224   12   33   22    .</a:t>
              </a:r>
            </a:p>
            <a:p>
              <a:r>
                <a:rPr lang="en-US" sz="1800">
                  <a:latin typeface="SAS Monospace Bold" pitchFamily="49" charset="0"/>
                </a:rPr>
                <a:t>E00367   35   48   40   30</a:t>
              </a:r>
            </a:p>
          </p:txBody>
        </p:sp>
        <p:sp>
          <p:nvSpPr>
            <p:cNvPr id="131087" name="Text Box 27"/>
            <p:cNvSpPr txBox="1">
              <a:spLocks noChangeArrowheads="1"/>
            </p:cNvSpPr>
            <p:nvPr/>
          </p:nvSpPr>
          <p:spPr bwMode="auto">
            <a:xfrm>
              <a:off x="107" y="155"/>
              <a:ext cx="23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dirty="0"/>
                <a:t>Partial Listing of </a:t>
              </a:r>
              <a:r>
                <a:rPr lang="en-US" sz="2000" b="1" dirty="0" err="1" smtClean="0">
                  <a:latin typeface="Courier New" pitchFamily="49" charset="0"/>
                </a:rPr>
                <a:t>mylib.donate</a:t>
              </a:r>
              <a:endParaRPr lang="en-US" sz="2000" b="1" dirty="0">
                <a:latin typeface="Courier New" pitchFamily="49" charset="0"/>
              </a:endParaRPr>
            </a:p>
          </p:txBody>
        </p:sp>
      </p:grpSp>
      <p:sp>
        <p:nvSpPr>
          <p:cNvPr id="131084" name="Rectangle 28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Creating Variables with Arrays: Compilation</a:t>
            </a:r>
          </a:p>
        </p:txBody>
      </p:sp>
      <p:sp>
        <p:nvSpPr>
          <p:cNvPr id="131085" name="Rectangle 29"/>
          <p:cNvSpPr>
            <a:spLocks noChangeArrowheads="1"/>
          </p:cNvSpPr>
          <p:nvPr/>
        </p:nvSpPr>
        <p:spPr bwMode="auto">
          <a:xfrm>
            <a:off x="4524375" y="1962150"/>
            <a:ext cx="2057400" cy="3048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5F3C82-329F-4836-A528-7D2A58DDE9AD}" type="slidenum">
              <a:rPr lang="en-US" smtClean="0">
                <a:latin typeface="Arial" pitchFamily="34" charset="0"/>
              </a:rPr>
              <a:pPr/>
              <a:t>46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32099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950" y="4295775"/>
            <a:ext cx="8843963" cy="1006475"/>
            <a:chOff x="68" y="2519"/>
            <a:chExt cx="5571" cy="634"/>
          </a:xfrm>
        </p:grpSpPr>
        <p:sp>
          <p:nvSpPr>
            <p:cNvPr id="132120" name="AutoShape 5"/>
            <p:cNvSpPr>
              <a:spLocks noChangeArrowheads="1"/>
            </p:cNvSpPr>
            <p:nvPr/>
          </p:nvSpPr>
          <p:spPr bwMode="auto">
            <a:xfrm>
              <a:off x="4842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2121" name="AutoShape 6"/>
            <p:cNvSpPr>
              <a:spLocks noChangeArrowheads="1"/>
            </p:cNvSpPr>
            <p:nvPr/>
          </p:nvSpPr>
          <p:spPr bwMode="auto">
            <a:xfrm>
              <a:off x="4045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2122" name="AutoShape 7"/>
            <p:cNvSpPr>
              <a:spLocks noChangeArrowheads="1"/>
            </p:cNvSpPr>
            <p:nvPr/>
          </p:nvSpPr>
          <p:spPr bwMode="auto">
            <a:xfrm>
              <a:off x="3248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2123" name="AutoShape 8"/>
            <p:cNvSpPr>
              <a:spLocks noChangeArrowheads="1"/>
            </p:cNvSpPr>
            <p:nvPr/>
          </p:nvSpPr>
          <p:spPr bwMode="auto">
            <a:xfrm>
              <a:off x="2451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2124" name="AutoShape 9"/>
            <p:cNvSpPr>
              <a:spLocks noChangeArrowheads="1"/>
            </p:cNvSpPr>
            <p:nvPr/>
          </p:nvSpPr>
          <p:spPr bwMode="auto">
            <a:xfrm>
              <a:off x="1655" y="2773"/>
              <a:ext cx="796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2125" name="AutoShape 10"/>
            <p:cNvSpPr>
              <a:spLocks noChangeArrowheads="1"/>
            </p:cNvSpPr>
            <p:nvPr/>
          </p:nvSpPr>
          <p:spPr bwMode="auto">
            <a:xfrm>
              <a:off x="863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2126" name="AutoShape 11"/>
            <p:cNvSpPr>
              <a:spLocks noChangeArrowheads="1"/>
            </p:cNvSpPr>
            <p:nvPr/>
          </p:nvSpPr>
          <p:spPr bwMode="auto">
            <a:xfrm>
              <a:off x="68" y="2773"/>
              <a:ext cx="795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2127" name="Text Box 12"/>
            <p:cNvSpPr txBox="1">
              <a:spLocks noChangeArrowheads="1"/>
            </p:cNvSpPr>
            <p:nvPr/>
          </p:nvSpPr>
          <p:spPr bwMode="auto">
            <a:xfrm>
              <a:off x="298" y="251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132128" name="Text Box 13"/>
            <p:cNvSpPr txBox="1">
              <a:spLocks noChangeArrowheads="1"/>
            </p:cNvSpPr>
            <p:nvPr/>
          </p:nvSpPr>
          <p:spPr bwMode="auto">
            <a:xfrm>
              <a:off x="2590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Qtr3</a:t>
              </a:r>
            </a:p>
          </p:txBody>
        </p:sp>
        <p:sp>
          <p:nvSpPr>
            <p:cNvPr id="132129" name="Text Box 14"/>
            <p:cNvSpPr txBox="1">
              <a:spLocks noChangeArrowheads="1"/>
            </p:cNvSpPr>
            <p:nvPr/>
          </p:nvSpPr>
          <p:spPr bwMode="auto">
            <a:xfrm>
              <a:off x="1000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Qtr1</a:t>
              </a:r>
            </a:p>
          </p:txBody>
        </p:sp>
        <p:sp>
          <p:nvSpPr>
            <p:cNvPr id="132130" name="Text Box 15"/>
            <p:cNvSpPr txBox="1">
              <a:spLocks noChangeArrowheads="1"/>
            </p:cNvSpPr>
            <p:nvPr/>
          </p:nvSpPr>
          <p:spPr bwMode="auto">
            <a:xfrm>
              <a:off x="1793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Qtr2</a:t>
              </a:r>
            </a:p>
          </p:txBody>
        </p:sp>
        <p:sp>
          <p:nvSpPr>
            <p:cNvPr id="132131" name="Text Box 16"/>
            <p:cNvSpPr txBox="1">
              <a:spLocks noChangeArrowheads="1"/>
            </p:cNvSpPr>
            <p:nvPr/>
          </p:nvSpPr>
          <p:spPr bwMode="auto">
            <a:xfrm>
              <a:off x="4167" y="2519"/>
              <a:ext cx="5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Diff1</a:t>
              </a:r>
            </a:p>
          </p:txBody>
        </p:sp>
        <p:sp>
          <p:nvSpPr>
            <p:cNvPr id="132132" name="Text Box 17"/>
            <p:cNvSpPr txBox="1">
              <a:spLocks noChangeArrowheads="1"/>
            </p:cNvSpPr>
            <p:nvPr/>
          </p:nvSpPr>
          <p:spPr bwMode="auto">
            <a:xfrm>
              <a:off x="4964" y="2519"/>
              <a:ext cx="5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Diff2</a:t>
              </a:r>
            </a:p>
          </p:txBody>
        </p:sp>
        <p:sp>
          <p:nvSpPr>
            <p:cNvPr id="132133" name="Text Box 18"/>
            <p:cNvSpPr txBox="1">
              <a:spLocks noChangeArrowheads="1"/>
            </p:cNvSpPr>
            <p:nvPr/>
          </p:nvSpPr>
          <p:spPr bwMode="auto">
            <a:xfrm>
              <a:off x="3387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Qtr4</a:t>
              </a:r>
            </a:p>
          </p:txBody>
        </p:sp>
      </p:grpSp>
      <p:sp>
        <p:nvSpPr>
          <p:cNvPr id="132101" name="Text Box 19"/>
          <p:cNvSpPr txBox="1">
            <a:spLocks noChangeArrowheads="1"/>
          </p:cNvSpPr>
          <p:nvPr/>
        </p:nvSpPr>
        <p:spPr bwMode="auto">
          <a:xfrm>
            <a:off x="103188" y="37925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  <p:sp>
        <p:nvSpPr>
          <p:cNvPr id="132102" name="AutoShape 21"/>
          <p:cNvSpPr>
            <a:spLocks noChangeArrowheads="1"/>
          </p:cNvSpPr>
          <p:nvPr/>
        </p:nvSpPr>
        <p:spPr bwMode="auto">
          <a:xfrm>
            <a:off x="6415088" y="5964238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10</a:t>
            </a:r>
          </a:p>
        </p:txBody>
      </p:sp>
      <p:sp>
        <p:nvSpPr>
          <p:cNvPr id="132103" name="AutoShape 22"/>
          <p:cNvSpPr>
            <a:spLocks noChangeArrowheads="1"/>
          </p:cNvSpPr>
          <p:nvPr/>
        </p:nvSpPr>
        <p:spPr bwMode="auto">
          <a:xfrm>
            <a:off x="5149850" y="5964238"/>
            <a:ext cx="1265238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5</a:t>
            </a:r>
          </a:p>
        </p:txBody>
      </p:sp>
      <p:sp>
        <p:nvSpPr>
          <p:cNvPr id="132104" name="AutoShape 23"/>
          <p:cNvSpPr>
            <a:spLocks noChangeArrowheads="1"/>
          </p:cNvSpPr>
          <p:nvPr/>
        </p:nvSpPr>
        <p:spPr bwMode="auto">
          <a:xfrm>
            <a:off x="3884613" y="5964238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15</a:t>
            </a:r>
          </a:p>
        </p:txBody>
      </p:sp>
      <p:sp>
        <p:nvSpPr>
          <p:cNvPr id="132105" name="AutoShape 24"/>
          <p:cNvSpPr>
            <a:spLocks noChangeArrowheads="1"/>
          </p:cNvSpPr>
          <p:nvPr/>
        </p:nvSpPr>
        <p:spPr bwMode="auto">
          <a:xfrm>
            <a:off x="2620963" y="5964238"/>
            <a:ext cx="126365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10</a:t>
            </a:r>
          </a:p>
        </p:txBody>
      </p:sp>
      <p:sp>
        <p:nvSpPr>
          <p:cNvPr id="132106" name="AutoShape 25"/>
          <p:cNvSpPr>
            <a:spLocks noChangeArrowheads="1"/>
          </p:cNvSpPr>
          <p:nvPr/>
        </p:nvSpPr>
        <p:spPr bwMode="auto">
          <a:xfrm>
            <a:off x="1363663" y="5964238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2107" name="AutoShape 26"/>
          <p:cNvSpPr>
            <a:spLocks noChangeArrowheads="1"/>
          </p:cNvSpPr>
          <p:nvPr/>
        </p:nvSpPr>
        <p:spPr bwMode="auto">
          <a:xfrm>
            <a:off x="101600" y="5964238"/>
            <a:ext cx="1262063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2108" name="Text Box 27"/>
          <p:cNvSpPr txBox="1">
            <a:spLocks noChangeArrowheads="1"/>
          </p:cNvSpPr>
          <p:nvPr/>
        </p:nvSpPr>
        <p:spPr bwMode="auto">
          <a:xfrm>
            <a:off x="293688" y="5561013"/>
            <a:ext cx="879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Diff3</a:t>
            </a:r>
          </a:p>
        </p:txBody>
      </p:sp>
      <p:sp>
        <p:nvSpPr>
          <p:cNvPr id="132109" name="Text Box 28"/>
          <p:cNvSpPr txBox="1">
            <a:spLocks noChangeArrowheads="1"/>
          </p:cNvSpPr>
          <p:nvPr/>
        </p:nvSpPr>
        <p:spPr bwMode="auto">
          <a:xfrm>
            <a:off x="4016375" y="5561013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Goal2</a:t>
            </a:r>
          </a:p>
        </p:txBody>
      </p:sp>
      <p:sp>
        <p:nvSpPr>
          <p:cNvPr id="132110" name="Text Box 29"/>
          <p:cNvSpPr txBox="1">
            <a:spLocks noChangeArrowheads="1"/>
          </p:cNvSpPr>
          <p:nvPr/>
        </p:nvSpPr>
        <p:spPr bwMode="auto">
          <a:xfrm>
            <a:off x="1555750" y="5561013"/>
            <a:ext cx="879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Diff4</a:t>
            </a:r>
          </a:p>
        </p:txBody>
      </p:sp>
      <p:sp>
        <p:nvSpPr>
          <p:cNvPr id="132111" name="Text Box 30"/>
          <p:cNvSpPr txBox="1">
            <a:spLocks noChangeArrowheads="1"/>
          </p:cNvSpPr>
          <p:nvPr/>
        </p:nvSpPr>
        <p:spPr bwMode="auto">
          <a:xfrm>
            <a:off x="2751138" y="5561013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Goal1</a:t>
            </a:r>
          </a:p>
        </p:txBody>
      </p:sp>
      <p:sp>
        <p:nvSpPr>
          <p:cNvPr id="132112" name="Text Box 31"/>
          <p:cNvSpPr txBox="1">
            <a:spLocks noChangeArrowheads="1"/>
          </p:cNvSpPr>
          <p:nvPr/>
        </p:nvSpPr>
        <p:spPr bwMode="auto">
          <a:xfrm>
            <a:off x="6546850" y="5561013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Goal4</a:t>
            </a:r>
          </a:p>
        </p:txBody>
      </p:sp>
      <p:sp>
        <p:nvSpPr>
          <p:cNvPr id="132113" name="Text Box 33"/>
          <p:cNvSpPr txBox="1">
            <a:spLocks noChangeArrowheads="1"/>
          </p:cNvSpPr>
          <p:nvPr/>
        </p:nvSpPr>
        <p:spPr bwMode="auto">
          <a:xfrm>
            <a:off x="5281613" y="5561013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Goal3</a:t>
            </a:r>
          </a:p>
        </p:txBody>
      </p:sp>
      <p:sp>
        <p:nvSpPr>
          <p:cNvPr id="132114" name="AutoShape 34"/>
          <p:cNvSpPr>
            <a:spLocks noChangeArrowheads="1"/>
          </p:cNvSpPr>
          <p:nvPr/>
        </p:nvSpPr>
        <p:spPr bwMode="auto">
          <a:xfrm>
            <a:off x="4090988" y="1071563"/>
            <a:ext cx="4718050" cy="3141662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compare(drop=i Goal1-Goal4);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sz="1800" b="1" dirty="0" err="1" smtClean="0">
                <a:latin typeface="Courier New" pitchFamily="49" charset="0"/>
              </a:rPr>
              <a:t>mylib.donate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</a:t>
            </a:r>
          </a:p>
          <a:p>
            <a:r>
              <a:rPr lang="en-US" sz="1800" b="1" dirty="0">
                <a:latin typeface="Courier New" pitchFamily="49" charset="0"/>
              </a:rPr>
              <a:t>   array Diff{4};</a:t>
            </a:r>
          </a:p>
          <a:p>
            <a:r>
              <a:rPr lang="en-US" sz="1800" b="1" dirty="0">
                <a:latin typeface="Courier New" pitchFamily="49" charset="0"/>
              </a:rPr>
              <a:t>   array Goal{4} Goal1-Goal4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(10,15,5,10);</a:t>
            </a:r>
          </a:p>
          <a:p>
            <a:r>
              <a:rPr lang="en-US" sz="1800" b="1" dirty="0">
                <a:latin typeface="Courier New" pitchFamily="49" charset="0"/>
              </a:rPr>
              <a:t>   do i=1 to 4;</a:t>
            </a:r>
          </a:p>
          <a:p>
            <a:r>
              <a:rPr lang="en-US" sz="1800" b="1" dirty="0">
                <a:latin typeface="Courier New" pitchFamily="49" charset="0"/>
              </a:rPr>
              <a:t>      Diff{i}=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{i}-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   Goal{i};</a:t>
            </a:r>
          </a:p>
          <a:p>
            <a:r>
              <a:rPr lang="en-US" sz="1800" b="1" dirty="0">
                <a:latin typeface="Courier New" pitchFamily="49" charset="0"/>
              </a:rPr>
              <a:t>   end;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47625" y="1146175"/>
            <a:ext cx="3941763" cy="1584325"/>
            <a:chOff x="31" y="155"/>
            <a:chExt cx="2483" cy="998"/>
          </a:xfrm>
        </p:grpSpPr>
        <p:sp>
          <p:nvSpPr>
            <p:cNvPr id="132118" name="Text Box 36"/>
            <p:cNvSpPr txBox="1">
              <a:spLocks noChangeArrowheads="1"/>
            </p:cNvSpPr>
            <p:nvPr/>
          </p:nvSpPr>
          <p:spPr bwMode="auto">
            <a:xfrm>
              <a:off x="31" y="385"/>
              <a:ext cx="2483" cy="76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SAS Monospace Bold" pitchFamily="49" charset="0"/>
                </a:rPr>
                <a:t>ID      Qtr1 Qtr2 Qtr3 Qtr4</a:t>
              </a:r>
            </a:p>
            <a:p>
              <a:endParaRPr lang="en-US" sz="1800">
                <a:latin typeface="SAS Monospace Bold" pitchFamily="49" charset="0"/>
              </a:endParaRPr>
            </a:p>
            <a:p>
              <a:r>
                <a:rPr lang="en-US" sz="1800">
                  <a:latin typeface="SAS Monospace Bold" pitchFamily="49" charset="0"/>
                </a:rPr>
                <a:t>E00224   12   33   22    .</a:t>
              </a:r>
            </a:p>
            <a:p>
              <a:r>
                <a:rPr lang="en-US" sz="1800">
                  <a:latin typeface="SAS Monospace Bold" pitchFamily="49" charset="0"/>
                </a:rPr>
                <a:t>E00367   35   48   40   30</a:t>
              </a:r>
            </a:p>
          </p:txBody>
        </p:sp>
        <p:sp>
          <p:nvSpPr>
            <p:cNvPr id="132119" name="Text Box 37"/>
            <p:cNvSpPr txBox="1">
              <a:spLocks noChangeArrowheads="1"/>
            </p:cNvSpPr>
            <p:nvPr/>
          </p:nvSpPr>
          <p:spPr bwMode="auto">
            <a:xfrm>
              <a:off x="107" y="155"/>
              <a:ext cx="23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dirty="0"/>
                <a:t>Partial Listing of </a:t>
              </a:r>
              <a:r>
                <a:rPr lang="en-US" sz="2000" b="1" dirty="0" err="1" smtClean="0">
                  <a:latin typeface="Courier New" pitchFamily="49" charset="0"/>
                </a:rPr>
                <a:t>mylib.donate</a:t>
              </a:r>
              <a:endParaRPr lang="en-US" sz="2000" b="1" dirty="0">
                <a:latin typeface="Courier New" pitchFamily="49" charset="0"/>
              </a:endParaRPr>
            </a:p>
          </p:txBody>
        </p:sp>
      </p:grpSp>
      <p:sp>
        <p:nvSpPr>
          <p:cNvPr id="132116" name="Rectangle 38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Creating Variables with Arrays: Compilation</a:t>
            </a:r>
          </a:p>
        </p:txBody>
      </p:sp>
      <p:sp>
        <p:nvSpPr>
          <p:cNvPr id="132117" name="Rectangle 39"/>
          <p:cNvSpPr>
            <a:spLocks noChangeArrowheads="1"/>
          </p:cNvSpPr>
          <p:nvPr/>
        </p:nvSpPr>
        <p:spPr bwMode="auto">
          <a:xfrm>
            <a:off x="4540250" y="2225675"/>
            <a:ext cx="3581400" cy="5588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D65050-EA8B-495A-AECB-A839233C9BD0}" type="slidenum">
              <a:rPr lang="en-US" smtClean="0">
                <a:latin typeface="Arial" pitchFamily="34" charset="0"/>
              </a:rPr>
              <a:pPr/>
              <a:t>47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33123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950" y="4295775"/>
            <a:ext cx="8843963" cy="1006475"/>
            <a:chOff x="68" y="2519"/>
            <a:chExt cx="5571" cy="634"/>
          </a:xfrm>
        </p:grpSpPr>
        <p:sp>
          <p:nvSpPr>
            <p:cNvPr id="133146" name="AutoShape 5"/>
            <p:cNvSpPr>
              <a:spLocks noChangeArrowheads="1"/>
            </p:cNvSpPr>
            <p:nvPr/>
          </p:nvSpPr>
          <p:spPr bwMode="auto">
            <a:xfrm>
              <a:off x="4842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3147" name="AutoShape 6"/>
            <p:cNvSpPr>
              <a:spLocks noChangeArrowheads="1"/>
            </p:cNvSpPr>
            <p:nvPr/>
          </p:nvSpPr>
          <p:spPr bwMode="auto">
            <a:xfrm>
              <a:off x="4045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3148" name="AutoShape 7"/>
            <p:cNvSpPr>
              <a:spLocks noChangeArrowheads="1"/>
            </p:cNvSpPr>
            <p:nvPr/>
          </p:nvSpPr>
          <p:spPr bwMode="auto">
            <a:xfrm>
              <a:off x="3248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3149" name="AutoShape 8"/>
            <p:cNvSpPr>
              <a:spLocks noChangeArrowheads="1"/>
            </p:cNvSpPr>
            <p:nvPr/>
          </p:nvSpPr>
          <p:spPr bwMode="auto">
            <a:xfrm>
              <a:off x="2451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3150" name="AutoShape 9"/>
            <p:cNvSpPr>
              <a:spLocks noChangeArrowheads="1"/>
            </p:cNvSpPr>
            <p:nvPr/>
          </p:nvSpPr>
          <p:spPr bwMode="auto">
            <a:xfrm>
              <a:off x="1655" y="2773"/>
              <a:ext cx="796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3151" name="AutoShape 10"/>
            <p:cNvSpPr>
              <a:spLocks noChangeArrowheads="1"/>
            </p:cNvSpPr>
            <p:nvPr/>
          </p:nvSpPr>
          <p:spPr bwMode="auto">
            <a:xfrm>
              <a:off x="863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3152" name="AutoShape 11"/>
            <p:cNvSpPr>
              <a:spLocks noChangeArrowheads="1"/>
            </p:cNvSpPr>
            <p:nvPr/>
          </p:nvSpPr>
          <p:spPr bwMode="auto">
            <a:xfrm>
              <a:off x="68" y="2773"/>
              <a:ext cx="795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3153" name="Text Box 12"/>
            <p:cNvSpPr txBox="1">
              <a:spLocks noChangeArrowheads="1"/>
            </p:cNvSpPr>
            <p:nvPr/>
          </p:nvSpPr>
          <p:spPr bwMode="auto">
            <a:xfrm>
              <a:off x="298" y="251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133154" name="Text Box 13"/>
            <p:cNvSpPr txBox="1">
              <a:spLocks noChangeArrowheads="1"/>
            </p:cNvSpPr>
            <p:nvPr/>
          </p:nvSpPr>
          <p:spPr bwMode="auto">
            <a:xfrm>
              <a:off x="2590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Qtr3</a:t>
              </a:r>
            </a:p>
          </p:txBody>
        </p:sp>
        <p:sp>
          <p:nvSpPr>
            <p:cNvPr id="133155" name="Text Box 14"/>
            <p:cNvSpPr txBox="1">
              <a:spLocks noChangeArrowheads="1"/>
            </p:cNvSpPr>
            <p:nvPr/>
          </p:nvSpPr>
          <p:spPr bwMode="auto">
            <a:xfrm>
              <a:off x="1000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Qtr1</a:t>
              </a:r>
            </a:p>
          </p:txBody>
        </p:sp>
        <p:sp>
          <p:nvSpPr>
            <p:cNvPr id="133156" name="Text Box 15"/>
            <p:cNvSpPr txBox="1">
              <a:spLocks noChangeArrowheads="1"/>
            </p:cNvSpPr>
            <p:nvPr/>
          </p:nvSpPr>
          <p:spPr bwMode="auto">
            <a:xfrm>
              <a:off x="1793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Qtr2</a:t>
              </a:r>
            </a:p>
          </p:txBody>
        </p:sp>
        <p:sp>
          <p:nvSpPr>
            <p:cNvPr id="133157" name="Text Box 16"/>
            <p:cNvSpPr txBox="1">
              <a:spLocks noChangeArrowheads="1"/>
            </p:cNvSpPr>
            <p:nvPr/>
          </p:nvSpPr>
          <p:spPr bwMode="auto">
            <a:xfrm>
              <a:off x="4167" y="2519"/>
              <a:ext cx="5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Diff1</a:t>
              </a:r>
            </a:p>
          </p:txBody>
        </p:sp>
        <p:sp>
          <p:nvSpPr>
            <p:cNvPr id="133158" name="Text Box 17"/>
            <p:cNvSpPr txBox="1">
              <a:spLocks noChangeArrowheads="1"/>
            </p:cNvSpPr>
            <p:nvPr/>
          </p:nvSpPr>
          <p:spPr bwMode="auto">
            <a:xfrm>
              <a:off x="4964" y="2519"/>
              <a:ext cx="5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Diff2</a:t>
              </a:r>
            </a:p>
          </p:txBody>
        </p:sp>
        <p:sp>
          <p:nvSpPr>
            <p:cNvPr id="133159" name="Text Box 18"/>
            <p:cNvSpPr txBox="1">
              <a:spLocks noChangeArrowheads="1"/>
            </p:cNvSpPr>
            <p:nvPr/>
          </p:nvSpPr>
          <p:spPr bwMode="auto">
            <a:xfrm>
              <a:off x="3387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Qtr4</a:t>
              </a:r>
            </a:p>
          </p:txBody>
        </p:sp>
      </p:grpSp>
      <p:sp>
        <p:nvSpPr>
          <p:cNvPr id="133125" name="Text Box 19"/>
          <p:cNvSpPr txBox="1">
            <a:spLocks noChangeArrowheads="1"/>
          </p:cNvSpPr>
          <p:nvPr/>
        </p:nvSpPr>
        <p:spPr bwMode="auto">
          <a:xfrm>
            <a:off x="103188" y="37925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  <p:sp>
        <p:nvSpPr>
          <p:cNvPr id="133126" name="AutoShape 20"/>
          <p:cNvSpPr>
            <a:spLocks noChangeArrowheads="1"/>
          </p:cNvSpPr>
          <p:nvPr/>
        </p:nvSpPr>
        <p:spPr bwMode="auto">
          <a:xfrm>
            <a:off x="7680325" y="5964238"/>
            <a:ext cx="1265238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3127" name="AutoShape 21"/>
          <p:cNvSpPr>
            <a:spLocks noChangeArrowheads="1"/>
          </p:cNvSpPr>
          <p:nvPr/>
        </p:nvSpPr>
        <p:spPr bwMode="auto">
          <a:xfrm>
            <a:off x="6415088" y="5964238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10</a:t>
            </a:r>
          </a:p>
        </p:txBody>
      </p:sp>
      <p:sp>
        <p:nvSpPr>
          <p:cNvPr id="133128" name="AutoShape 22"/>
          <p:cNvSpPr>
            <a:spLocks noChangeArrowheads="1"/>
          </p:cNvSpPr>
          <p:nvPr/>
        </p:nvSpPr>
        <p:spPr bwMode="auto">
          <a:xfrm>
            <a:off x="5149850" y="5964238"/>
            <a:ext cx="1265238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5</a:t>
            </a:r>
          </a:p>
        </p:txBody>
      </p:sp>
      <p:sp>
        <p:nvSpPr>
          <p:cNvPr id="133129" name="AutoShape 23"/>
          <p:cNvSpPr>
            <a:spLocks noChangeArrowheads="1"/>
          </p:cNvSpPr>
          <p:nvPr/>
        </p:nvSpPr>
        <p:spPr bwMode="auto">
          <a:xfrm>
            <a:off x="3884613" y="5964238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15</a:t>
            </a:r>
          </a:p>
        </p:txBody>
      </p:sp>
      <p:sp>
        <p:nvSpPr>
          <p:cNvPr id="133130" name="AutoShape 24"/>
          <p:cNvSpPr>
            <a:spLocks noChangeArrowheads="1"/>
          </p:cNvSpPr>
          <p:nvPr/>
        </p:nvSpPr>
        <p:spPr bwMode="auto">
          <a:xfrm>
            <a:off x="2620963" y="5964238"/>
            <a:ext cx="126365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10</a:t>
            </a:r>
          </a:p>
        </p:txBody>
      </p:sp>
      <p:sp>
        <p:nvSpPr>
          <p:cNvPr id="133131" name="AutoShape 25"/>
          <p:cNvSpPr>
            <a:spLocks noChangeArrowheads="1"/>
          </p:cNvSpPr>
          <p:nvPr/>
        </p:nvSpPr>
        <p:spPr bwMode="auto">
          <a:xfrm>
            <a:off x="1363663" y="5964238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3132" name="AutoShape 26"/>
          <p:cNvSpPr>
            <a:spLocks noChangeArrowheads="1"/>
          </p:cNvSpPr>
          <p:nvPr/>
        </p:nvSpPr>
        <p:spPr bwMode="auto">
          <a:xfrm>
            <a:off x="101600" y="5964238"/>
            <a:ext cx="1262063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3133" name="Text Box 27"/>
          <p:cNvSpPr txBox="1">
            <a:spLocks noChangeArrowheads="1"/>
          </p:cNvSpPr>
          <p:nvPr/>
        </p:nvSpPr>
        <p:spPr bwMode="auto">
          <a:xfrm>
            <a:off x="293688" y="5561013"/>
            <a:ext cx="879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Diff3</a:t>
            </a:r>
          </a:p>
        </p:txBody>
      </p:sp>
      <p:sp>
        <p:nvSpPr>
          <p:cNvPr id="133134" name="Text Box 28"/>
          <p:cNvSpPr txBox="1">
            <a:spLocks noChangeArrowheads="1"/>
          </p:cNvSpPr>
          <p:nvPr/>
        </p:nvSpPr>
        <p:spPr bwMode="auto">
          <a:xfrm>
            <a:off x="4016375" y="5561013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Goal2</a:t>
            </a:r>
          </a:p>
        </p:txBody>
      </p:sp>
      <p:sp>
        <p:nvSpPr>
          <p:cNvPr id="133135" name="Text Box 29"/>
          <p:cNvSpPr txBox="1">
            <a:spLocks noChangeArrowheads="1"/>
          </p:cNvSpPr>
          <p:nvPr/>
        </p:nvSpPr>
        <p:spPr bwMode="auto">
          <a:xfrm>
            <a:off x="1555750" y="5561013"/>
            <a:ext cx="879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Diff4</a:t>
            </a:r>
          </a:p>
        </p:txBody>
      </p:sp>
      <p:sp>
        <p:nvSpPr>
          <p:cNvPr id="133136" name="Text Box 30"/>
          <p:cNvSpPr txBox="1">
            <a:spLocks noChangeArrowheads="1"/>
          </p:cNvSpPr>
          <p:nvPr/>
        </p:nvSpPr>
        <p:spPr bwMode="auto">
          <a:xfrm>
            <a:off x="2751138" y="5561013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Goal1</a:t>
            </a:r>
          </a:p>
        </p:txBody>
      </p:sp>
      <p:sp>
        <p:nvSpPr>
          <p:cNvPr id="133137" name="Text Box 31"/>
          <p:cNvSpPr txBox="1">
            <a:spLocks noChangeArrowheads="1"/>
          </p:cNvSpPr>
          <p:nvPr/>
        </p:nvSpPr>
        <p:spPr bwMode="auto">
          <a:xfrm>
            <a:off x="6546850" y="5561013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Goal4</a:t>
            </a:r>
          </a:p>
        </p:txBody>
      </p:sp>
      <p:sp>
        <p:nvSpPr>
          <p:cNvPr id="133138" name="Text Box 32"/>
          <p:cNvSpPr txBox="1">
            <a:spLocks noChangeArrowheads="1"/>
          </p:cNvSpPr>
          <p:nvPr/>
        </p:nvSpPr>
        <p:spPr bwMode="auto">
          <a:xfrm>
            <a:off x="8185150" y="5561013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i</a:t>
            </a:r>
          </a:p>
        </p:txBody>
      </p:sp>
      <p:sp>
        <p:nvSpPr>
          <p:cNvPr id="133139" name="Text Box 33"/>
          <p:cNvSpPr txBox="1">
            <a:spLocks noChangeArrowheads="1"/>
          </p:cNvSpPr>
          <p:nvPr/>
        </p:nvSpPr>
        <p:spPr bwMode="auto">
          <a:xfrm>
            <a:off x="5281613" y="5561013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Goal3</a:t>
            </a:r>
          </a:p>
        </p:txBody>
      </p:sp>
      <p:sp>
        <p:nvSpPr>
          <p:cNvPr id="133140" name="AutoShape 34"/>
          <p:cNvSpPr>
            <a:spLocks noChangeArrowheads="1"/>
          </p:cNvSpPr>
          <p:nvPr/>
        </p:nvSpPr>
        <p:spPr bwMode="auto">
          <a:xfrm>
            <a:off x="4090988" y="1071563"/>
            <a:ext cx="4718050" cy="3141662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compare(drop=i Goal1-Goal4);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sz="1800" b="1" dirty="0" err="1" smtClean="0">
                <a:latin typeface="Courier New" pitchFamily="49" charset="0"/>
              </a:rPr>
              <a:t>mylib.donate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</a:t>
            </a:r>
          </a:p>
          <a:p>
            <a:r>
              <a:rPr lang="en-US" sz="1800" b="1" dirty="0">
                <a:latin typeface="Courier New" pitchFamily="49" charset="0"/>
              </a:rPr>
              <a:t>   array Diff{4};</a:t>
            </a:r>
          </a:p>
          <a:p>
            <a:r>
              <a:rPr lang="en-US" sz="1800" b="1" dirty="0">
                <a:latin typeface="Courier New" pitchFamily="49" charset="0"/>
              </a:rPr>
              <a:t>   array Goal{4} Goal1-Goal4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(10,15,5,10);</a:t>
            </a:r>
          </a:p>
          <a:p>
            <a:r>
              <a:rPr lang="en-US" sz="1800" b="1" dirty="0">
                <a:latin typeface="Courier New" pitchFamily="49" charset="0"/>
              </a:rPr>
              <a:t>   do i=1 to 4;</a:t>
            </a:r>
          </a:p>
          <a:p>
            <a:r>
              <a:rPr lang="en-US" sz="1800" b="1" dirty="0">
                <a:latin typeface="Courier New" pitchFamily="49" charset="0"/>
              </a:rPr>
              <a:t>      Diff{i}=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{i}-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   Goal{i};</a:t>
            </a:r>
          </a:p>
          <a:p>
            <a:r>
              <a:rPr lang="en-US" sz="1800" b="1" dirty="0">
                <a:latin typeface="Courier New" pitchFamily="49" charset="0"/>
              </a:rPr>
              <a:t>   end;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47625" y="1146175"/>
            <a:ext cx="3941763" cy="1584325"/>
            <a:chOff x="31" y="155"/>
            <a:chExt cx="2483" cy="998"/>
          </a:xfrm>
        </p:grpSpPr>
        <p:sp>
          <p:nvSpPr>
            <p:cNvPr id="133144" name="Text Box 36"/>
            <p:cNvSpPr txBox="1">
              <a:spLocks noChangeArrowheads="1"/>
            </p:cNvSpPr>
            <p:nvPr/>
          </p:nvSpPr>
          <p:spPr bwMode="auto">
            <a:xfrm>
              <a:off x="31" y="385"/>
              <a:ext cx="2483" cy="76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SAS Monospace Bold" pitchFamily="49" charset="0"/>
                </a:rPr>
                <a:t>ID      Qtr1 Qtr2 Qtr3 Qtr4</a:t>
              </a:r>
            </a:p>
            <a:p>
              <a:endParaRPr lang="en-US" sz="1800">
                <a:latin typeface="SAS Monospace Bold" pitchFamily="49" charset="0"/>
              </a:endParaRPr>
            </a:p>
            <a:p>
              <a:r>
                <a:rPr lang="en-US" sz="1800">
                  <a:latin typeface="SAS Monospace Bold" pitchFamily="49" charset="0"/>
                </a:rPr>
                <a:t>E00224   12   33   22    .</a:t>
              </a:r>
            </a:p>
            <a:p>
              <a:r>
                <a:rPr lang="en-US" sz="1800">
                  <a:latin typeface="SAS Monospace Bold" pitchFamily="49" charset="0"/>
                </a:rPr>
                <a:t>E00367   35   48   40   30</a:t>
              </a:r>
            </a:p>
          </p:txBody>
        </p:sp>
        <p:sp>
          <p:nvSpPr>
            <p:cNvPr id="133145" name="Text Box 37"/>
            <p:cNvSpPr txBox="1">
              <a:spLocks noChangeArrowheads="1"/>
            </p:cNvSpPr>
            <p:nvPr/>
          </p:nvSpPr>
          <p:spPr bwMode="auto">
            <a:xfrm>
              <a:off x="107" y="155"/>
              <a:ext cx="23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dirty="0"/>
                <a:t>Partial Listing of </a:t>
              </a:r>
              <a:r>
                <a:rPr lang="en-US" sz="2000" b="1" dirty="0" err="1" smtClean="0">
                  <a:latin typeface="Courier New" pitchFamily="49" charset="0"/>
                </a:rPr>
                <a:t>mylib.donate</a:t>
              </a:r>
              <a:endParaRPr lang="en-US" sz="2000" b="1" dirty="0">
                <a:latin typeface="Courier New" pitchFamily="49" charset="0"/>
              </a:endParaRPr>
            </a:p>
          </p:txBody>
        </p:sp>
      </p:grpSp>
      <p:sp>
        <p:nvSpPr>
          <p:cNvPr id="133142" name="Rectangle 38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Creating Variables with Arrays: Compilation</a:t>
            </a:r>
          </a:p>
        </p:txBody>
      </p:sp>
      <p:sp>
        <p:nvSpPr>
          <p:cNvPr id="133143" name="Rectangle 39"/>
          <p:cNvSpPr>
            <a:spLocks noChangeArrowheads="1"/>
          </p:cNvSpPr>
          <p:nvPr/>
        </p:nvSpPr>
        <p:spPr bwMode="auto">
          <a:xfrm>
            <a:off x="4572000" y="2762250"/>
            <a:ext cx="1981200" cy="325438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416DBD-AB81-4D9A-B956-D0A708449327}" type="slidenum">
              <a:rPr lang="en-US" smtClean="0">
                <a:latin typeface="Arial" pitchFamily="34" charset="0"/>
              </a:rPr>
              <a:pPr/>
              <a:t>48</a:t>
            </a:fld>
            <a:endParaRPr lang="en-US" b="0" smtClean="0"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950" y="4295775"/>
            <a:ext cx="8843963" cy="1006475"/>
            <a:chOff x="68" y="2519"/>
            <a:chExt cx="5571" cy="634"/>
          </a:xfrm>
        </p:grpSpPr>
        <p:sp>
          <p:nvSpPr>
            <p:cNvPr id="134180" name="AutoShape 5"/>
            <p:cNvSpPr>
              <a:spLocks noChangeArrowheads="1"/>
            </p:cNvSpPr>
            <p:nvPr/>
          </p:nvSpPr>
          <p:spPr bwMode="auto">
            <a:xfrm>
              <a:off x="4842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4181" name="AutoShape 6"/>
            <p:cNvSpPr>
              <a:spLocks noChangeArrowheads="1"/>
            </p:cNvSpPr>
            <p:nvPr/>
          </p:nvSpPr>
          <p:spPr bwMode="auto">
            <a:xfrm>
              <a:off x="4045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4182" name="AutoShape 7"/>
            <p:cNvSpPr>
              <a:spLocks noChangeArrowheads="1"/>
            </p:cNvSpPr>
            <p:nvPr/>
          </p:nvSpPr>
          <p:spPr bwMode="auto">
            <a:xfrm>
              <a:off x="3248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4183" name="AutoShape 8"/>
            <p:cNvSpPr>
              <a:spLocks noChangeArrowheads="1"/>
            </p:cNvSpPr>
            <p:nvPr/>
          </p:nvSpPr>
          <p:spPr bwMode="auto">
            <a:xfrm>
              <a:off x="2451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4184" name="AutoShape 9"/>
            <p:cNvSpPr>
              <a:spLocks noChangeArrowheads="1"/>
            </p:cNvSpPr>
            <p:nvPr/>
          </p:nvSpPr>
          <p:spPr bwMode="auto">
            <a:xfrm>
              <a:off x="1655" y="2773"/>
              <a:ext cx="796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4185" name="AutoShape 10"/>
            <p:cNvSpPr>
              <a:spLocks noChangeArrowheads="1"/>
            </p:cNvSpPr>
            <p:nvPr/>
          </p:nvSpPr>
          <p:spPr bwMode="auto">
            <a:xfrm>
              <a:off x="863" y="277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4186" name="AutoShape 11"/>
            <p:cNvSpPr>
              <a:spLocks noChangeArrowheads="1"/>
            </p:cNvSpPr>
            <p:nvPr/>
          </p:nvSpPr>
          <p:spPr bwMode="auto">
            <a:xfrm>
              <a:off x="68" y="2773"/>
              <a:ext cx="795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34187" name="Text Box 12"/>
            <p:cNvSpPr txBox="1">
              <a:spLocks noChangeArrowheads="1"/>
            </p:cNvSpPr>
            <p:nvPr/>
          </p:nvSpPr>
          <p:spPr bwMode="auto">
            <a:xfrm>
              <a:off x="298" y="251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134188" name="Text Box 13"/>
            <p:cNvSpPr txBox="1">
              <a:spLocks noChangeArrowheads="1"/>
            </p:cNvSpPr>
            <p:nvPr/>
          </p:nvSpPr>
          <p:spPr bwMode="auto">
            <a:xfrm>
              <a:off x="2590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Qtr3</a:t>
              </a:r>
            </a:p>
          </p:txBody>
        </p:sp>
        <p:sp>
          <p:nvSpPr>
            <p:cNvPr id="134189" name="Text Box 14"/>
            <p:cNvSpPr txBox="1">
              <a:spLocks noChangeArrowheads="1"/>
            </p:cNvSpPr>
            <p:nvPr/>
          </p:nvSpPr>
          <p:spPr bwMode="auto">
            <a:xfrm>
              <a:off x="1000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Qtr1</a:t>
              </a:r>
            </a:p>
          </p:txBody>
        </p:sp>
        <p:sp>
          <p:nvSpPr>
            <p:cNvPr id="134190" name="Text Box 15"/>
            <p:cNvSpPr txBox="1">
              <a:spLocks noChangeArrowheads="1"/>
            </p:cNvSpPr>
            <p:nvPr/>
          </p:nvSpPr>
          <p:spPr bwMode="auto">
            <a:xfrm>
              <a:off x="1793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Qtr2</a:t>
              </a:r>
            </a:p>
          </p:txBody>
        </p:sp>
        <p:sp>
          <p:nvSpPr>
            <p:cNvPr id="134191" name="Text Box 16"/>
            <p:cNvSpPr txBox="1">
              <a:spLocks noChangeArrowheads="1"/>
            </p:cNvSpPr>
            <p:nvPr/>
          </p:nvSpPr>
          <p:spPr bwMode="auto">
            <a:xfrm>
              <a:off x="4167" y="2519"/>
              <a:ext cx="5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Diff1</a:t>
              </a:r>
            </a:p>
          </p:txBody>
        </p:sp>
        <p:sp>
          <p:nvSpPr>
            <p:cNvPr id="134192" name="Text Box 17"/>
            <p:cNvSpPr txBox="1">
              <a:spLocks noChangeArrowheads="1"/>
            </p:cNvSpPr>
            <p:nvPr/>
          </p:nvSpPr>
          <p:spPr bwMode="auto">
            <a:xfrm>
              <a:off x="4964" y="2519"/>
              <a:ext cx="5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Diff2</a:t>
              </a:r>
            </a:p>
          </p:txBody>
        </p:sp>
        <p:sp>
          <p:nvSpPr>
            <p:cNvPr id="134193" name="Text Box 18"/>
            <p:cNvSpPr txBox="1">
              <a:spLocks noChangeArrowheads="1"/>
            </p:cNvSpPr>
            <p:nvPr/>
          </p:nvSpPr>
          <p:spPr bwMode="auto">
            <a:xfrm>
              <a:off x="3387" y="251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Qtr4</a:t>
              </a:r>
            </a:p>
          </p:txBody>
        </p:sp>
      </p:grpSp>
      <p:sp>
        <p:nvSpPr>
          <p:cNvPr id="134148" name="Text Box 19"/>
          <p:cNvSpPr txBox="1">
            <a:spLocks noChangeArrowheads="1"/>
          </p:cNvSpPr>
          <p:nvPr/>
        </p:nvSpPr>
        <p:spPr bwMode="auto">
          <a:xfrm>
            <a:off x="103188" y="37925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  <p:sp>
        <p:nvSpPr>
          <p:cNvPr id="134149" name="AutoShape 20"/>
          <p:cNvSpPr>
            <a:spLocks noChangeArrowheads="1"/>
          </p:cNvSpPr>
          <p:nvPr/>
        </p:nvSpPr>
        <p:spPr bwMode="auto">
          <a:xfrm>
            <a:off x="7680325" y="5964238"/>
            <a:ext cx="1265238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4150" name="AutoShape 21"/>
          <p:cNvSpPr>
            <a:spLocks noChangeArrowheads="1"/>
          </p:cNvSpPr>
          <p:nvPr/>
        </p:nvSpPr>
        <p:spPr bwMode="auto">
          <a:xfrm>
            <a:off x="6415088" y="5964238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10</a:t>
            </a:r>
          </a:p>
        </p:txBody>
      </p:sp>
      <p:sp>
        <p:nvSpPr>
          <p:cNvPr id="134151" name="AutoShape 22"/>
          <p:cNvSpPr>
            <a:spLocks noChangeArrowheads="1"/>
          </p:cNvSpPr>
          <p:nvPr/>
        </p:nvSpPr>
        <p:spPr bwMode="auto">
          <a:xfrm>
            <a:off x="5149850" y="5964238"/>
            <a:ext cx="1265238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5</a:t>
            </a:r>
          </a:p>
        </p:txBody>
      </p:sp>
      <p:sp>
        <p:nvSpPr>
          <p:cNvPr id="134152" name="AutoShape 23"/>
          <p:cNvSpPr>
            <a:spLocks noChangeArrowheads="1"/>
          </p:cNvSpPr>
          <p:nvPr/>
        </p:nvSpPr>
        <p:spPr bwMode="auto">
          <a:xfrm>
            <a:off x="3884613" y="5964238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15</a:t>
            </a:r>
          </a:p>
        </p:txBody>
      </p:sp>
      <p:sp>
        <p:nvSpPr>
          <p:cNvPr id="134153" name="AutoShape 24"/>
          <p:cNvSpPr>
            <a:spLocks noChangeArrowheads="1"/>
          </p:cNvSpPr>
          <p:nvPr/>
        </p:nvSpPr>
        <p:spPr bwMode="auto">
          <a:xfrm>
            <a:off x="2620963" y="5964238"/>
            <a:ext cx="126365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10</a:t>
            </a:r>
          </a:p>
        </p:txBody>
      </p:sp>
      <p:sp>
        <p:nvSpPr>
          <p:cNvPr id="134154" name="AutoShape 25"/>
          <p:cNvSpPr>
            <a:spLocks noChangeArrowheads="1"/>
          </p:cNvSpPr>
          <p:nvPr/>
        </p:nvSpPr>
        <p:spPr bwMode="auto">
          <a:xfrm>
            <a:off x="1363663" y="5964238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4155" name="AutoShape 26"/>
          <p:cNvSpPr>
            <a:spLocks noChangeArrowheads="1"/>
          </p:cNvSpPr>
          <p:nvPr/>
        </p:nvSpPr>
        <p:spPr bwMode="auto">
          <a:xfrm>
            <a:off x="101600" y="5964238"/>
            <a:ext cx="1262063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34156" name="Text Box 27"/>
          <p:cNvSpPr txBox="1">
            <a:spLocks noChangeArrowheads="1"/>
          </p:cNvSpPr>
          <p:nvPr/>
        </p:nvSpPr>
        <p:spPr bwMode="auto">
          <a:xfrm>
            <a:off x="293688" y="5561013"/>
            <a:ext cx="879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Diff3</a:t>
            </a:r>
          </a:p>
        </p:txBody>
      </p:sp>
      <p:sp>
        <p:nvSpPr>
          <p:cNvPr id="134157" name="Text Box 28"/>
          <p:cNvSpPr txBox="1">
            <a:spLocks noChangeArrowheads="1"/>
          </p:cNvSpPr>
          <p:nvPr/>
        </p:nvSpPr>
        <p:spPr bwMode="auto">
          <a:xfrm>
            <a:off x="4073525" y="5561013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Goal2</a:t>
            </a:r>
          </a:p>
        </p:txBody>
      </p:sp>
      <p:sp>
        <p:nvSpPr>
          <p:cNvPr id="134158" name="Text Box 29"/>
          <p:cNvSpPr txBox="1">
            <a:spLocks noChangeArrowheads="1"/>
          </p:cNvSpPr>
          <p:nvPr/>
        </p:nvSpPr>
        <p:spPr bwMode="auto">
          <a:xfrm>
            <a:off x="1555750" y="5561013"/>
            <a:ext cx="879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Diff4</a:t>
            </a:r>
          </a:p>
        </p:txBody>
      </p:sp>
      <p:sp>
        <p:nvSpPr>
          <p:cNvPr id="134159" name="Text Box 30"/>
          <p:cNvSpPr txBox="1">
            <a:spLocks noChangeArrowheads="1"/>
          </p:cNvSpPr>
          <p:nvPr/>
        </p:nvSpPr>
        <p:spPr bwMode="auto">
          <a:xfrm>
            <a:off x="2808288" y="5561013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Goal1</a:t>
            </a:r>
          </a:p>
        </p:txBody>
      </p:sp>
      <p:sp>
        <p:nvSpPr>
          <p:cNvPr id="134160" name="Text Box 31"/>
          <p:cNvSpPr txBox="1">
            <a:spLocks noChangeArrowheads="1"/>
          </p:cNvSpPr>
          <p:nvPr/>
        </p:nvSpPr>
        <p:spPr bwMode="auto">
          <a:xfrm>
            <a:off x="6604000" y="5561013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Goal4</a:t>
            </a:r>
          </a:p>
        </p:txBody>
      </p:sp>
      <p:sp>
        <p:nvSpPr>
          <p:cNvPr id="134161" name="Text Box 32"/>
          <p:cNvSpPr txBox="1">
            <a:spLocks noChangeArrowheads="1"/>
          </p:cNvSpPr>
          <p:nvPr/>
        </p:nvSpPr>
        <p:spPr bwMode="auto">
          <a:xfrm>
            <a:off x="8185150" y="5561013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i</a:t>
            </a:r>
          </a:p>
        </p:txBody>
      </p:sp>
      <p:sp>
        <p:nvSpPr>
          <p:cNvPr id="134162" name="Text Box 33"/>
          <p:cNvSpPr txBox="1">
            <a:spLocks noChangeArrowheads="1"/>
          </p:cNvSpPr>
          <p:nvPr/>
        </p:nvSpPr>
        <p:spPr bwMode="auto">
          <a:xfrm>
            <a:off x="5338763" y="5561013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Goal3</a:t>
            </a:r>
          </a:p>
        </p:txBody>
      </p:sp>
      <p:sp>
        <p:nvSpPr>
          <p:cNvPr id="134163" name="AutoShape 36"/>
          <p:cNvSpPr>
            <a:spLocks noChangeArrowheads="1"/>
          </p:cNvSpPr>
          <p:nvPr/>
        </p:nvSpPr>
        <p:spPr bwMode="auto">
          <a:xfrm rot="5400000">
            <a:off x="2805112" y="5168901"/>
            <a:ext cx="460375" cy="762000"/>
          </a:xfrm>
          <a:prstGeom prst="triangle">
            <a:avLst>
              <a:gd name="adj" fmla="val 50000"/>
            </a:avLst>
          </a:prstGeom>
          <a:solidFill>
            <a:srgbClr val="9900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4164" name="Text Box 37"/>
          <p:cNvSpPr txBox="1">
            <a:spLocks noChangeArrowheads="1"/>
          </p:cNvSpPr>
          <p:nvPr/>
        </p:nvSpPr>
        <p:spPr bwMode="auto">
          <a:xfrm>
            <a:off x="2686050" y="5348288"/>
            <a:ext cx="320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34165" name="AutoShape 39"/>
          <p:cNvSpPr>
            <a:spLocks noChangeArrowheads="1"/>
          </p:cNvSpPr>
          <p:nvPr/>
        </p:nvSpPr>
        <p:spPr bwMode="auto">
          <a:xfrm rot="5400000">
            <a:off x="4062412" y="5168901"/>
            <a:ext cx="460375" cy="762000"/>
          </a:xfrm>
          <a:prstGeom prst="triangle">
            <a:avLst>
              <a:gd name="adj" fmla="val 50000"/>
            </a:avLst>
          </a:prstGeom>
          <a:solidFill>
            <a:srgbClr val="9900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4166" name="Text Box 40"/>
          <p:cNvSpPr txBox="1">
            <a:spLocks noChangeArrowheads="1"/>
          </p:cNvSpPr>
          <p:nvPr/>
        </p:nvSpPr>
        <p:spPr bwMode="auto">
          <a:xfrm>
            <a:off x="3943350" y="5348288"/>
            <a:ext cx="320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34167" name="AutoShape 42"/>
          <p:cNvSpPr>
            <a:spLocks noChangeArrowheads="1"/>
          </p:cNvSpPr>
          <p:nvPr/>
        </p:nvSpPr>
        <p:spPr bwMode="auto">
          <a:xfrm rot="5400000">
            <a:off x="6588125" y="5168901"/>
            <a:ext cx="460375" cy="762000"/>
          </a:xfrm>
          <a:prstGeom prst="triangle">
            <a:avLst>
              <a:gd name="adj" fmla="val 50000"/>
            </a:avLst>
          </a:prstGeom>
          <a:solidFill>
            <a:srgbClr val="9900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4168" name="Text Box 43"/>
          <p:cNvSpPr txBox="1">
            <a:spLocks noChangeArrowheads="1"/>
          </p:cNvSpPr>
          <p:nvPr/>
        </p:nvSpPr>
        <p:spPr bwMode="auto">
          <a:xfrm>
            <a:off x="6469063" y="5348288"/>
            <a:ext cx="320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34169" name="AutoShape 45"/>
          <p:cNvSpPr>
            <a:spLocks noChangeArrowheads="1"/>
          </p:cNvSpPr>
          <p:nvPr/>
        </p:nvSpPr>
        <p:spPr bwMode="auto">
          <a:xfrm rot="5400000">
            <a:off x="5324475" y="5168901"/>
            <a:ext cx="460375" cy="762000"/>
          </a:xfrm>
          <a:prstGeom prst="triangle">
            <a:avLst>
              <a:gd name="adj" fmla="val 50000"/>
            </a:avLst>
          </a:prstGeom>
          <a:solidFill>
            <a:srgbClr val="9900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4170" name="Text Box 46"/>
          <p:cNvSpPr txBox="1">
            <a:spLocks noChangeArrowheads="1"/>
          </p:cNvSpPr>
          <p:nvPr/>
        </p:nvSpPr>
        <p:spPr bwMode="auto">
          <a:xfrm>
            <a:off x="5205413" y="5348288"/>
            <a:ext cx="320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34171" name="AutoShape 48"/>
          <p:cNvSpPr>
            <a:spLocks noChangeArrowheads="1"/>
          </p:cNvSpPr>
          <p:nvPr/>
        </p:nvSpPr>
        <p:spPr bwMode="auto">
          <a:xfrm rot="5400000">
            <a:off x="7839075" y="5165726"/>
            <a:ext cx="460375" cy="762000"/>
          </a:xfrm>
          <a:prstGeom prst="triangle">
            <a:avLst>
              <a:gd name="adj" fmla="val 50000"/>
            </a:avLst>
          </a:prstGeom>
          <a:solidFill>
            <a:srgbClr val="9900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4172" name="Text Box 49"/>
          <p:cNvSpPr txBox="1">
            <a:spLocks noChangeArrowheads="1"/>
          </p:cNvSpPr>
          <p:nvPr/>
        </p:nvSpPr>
        <p:spPr bwMode="auto">
          <a:xfrm>
            <a:off x="7720013" y="5345113"/>
            <a:ext cx="320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FF"/>
                </a:solidFill>
              </a:rPr>
              <a:t>D</a:t>
            </a: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4090988" y="1071563"/>
            <a:ext cx="4732337" cy="3141662"/>
            <a:chOff x="2587" y="375"/>
            <a:chExt cx="2981" cy="1979"/>
          </a:xfrm>
        </p:grpSpPr>
        <p:sp>
          <p:nvSpPr>
            <p:cNvPr id="134178" name="AutoShape 51"/>
            <p:cNvSpPr>
              <a:spLocks noChangeArrowheads="1"/>
            </p:cNvSpPr>
            <p:nvPr/>
          </p:nvSpPr>
          <p:spPr bwMode="auto">
            <a:xfrm>
              <a:off x="2587" y="375"/>
              <a:ext cx="2972" cy="1979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data compare(drop=i Goal1-Goal4);</a:t>
              </a:r>
            </a:p>
            <a:p>
              <a:r>
                <a:rPr lang="en-US" sz="1800" b="1" dirty="0">
                  <a:latin typeface="Courier New" pitchFamily="49" charset="0"/>
                </a:rPr>
                <a:t>   set </a:t>
              </a:r>
              <a:r>
                <a:rPr lang="en-US" sz="1800" b="1" dirty="0" err="1" smtClean="0">
                  <a:latin typeface="Courier New" pitchFamily="49" charset="0"/>
                </a:rPr>
                <a:t>mylib.donate</a:t>
              </a:r>
              <a:r>
                <a:rPr lang="en-US" sz="1800" b="1" dirty="0">
                  <a:latin typeface="Courier New" pitchFamily="49" charset="0"/>
                </a:rPr>
                <a:t>;</a:t>
              </a:r>
            </a:p>
            <a:p>
              <a:r>
                <a:rPr lang="en-US" sz="1800" b="1" dirty="0">
                  <a:latin typeface="Courier New" pitchFamily="49" charset="0"/>
                </a:rPr>
                <a:t>   array </a:t>
              </a:r>
              <a:r>
                <a:rPr lang="en-US" sz="1800" b="1" dirty="0" err="1">
                  <a:latin typeface="Courier New" pitchFamily="49" charset="0"/>
                </a:rPr>
                <a:t>Contrib</a:t>
              </a:r>
              <a:r>
                <a:rPr lang="en-US" sz="1800" b="1" dirty="0">
                  <a:latin typeface="Courier New" pitchFamily="49" charset="0"/>
                </a:rPr>
                <a:t>{4} Qtr1-Qtr4;</a:t>
              </a:r>
            </a:p>
            <a:p>
              <a:r>
                <a:rPr lang="en-US" sz="1800" b="1" dirty="0">
                  <a:latin typeface="Courier New" pitchFamily="49" charset="0"/>
                </a:rPr>
                <a:t>   array Diff{4};</a:t>
              </a:r>
            </a:p>
            <a:p>
              <a:r>
                <a:rPr lang="en-US" sz="1800" b="1" dirty="0">
                  <a:latin typeface="Courier New" pitchFamily="49" charset="0"/>
                </a:rPr>
                <a:t>   array Goal{4} Goal1-Goal4 </a:t>
              </a:r>
              <a:br>
                <a:rPr lang="en-US" sz="1800" b="1" dirty="0">
                  <a:latin typeface="Courier New" pitchFamily="49" charset="0"/>
                </a:rPr>
              </a:br>
              <a:r>
                <a:rPr lang="en-US" sz="1800" b="1" dirty="0">
                  <a:latin typeface="Courier New" pitchFamily="49" charset="0"/>
                </a:rPr>
                <a:t>      (10,15,5,10);</a:t>
              </a:r>
            </a:p>
            <a:p>
              <a:r>
                <a:rPr lang="en-US" sz="1800" b="1" dirty="0">
                  <a:latin typeface="Courier New" pitchFamily="49" charset="0"/>
                </a:rPr>
                <a:t>   do i=1 to 4;</a:t>
              </a:r>
            </a:p>
            <a:p>
              <a:r>
                <a:rPr lang="en-US" sz="1800" b="1" dirty="0">
                  <a:latin typeface="Courier New" pitchFamily="49" charset="0"/>
                </a:rPr>
                <a:t>      Diff{i}=</a:t>
              </a:r>
              <a:r>
                <a:rPr lang="en-US" sz="1800" b="1" dirty="0" err="1">
                  <a:latin typeface="Courier New" pitchFamily="49" charset="0"/>
                </a:rPr>
                <a:t>Contrib</a:t>
              </a:r>
              <a:r>
                <a:rPr lang="en-US" sz="1800" b="1" dirty="0">
                  <a:latin typeface="Courier New" pitchFamily="49" charset="0"/>
                </a:rPr>
                <a:t>{i}-</a:t>
              </a:r>
              <a:br>
                <a:rPr lang="en-US" sz="1800" b="1" dirty="0">
                  <a:latin typeface="Courier New" pitchFamily="49" charset="0"/>
                </a:rPr>
              </a:br>
              <a:r>
                <a:rPr lang="en-US" sz="1800" b="1" dirty="0">
                  <a:latin typeface="Courier New" pitchFamily="49" charset="0"/>
                </a:rPr>
                <a:t>         Goal{i};</a:t>
              </a:r>
            </a:p>
            <a:p>
              <a:r>
                <a:rPr lang="en-US" sz="1800" b="1" dirty="0">
                  <a:latin typeface="Courier New" pitchFamily="49" charset="0"/>
                </a:rPr>
                <a:t>   end;</a:t>
              </a:r>
            </a:p>
            <a:p>
              <a:r>
                <a:rPr lang="en-US" sz="1800" b="1" dirty="0">
                  <a:latin typeface="Courier New" pitchFamily="49" charset="0"/>
                </a:rPr>
                <a:t>run;</a:t>
              </a:r>
            </a:p>
          </p:txBody>
        </p:sp>
        <p:sp>
          <p:nvSpPr>
            <p:cNvPr id="134179" name="Rectangle 52"/>
            <p:cNvSpPr>
              <a:spLocks noChangeArrowheads="1"/>
            </p:cNvSpPr>
            <p:nvPr/>
          </p:nvSpPr>
          <p:spPr bwMode="auto">
            <a:xfrm>
              <a:off x="3696" y="408"/>
              <a:ext cx="1872" cy="192"/>
            </a:xfrm>
            <a:prstGeom prst="rect">
              <a:avLst/>
            </a:prstGeom>
            <a:noFill/>
            <a:ln w="28575">
              <a:solidFill>
                <a:srgbClr val="9C040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7625" y="1146175"/>
            <a:ext cx="3941763" cy="1584325"/>
            <a:chOff x="31" y="155"/>
            <a:chExt cx="2483" cy="998"/>
          </a:xfrm>
        </p:grpSpPr>
        <p:sp>
          <p:nvSpPr>
            <p:cNvPr id="134176" name="Text Box 54"/>
            <p:cNvSpPr txBox="1">
              <a:spLocks noChangeArrowheads="1"/>
            </p:cNvSpPr>
            <p:nvPr/>
          </p:nvSpPr>
          <p:spPr bwMode="auto">
            <a:xfrm>
              <a:off x="31" y="385"/>
              <a:ext cx="2483" cy="76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SAS Monospace Bold" pitchFamily="49" charset="0"/>
                </a:rPr>
                <a:t>ID      Qtr1 Qtr2 Qtr3 Qtr4</a:t>
              </a:r>
            </a:p>
            <a:p>
              <a:endParaRPr lang="en-US" sz="1800">
                <a:latin typeface="SAS Monospace Bold" pitchFamily="49" charset="0"/>
              </a:endParaRPr>
            </a:p>
            <a:p>
              <a:r>
                <a:rPr lang="en-US" sz="1800">
                  <a:latin typeface="SAS Monospace Bold" pitchFamily="49" charset="0"/>
                </a:rPr>
                <a:t>E00224   12   33   22    .</a:t>
              </a:r>
            </a:p>
            <a:p>
              <a:r>
                <a:rPr lang="en-US" sz="1800">
                  <a:latin typeface="SAS Monospace Bold" pitchFamily="49" charset="0"/>
                </a:rPr>
                <a:t>E00367   35   48   40   30</a:t>
              </a:r>
            </a:p>
          </p:txBody>
        </p:sp>
        <p:sp>
          <p:nvSpPr>
            <p:cNvPr id="134177" name="Text Box 55"/>
            <p:cNvSpPr txBox="1">
              <a:spLocks noChangeArrowheads="1"/>
            </p:cNvSpPr>
            <p:nvPr/>
          </p:nvSpPr>
          <p:spPr bwMode="auto">
            <a:xfrm>
              <a:off x="107" y="155"/>
              <a:ext cx="23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dirty="0"/>
                <a:t>Partial Listing of </a:t>
              </a:r>
              <a:r>
                <a:rPr lang="en-US" sz="2000" b="1" dirty="0" err="1" smtClean="0">
                  <a:latin typeface="Courier New" pitchFamily="49" charset="0"/>
                </a:rPr>
                <a:t>mylib.donate</a:t>
              </a:r>
              <a:endParaRPr lang="en-US" sz="2000" b="1" dirty="0">
                <a:latin typeface="Courier New" pitchFamily="49" charset="0"/>
              </a:endParaRPr>
            </a:p>
          </p:txBody>
        </p:sp>
      </p:grpSp>
      <p:sp>
        <p:nvSpPr>
          <p:cNvPr id="134175" name="Rectangle 56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Creating Variables with Arrays: Compilation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FB28E73-B944-44DD-A6C7-49F88FD42CC2}" type="slidenum">
              <a:rPr lang="en-US" smtClean="0">
                <a:latin typeface="Arial" pitchFamily="34" charset="0"/>
              </a:rPr>
              <a:pPr/>
              <a:t>49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Performing a Table Lookup without creating new variable lists in Array Statement</a:t>
            </a:r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3581400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sz="2400" dirty="0" smtClean="0"/>
              <a:t>You can use the keyword </a:t>
            </a:r>
            <a:r>
              <a:rPr lang="en-US" sz="2400" dirty="0" smtClean="0">
                <a:solidFill>
                  <a:srgbClr val="FF0000"/>
                </a:solidFill>
              </a:rPr>
              <a:t>_TEMPORARY_ </a:t>
            </a:r>
            <a:r>
              <a:rPr lang="en-US" sz="2400" dirty="0" smtClean="0"/>
              <a:t>instead of specifying variable names when you create an array to define temporary array elements. </a:t>
            </a:r>
          </a:p>
        </p:txBody>
      </p:sp>
      <p:sp>
        <p:nvSpPr>
          <p:cNvPr id="135177" name="Text Box 4"/>
          <p:cNvSpPr txBox="1">
            <a:spLocks noChangeArrowheads="1"/>
          </p:cNvSpPr>
          <p:nvPr/>
        </p:nvSpPr>
        <p:spPr bwMode="auto">
          <a:xfrm>
            <a:off x="1828800" y="1981200"/>
            <a:ext cx="6705600" cy="258532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data compare(drop=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</a:rPr>
              <a:t>   set </a:t>
            </a:r>
            <a:r>
              <a:rPr lang="en-US" b="1" dirty="0" err="1" smtClean="0">
                <a:latin typeface="Courier New" pitchFamily="49" charset="0"/>
              </a:rPr>
              <a:t>mylib.donate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</a:rPr>
              <a:t>   array 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{4} Qtr1-Qtr4;</a:t>
            </a:r>
          </a:p>
          <a:p>
            <a:r>
              <a:rPr lang="en-US" b="1" dirty="0">
                <a:latin typeface="Courier New" pitchFamily="49" charset="0"/>
              </a:rPr>
              <a:t>   array Diff{4};</a:t>
            </a:r>
          </a:p>
          <a:p>
            <a:r>
              <a:rPr lang="en-US" b="1" dirty="0">
                <a:latin typeface="Courier New" pitchFamily="49" charset="0"/>
              </a:rPr>
              <a:t>   array Goal{4}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_temporary_ </a:t>
            </a:r>
            <a:r>
              <a:rPr lang="en-US" b="1" dirty="0">
                <a:latin typeface="Courier New" pitchFamily="49" charset="0"/>
              </a:rPr>
              <a:t>(10,15,5,10);</a:t>
            </a:r>
          </a:p>
          <a:p>
            <a:r>
              <a:rPr lang="en-US" b="1" dirty="0">
                <a:latin typeface="Courier New" pitchFamily="49" charset="0"/>
              </a:rPr>
              <a:t>   do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=1 to 4;</a:t>
            </a:r>
          </a:p>
          <a:p>
            <a:r>
              <a:rPr lang="en-US" b="1" dirty="0">
                <a:latin typeface="Courier New" pitchFamily="49" charset="0"/>
              </a:rPr>
              <a:t>      Diff{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}=</a:t>
            </a:r>
            <a:r>
              <a:rPr lang="en-US" b="1" dirty="0" err="1">
                <a:latin typeface="Courier New" pitchFamily="49" charset="0"/>
              </a:rPr>
              <a:t>Contrib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}-Goal{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};</a:t>
            </a:r>
          </a:p>
          <a:p>
            <a:r>
              <a:rPr lang="en-US" b="1" dirty="0">
                <a:latin typeface="Courier New" pitchFamily="49" charset="0"/>
              </a:rPr>
              <a:t>   end;</a:t>
            </a:r>
          </a:p>
          <a:p>
            <a:r>
              <a:rPr lang="en-US" b="1" dirty="0">
                <a:latin typeface="Courier New" pitchFamily="49" charset="0"/>
              </a:rPr>
              <a:t>run;</a:t>
            </a:r>
          </a:p>
        </p:txBody>
      </p:sp>
      <p:sp>
        <p:nvSpPr>
          <p:cNvPr id="135174" name="Text Box 8"/>
          <p:cNvSpPr txBox="1">
            <a:spLocks noChangeArrowheads="1"/>
          </p:cNvSpPr>
          <p:nvPr/>
        </p:nvSpPr>
        <p:spPr bwMode="auto">
          <a:xfrm>
            <a:off x="6705600" y="6381750"/>
            <a:ext cx="2089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648200"/>
            <a:ext cx="8686800" cy="21236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When array is created, the corresponding variables </a:t>
            </a:r>
            <a:r>
              <a:rPr lang="en-US" sz="2400" dirty="0" smtClean="0"/>
              <a:t>are </a:t>
            </a:r>
            <a:r>
              <a:rPr lang="en-US" sz="2400" dirty="0"/>
              <a:t>created unless they are dropped or assigned as _TEMPORARY</a:t>
            </a:r>
            <a:r>
              <a:rPr lang="en-US" sz="2400" dirty="0" smtClean="0"/>
              <a:t>_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 smtClean="0"/>
              <a:t>In this example, SAS creates </a:t>
            </a:r>
            <a:r>
              <a:rPr lang="en-US" sz="2400" dirty="0" smtClean="0">
                <a:solidFill>
                  <a:srgbClr val="FF0000"/>
                </a:solidFill>
              </a:rPr>
              <a:t>Diff1-Diff4 </a:t>
            </a:r>
            <a:r>
              <a:rPr lang="en-US" sz="2400" dirty="0" smtClean="0"/>
              <a:t>new variables</a:t>
            </a:r>
          </a:p>
          <a:p>
            <a:pPr>
              <a:defRPr/>
            </a:pPr>
            <a:r>
              <a:rPr lang="en-US" sz="2400" dirty="0" smtClean="0"/>
              <a:t>If we </a:t>
            </a:r>
            <a:r>
              <a:rPr lang="en-US" sz="2400" dirty="0" smtClean="0">
                <a:solidFill>
                  <a:srgbClr val="FF0000"/>
                </a:solidFill>
              </a:rPr>
              <a:t>did not </a:t>
            </a:r>
            <a:r>
              <a:rPr lang="en-US" sz="2400" dirty="0" smtClean="0"/>
              <a:t>use _temporary_, then </a:t>
            </a:r>
          </a:p>
          <a:p>
            <a:pPr>
              <a:defRPr/>
            </a:pPr>
            <a:r>
              <a:rPr lang="en-US" sz="2400" dirty="0" smtClean="0"/>
              <a:t>SAS would have created </a:t>
            </a:r>
            <a:r>
              <a:rPr lang="en-US" sz="2400" dirty="0" smtClean="0">
                <a:solidFill>
                  <a:srgbClr val="FF0000"/>
                </a:solidFill>
              </a:rPr>
              <a:t>Goal1 – Goal4 </a:t>
            </a:r>
            <a:r>
              <a:rPr lang="en-US" sz="2400" dirty="0" smtClean="0"/>
              <a:t>as well.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C6406F-DB66-43ED-9F39-85926F4FBBEC}" type="slidenum">
              <a:rPr lang="en-US" smtClean="0">
                <a:latin typeface="Arial" pitchFamily="34" charset="0"/>
              </a:rPr>
              <a:pPr/>
              <a:t>5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94211" name="Rectangle 5"/>
          <p:cNvSpPr>
            <a:spLocks noChangeArrowheads="1"/>
          </p:cNvSpPr>
          <p:nvPr/>
        </p:nvSpPr>
        <p:spPr bwMode="auto">
          <a:xfrm>
            <a:off x="228600" y="1066800"/>
            <a:ext cx="8226425" cy="5257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sz="3200" dirty="0"/>
              <a:t>Partial PROC PRINT Output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endParaRPr lang="en-US" dirty="0"/>
          </a:p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endParaRPr lang="en-US" dirty="0" smtClean="0"/>
          </a:p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endParaRPr lang="en-US" dirty="0"/>
          </a:p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sz="2800" dirty="0"/>
              <a:t>What if you want to similarly modify 52 weeks of data stored in </a:t>
            </a:r>
            <a:r>
              <a:rPr lang="en-US" sz="4000" b="1" dirty="0">
                <a:latin typeface="Courier New" pitchFamily="49" charset="0"/>
              </a:rPr>
              <a:t>Week1</a:t>
            </a:r>
            <a:r>
              <a:rPr lang="en-US" sz="2800" dirty="0"/>
              <a:t> through </a:t>
            </a:r>
            <a:r>
              <a:rPr lang="en-US" sz="4000" b="1" dirty="0">
                <a:latin typeface="Courier New" pitchFamily="49" charset="0"/>
              </a:rPr>
              <a:t>Week52</a:t>
            </a:r>
            <a:r>
              <a:rPr lang="en-US" sz="2800" dirty="0"/>
              <a:t>? </a:t>
            </a:r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Performing Repetitive Calculations</a:t>
            </a:r>
          </a:p>
        </p:txBody>
      </p:sp>
      <p:sp>
        <p:nvSpPr>
          <p:cNvPr id="94213" name="Text Box 4"/>
          <p:cNvSpPr txBox="1">
            <a:spLocks noChangeArrowheads="1"/>
          </p:cNvSpPr>
          <p:nvPr/>
        </p:nvSpPr>
        <p:spPr bwMode="auto">
          <a:xfrm>
            <a:off x="608012" y="2209800"/>
            <a:ext cx="7467600" cy="203196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 lIns="92075" tIns="46038" rIns="92075" bIns="46038">
            <a:spAutoFit/>
          </a:bodyPr>
          <a:lstStyle/>
          <a:p>
            <a:pPr marL="461963" indent="-461963"/>
            <a:r>
              <a:rPr lang="en-US">
                <a:latin typeface="SAS Monospace Bold" pitchFamily="49" charset="0"/>
              </a:rPr>
              <a:t>ID         Qtr1     Qtr2      Qtr3      Qtr4</a:t>
            </a:r>
          </a:p>
          <a:p>
            <a:pPr marL="461963" indent="-461963"/>
            <a:endParaRPr lang="en-US">
              <a:latin typeface="SAS Monospace Bold" pitchFamily="49" charset="0"/>
            </a:endParaRPr>
          </a:p>
          <a:p>
            <a:pPr marL="461963" indent="-461963"/>
            <a:r>
              <a:rPr lang="en-US">
                <a:latin typeface="SAS Monospace Bold" pitchFamily="49" charset="0"/>
              </a:rPr>
              <a:t>E00224    15.00     41.25     27.50       .</a:t>
            </a:r>
          </a:p>
          <a:p>
            <a:pPr marL="461963" indent="-461963"/>
            <a:r>
              <a:rPr lang="en-US">
                <a:latin typeface="SAS Monospace Bold" pitchFamily="49" charset="0"/>
              </a:rPr>
              <a:t>E00367    43.75     60.00     50.00     37.50</a:t>
            </a:r>
          </a:p>
          <a:p>
            <a:pPr marL="461963" indent="-461963"/>
            <a:r>
              <a:rPr lang="en-US">
                <a:latin typeface="SAS Monospace Bold" pitchFamily="49" charset="0"/>
              </a:rPr>
              <a:t>E00441      .       78.75    111.25    112.50</a:t>
            </a:r>
          </a:p>
          <a:p>
            <a:pPr marL="461963" indent="-461963"/>
            <a:r>
              <a:rPr lang="en-US">
                <a:latin typeface="SAS Monospace Bold" pitchFamily="49" charset="0"/>
              </a:rPr>
              <a:t>E00587    20.00     23.75     37.50     36.25</a:t>
            </a:r>
          </a:p>
          <a:p>
            <a:pPr marL="461963" indent="-461963"/>
            <a:r>
              <a:rPr lang="en-US">
                <a:latin typeface="SAS Monospace Bold" pitchFamily="49" charset="0"/>
              </a:rPr>
              <a:t>E00598     5.00     10.00      7.50      1.25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Defining SAS Array with Character Variables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dirty="0" smtClean="0"/>
              <a:t>We have discussed defining and processing arrays with numeric variables. SAS array can also handle character variables. The Array statement has the following syntax:</a:t>
            </a:r>
          </a:p>
          <a:p>
            <a:pPr>
              <a:buNone/>
            </a:pPr>
            <a:endParaRPr lang="en-US" sz="900" dirty="0"/>
          </a:p>
          <a:p>
            <a:pPr>
              <a:buNone/>
            </a:pPr>
            <a:r>
              <a:rPr lang="en-US" sz="2400" b="1" dirty="0" smtClean="0"/>
              <a:t>Array </a:t>
            </a:r>
            <a:r>
              <a:rPr lang="en-US" sz="2400" b="1" dirty="0" err="1" smtClean="0"/>
              <a:t>Array</a:t>
            </a:r>
            <a:r>
              <a:rPr lang="en-US" sz="2400" b="1" dirty="0" err="1"/>
              <a:t>_</a:t>
            </a:r>
            <a:r>
              <a:rPr lang="en-US" sz="2400" b="1" dirty="0" err="1" smtClean="0"/>
              <a:t>name</a:t>
            </a:r>
            <a:r>
              <a:rPr lang="en-US" sz="2400" b="1" dirty="0" smtClean="0"/>
              <a:t>{dim}  $ &lt;length&gt;  &lt;list of character variables &gt;;</a:t>
            </a:r>
          </a:p>
          <a:p>
            <a:pPr>
              <a:buNone/>
            </a:pPr>
            <a:endParaRPr lang="en-US" sz="1050" dirty="0"/>
          </a:p>
          <a:p>
            <a:r>
              <a:rPr lang="en-US" sz="2600" dirty="0" smtClean="0">
                <a:solidFill>
                  <a:srgbClr val="FF0000"/>
                </a:solidFill>
              </a:rPr>
              <a:t>$</a:t>
            </a:r>
            <a:r>
              <a:rPr lang="en-US" sz="2600" dirty="0" smtClean="0"/>
              <a:t> is required for character arrays.</a:t>
            </a:r>
          </a:p>
          <a:p>
            <a:r>
              <a:rPr lang="en-US" sz="2600" dirty="0" smtClean="0"/>
              <a:t>By default, all character variables created by  SAS array have the length </a:t>
            </a:r>
            <a:r>
              <a:rPr lang="en-US" sz="2600" dirty="0" smtClean="0">
                <a:solidFill>
                  <a:srgbClr val="FF0000"/>
                </a:solidFill>
              </a:rPr>
              <a:t>8</a:t>
            </a:r>
            <a:r>
              <a:rPr lang="en-US" sz="2600" dirty="0" smtClean="0"/>
              <a:t>. specifying length to overwrite the length. The length specified is assigned to all character variables created by ARRAY statement. </a:t>
            </a:r>
          </a:p>
          <a:p>
            <a:pPr>
              <a:buNone/>
            </a:pPr>
            <a:r>
              <a:rPr lang="en-US" sz="2400" dirty="0" smtClean="0"/>
              <a:t>Ex:</a:t>
            </a:r>
          </a:p>
          <a:p>
            <a:pPr>
              <a:buNone/>
            </a:pPr>
            <a:r>
              <a:rPr lang="en-US" sz="2400" dirty="0" smtClean="0"/>
              <a:t>ARRAY Employ{4} </a:t>
            </a:r>
            <a:r>
              <a:rPr lang="en-US" sz="2400" dirty="0" smtClean="0">
                <a:solidFill>
                  <a:srgbClr val="FF0000"/>
                </a:solidFill>
              </a:rPr>
              <a:t>$</a:t>
            </a:r>
            <a:r>
              <a:rPr lang="en-US" sz="2400" dirty="0" smtClean="0"/>
              <a:t> Emp90 Emp95 emp2000 emp2005; </a:t>
            </a:r>
          </a:p>
          <a:p>
            <a:pPr>
              <a:buNone/>
            </a:pPr>
            <a:r>
              <a:rPr lang="en-US" sz="2400" dirty="0" smtClean="0"/>
              <a:t>ARRAY Employ(4) </a:t>
            </a:r>
            <a:r>
              <a:rPr lang="en-US" sz="2400" dirty="0" smtClean="0">
                <a:solidFill>
                  <a:srgbClr val="FF0000"/>
                </a:solidFill>
              </a:rPr>
              <a:t>$</a:t>
            </a:r>
            <a:r>
              <a:rPr lang="en-US" sz="2400" dirty="0" smtClean="0"/>
              <a:t> ;  creates employ1 – employ4, each has length 8.</a:t>
            </a:r>
          </a:p>
          <a:p>
            <a:pPr>
              <a:buNone/>
            </a:pPr>
            <a:r>
              <a:rPr lang="en-US" sz="2400" dirty="0" smtClean="0"/>
              <a:t>ARRAY Employ[4] </a:t>
            </a:r>
            <a:r>
              <a:rPr lang="en-US" sz="2400" dirty="0" smtClean="0">
                <a:solidFill>
                  <a:srgbClr val="FF0000"/>
                </a:solidFill>
              </a:rPr>
              <a:t>$ 30</a:t>
            </a:r>
            <a:r>
              <a:rPr lang="en-US" sz="2400" dirty="0" smtClean="0"/>
              <a:t>; creates employ1 – employ4, each with length 30.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248400"/>
            <a:ext cx="2133600" cy="365125"/>
          </a:xfrm>
          <a:noFill/>
        </p:spPr>
        <p:txBody>
          <a:bodyPr/>
          <a:lstStyle/>
          <a:p>
            <a:fld id="{A0A102F9-41AB-4B4F-A297-7E82880F0018}" type="slidenum">
              <a:rPr lang="en-US" smtClean="0">
                <a:latin typeface="Arial" pitchFamily="34" charset="0"/>
              </a:rPr>
              <a:pPr/>
              <a:t>51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dirty="0" smtClean="0"/>
              <a:t>Rotating a SAS Data Set</a:t>
            </a:r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1"/>
            <a:ext cx="8229600" cy="2895600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Rotating, or transposing, a SAS data set can be accomplished by using array processing. When a data </a:t>
            </a:r>
            <a:br>
              <a:rPr lang="en-US" sz="2800" dirty="0" smtClean="0">
                <a:cs typeface="Times New Roman" pitchFamily="18" charset="0"/>
              </a:rPr>
            </a:br>
            <a:r>
              <a:rPr lang="en-US" sz="2800" dirty="0" smtClean="0">
                <a:cs typeface="Times New Roman" pitchFamily="18" charset="0"/>
              </a:rPr>
              <a:t>set is rotated, the values of an observation in the input data set become values of a variable in the output data set.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sz="700" dirty="0" smtClean="0">
              <a:cs typeface="Times New Roman" pitchFamily="18" charset="0"/>
            </a:endParaRP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Partial Listing of </a:t>
            </a:r>
            <a:r>
              <a:rPr lang="en-US" sz="2400" b="1" dirty="0" err="1" smtClean="0">
                <a:latin typeface="Courier New" pitchFamily="49" charset="0"/>
                <a:cs typeface="Times New Roman" pitchFamily="18" charset="0"/>
              </a:rPr>
              <a:t>mylib.donate</a:t>
            </a:r>
            <a:endParaRPr lang="en-US" sz="2400" dirty="0" smtClean="0"/>
          </a:p>
        </p:txBody>
      </p:sp>
      <p:sp>
        <p:nvSpPr>
          <p:cNvPr id="138245" name="Text Box 4"/>
          <p:cNvSpPr txBox="1">
            <a:spLocks noChangeArrowheads="1"/>
          </p:cNvSpPr>
          <p:nvPr/>
        </p:nvSpPr>
        <p:spPr bwMode="auto">
          <a:xfrm>
            <a:off x="685800" y="4267200"/>
            <a:ext cx="7210425" cy="15811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>
            <a:spAutoFit/>
          </a:bodyPr>
          <a:lstStyle/>
          <a:p>
            <a:pPr marL="461963" indent="-461963"/>
            <a:r>
              <a:rPr lang="en-US" dirty="0">
                <a:latin typeface="SAS Monospace Bold" pitchFamily="49" charset="0"/>
              </a:rPr>
              <a:t>ID        Qtr1    Qtr2    Qtr3    Qtr4</a:t>
            </a:r>
          </a:p>
          <a:p>
            <a:pPr marL="461963" indent="-461963"/>
            <a:endParaRPr lang="en-US" dirty="0">
              <a:latin typeface="SAS Monospace Bold" pitchFamily="49" charset="0"/>
            </a:endParaRPr>
          </a:p>
          <a:p>
            <a:pPr marL="461963" indent="-461963"/>
            <a:r>
              <a:rPr lang="en-US" dirty="0">
                <a:latin typeface="SAS Monospace Bold" pitchFamily="49" charset="0"/>
              </a:rPr>
              <a:t>E00224     12      33      22       .</a:t>
            </a:r>
          </a:p>
          <a:p>
            <a:pPr marL="461963" indent="-461963"/>
            <a:r>
              <a:rPr lang="en-US" dirty="0">
                <a:latin typeface="SAS Monospace Bold" pitchFamily="49" charset="0"/>
              </a:rPr>
              <a:t>E00367     35      48      40      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64D66C5-808B-49AD-BBFB-249D82F3C917}" type="slidenum">
              <a:rPr lang="en-US" smtClean="0">
                <a:latin typeface="Arial" pitchFamily="34" charset="0"/>
              </a:rPr>
              <a:pPr/>
              <a:t>52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endParaRPr lang="en-US" sz="1800" dirty="0" smtClean="0"/>
          </a:p>
          <a:p>
            <a:pPr marL="0" indent="0">
              <a:buFont typeface="Monotype Sorts" pitchFamily="2" charset="2"/>
              <a:buNone/>
            </a:pPr>
            <a:endParaRPr lang="en-US" sz="1800" dirty="0" smtClean="0"/>
          </a:p>
          <a:p>
            <a:pPr marL="0" indent="0">
              <a:buFont typeface="Monotype Sorts" pitchFamily="2" charset="2"/>
              <a:buNone/>
            </a:pPr>
            <a:endParaRPr lang="en-US" dirty="0" smtClean="0"/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5202238" y="3459163"/>
            <a:ext cx="3251200" cy="28670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ID        Qtr   Amount</a:t>
            </a:r>
          </a:p>
          <a:p>
            <a:endParaRPr lang="en-US" sz="1800">
              <a:latin typeface="SAS Monospace Bold" pitchFamily="49" charset="0"/>
            </a:endParaRPr>
          </a:p>
          <a:p>
            <a:endParaRPr lang="en-US" sz="1800">
              <a:latin typeface="SAS Monospace Bold" pitchFamily="49" charset="0"/>
            </a:endParaRPr>
          </a:p>
          <a:p>
            <a:endParaRPr lang="en-US" sz="1800">
              <a:latin typeface="SAS Monospace Bold" pitchFamily="49" charset="0"/>
            </a:endParaRPr>
          </a:p>
          <a:p>
            <a:endParaRPr lang="en-US" sz="1800">
              <a:latin typeface="SAS Monospace Bold" pitchFamily="49" charset="0"/>
            </a:endParaRPr>
          </a:p>
          <a:p>
            <a:endParaRPr lang="en-US" sz="1800">
              <a:latin typeface="SAS Monospace Bold" pitchFamily="49" charset="0"/>
            </a:endParaRPr>
          </a:p>
          <a:p>
            <a:endParaRPr lang="en-US" sz="1800">
              <a:latin typeface="SAS Monospace Bold" pitchFamily="49" charset="0"/>
            </a:endParaRPr>
          </a:p>
          <a:p>
            <a:endParaRPr lang="en-US" sz="1800">
              <a:latin typeface="SAS Monospace Bold" pitchFamily="49" charset="0"/>
            </a:endParaRPr>
          </a:p>
          <a:p>
            <a:endParaRPr lang="en-US" sz="1800">
              <a:solidFill>
                <a:srgbClr val="9C0409"/>
              </a:solidFill>
              <a:latin typeface="SAS Monospace Bold" pitchFamily="49" charset="0"/>
            </a:endParaRPr>
          </a:p>
          <a:p>
            <a:endParaRPr lang="en-US" sz="1800">
              <a:solidFill>
                <a:srgbClr val="9C0409"/>
              </a:solidFill>
              <a:latin typeface="SAS Monospace Bold" pitchFamily="49" charset="0"/>
            </a:endParaRP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5240338" y="3063875"/>
            <a:ext cx="3162300" cy="365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cs typeface="Times New Roman" pitchFamily="18" charset="0"/>
              </a:rPr>
              <a:t>Partial Listing of </a:t>
            </a:r>
            <a:r>
              <a:rPr lang="en-US" b="1">
                <a:latin typeface="Courier New" pitchFamily="49" charset="0"/>
                <a:cs typeface="Times New Roman" pitchFamily="18" charset="0"/>
              </a:rPr>
              <a:t>rotate</a:t>
            </a:r>
          </a:p>
        </p:txBody>
      </p:sp>
      <p:sp>
        <p:nvSpPr>
          <p:cNvPr id="139270" name="AutoShape 6"/>
          <p:cNvSpPr>
            <a:spLocks/>
          </p:cNvSpPr>
          <p:nvPr/>
        </p:nvSpPr>
        <p:spPr bwMode="auto">
          <a:xfrm>
            <a:off x="4953000" y="4075113"/>
            <a:ext cx="314325" cy="954087"/>
          </a:xfrm>
          <a:prstGeom prst="leftBrace">
            <a:avLst>
              <a:gd name="adj1" fmla="val 25295"/>
              <a:gd name="adj2" fmla="val 50000"/>
            </a:avLst>
          </a:prstGeom>
          <a:noFill/>
          <a:ln w="57150">
            <a:solidFill>
              <a:srgbClr val="00349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271" name="AutoShape 7"/>
          <p:cNvSpPr>
            <a:spLocks/>
          </p:cNvSpPr>
          <p:nvPr/>
        </p:nvSpPr>
        <p:spPr bwMode="auto">
          <a:xfrm>
            <a:off x="4953000" y="5141913"/>
            <a:ext cx="314325" cy="954087"/>
          </a:xfrm>
          <a:prstGeom prst="leftBrace">
            <a:avLst>
              <a:gd name="adj1" fmla="val 25295"/>
              <a:gd name="adj2" fmla="val 50000"/>
            </a:avLst>
          </a:prstGeom>
          <a:noFill/>
          <a:ln w="57150">
            <a:solidFill>
              <a:srgbClr val="9C040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85800" y="1066800"/>
            <a:ext cx="4362450" cy="1590675"/>
            <a:chOff x="432" y="672"/>
            <a:chExt cx="2748" cy="1002"/>
          </a:xfrm>
        </p:grpSpPr>
        <p:sp>
          <p:nvSpPr>
            <p:cNvPr id="139280" name="Text Box 8"/>
            <p:cNvSpPr txBox="1">
              <a:spLocks noChangeArrowheads="1"/>
            </p:cNvSpPr>
            <p:nvPr/>
          </p:nvSpPr>
          <p:spPr bwMode="auto">
            <a:xfrm>
              <a:off x="432" y="906"/>
              <a:ext cx="2748" cy="76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lIns="92075" tIns="46038" rIns="92075" bIns="46038">
              <a:spAutoFit/>
            </a:bodyPr>
            <a:lstStyle/>
            <a:p>
              <a:pPr marL="461963" indent="-461963"/>
              <a:r>
                <a:rPr lang="en-US" sz="1800">
                  <a:latin typeface="SAS Monospace Bold" pitchFamily="49" charset="0"/>
                </a:rPr>
                <a:t>ID      Qtr1  Qtr2  Qtr3  Qtr4</a:t>
              </a:r>
            </a:p>
            <a:p>
              <a:pPr marL="461963" indent="-461963"/>
              <a:endParaRPr lang="en-US" sz="1800">
                <a:latin typeface="SAS Monospace Bold" pitchFamily="49" charset="0"/>
              </a:endParaRPr>
            </a:p>
            <a:p>
              <a:pPr marL="461963" indent="-461963"/>
              <a:r>
                <a:rPr lang="en-US" sz="1800">
                  <a:solidFill>
                    <a:srgbClr val="00349C"/>
                  </a:solidFill>
                  <a:latin typeface="SAS Monospace Bold" pitchFamily="49" charset="0"/>
                </a:rPr>
                <a:t>E00224   12    33    22     .</a:t>
              </a:r>
            </a:p>
            <a:p>
              <a:pPr marL="461963" indent="-461963"/>
              <a:r>
                <a:rPr lang="en-US" sz="1800">
                  <a:solidFill>
                    <a:srgbClr val="9C0409"/>
                  </a:solidFill>
                  <a:latin typeface="SAS Monospace Bold" pitchFamily="49" charset="0"/>
                </a:rPr>
                <a:t>E00367   35    48    40    30</a:t>
              </a:r>
            </a:p>
          </p:txBody>
        </p:sp>
        <p:sp>
          <p:nvSpPr>
            <p:cNvPr id="139281" name="Rectangle 9"/>
            <p:cNvSpPr>
              <a:spLocks noChangeArrowheads="1"/>
            </p:cNvSpPr>
            <p:nvPr/>
          </p:nvSpPr>
          <p:spPr bwMode="auto">
            <a:xfrm>
              <a:off x="465" y="672"/>
              <a:ext cx="246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400" dirty="0">
                  <a:cs typeface="Times New Roman" pitchFamily="18" charset="0"/>
                </a:rPr>
                <a:t>Partial Listing of </a:t>
              </a:r>
              <a:r>
                <a:rPr lang="en-US" sz="2000" b="1" dirty="0" err="1" smtClean="0">
                  <a:latin typeface="Courier New" pitchFamily="49" charset="0"/>
                  <a:cs typeface="Times New Roman" pitchFamily="18" charset="0"/>
                </a:rPr>
                <a:t>mylib.donate</a:t>
              </a:r>
              <a:endParaRPr lang="en-US" sz="2000" b="1" dirty="0">
                <a:latin typeface="Courier New" pitchFamily="49" charset="0"/>
                <a:cs typeface="Times New Roman" pitchFamily="18" charset="0"/>
              </a:endParaRPr>
            </a:p>
          </p:txBody>
        </p:sp>
      </p:grpSp>
      <p:sp>
        <p:nvSpPr>
          <p:cNvPr id="139273" name="Rectangle 11"/>
          <p:cNvSpPr>
            <a:spLocks noChangeArrowheads="1"/>
          </p:cNvSpPr>
          <p:nvPr/>
        </p:nvSpPr>
        <p:spPr bwMode="auto">
          <a:xfrm>
            <a:off x="5329238" y="4025900"/>
            <a:ext cx="2900362" cy="1098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349C"/>
                </a:solidFill>
                <a:latin typeface="SAS Monospace Bold" pitchFamily="49" charset="0"/>
              </a:rPr>
              <a:t>E00224     1       12</a:t>
            </a:r>
          </a:p>
          <a:p>
            <a:r>
              <a:rPr lang="en-US" sz="1800">
                <a:solidFill>
                  <a:srgbClr val="00349C"/>
                </a:solidFill>
                <a:latin typeface="SAS Monospace Bold" pitchFamily="49" charset="0"/>
              </a:rPr>
              <a:t>E00224     2       33</a:t>
            </a:r>
          </a:p>
          <a:p>
            <a:r>
              <a:rPr lang="en-US" sz="1800">
                <a:solidFill>
                  <a:srgbClr val="00349C"/>
                </a:solidFill>
                <a:latin typeface="SAS Monospace Bold" pitchFamily="49" charset="0"/>
              </a:rPr>
              <a:t>E00224     3       22</a:t>
            </a:r>
          </a:p>
          <a:p>
            <a:r>
              <a:rPr lang="en-US" sz="1800">
                <a:solidFill>
                  <a:srgbClr val="00349C"/>
                </a:solidFill>
                <a:latin typeface="SAS Monospace Bold" pitchFamily="49" charset="0"/>
              </a:rPr>
              <a:t>E00224     4        .</a:t>
            </a:r>
          </a:p>
        </p:txBody>
      </p:sp>
      <p:sp>
        <p:nvSpPr>
          <p:cNvPr id="139274" name="Rectangle 12"/>
          <p:cNvSpPr>
            <a:spLocks noChangeArrowheads="1"/>
          </p:cNvSpPr>
          <p:nvPr/>
        </p:nvSpPr>
        <p:spPr bwMode="auto">
          <a:xfrm>
            <a:off x="5324475" y="5118100"/>
            <a:ext cx="2900363" cy="1098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C0409"/>
                </a:solidFill>
                <a:latin typeface="SAS Monospace Bold" pitchFamily="49" charset="0"/>
              </a:rPr>
              <a:t>E00367     1       35</a:t>
            </a:r>
          </a:p>
          <a:p>
            <a:r>
              <a:rPr lang="en-US" sz="1800">
                <a:solidFill>
                  <a:srgbClr val="9C0409"/>
                </a:solidFill>
                <a:latin typeface="SAS Monospace Bold" pitchFamily="49" charset="0"/>
              </a:rPr>
              <a:t>E00367     2       48</a:t>
            </a:r>
          </a:p>
          <a:p>
            <a:r>
              <a:rPr lang="en-US" sz="1800">
                <a:solidFill>
                  <a:srgbClr val="9C0409"/>
                </a:solidFill>
                <a:latin typeface="SAS Monospace Bold" pitchFamily="49" charset="0"/>
              </a:rPr>
              <a:t>E00367     3       40</a:t>
            </a:r>
          </a:p>
          <a:p>
            <a:r>
              <a:rPr lang="en-US" sz="1800">
                <a:solidFill>
                  <a:srgbClr val="9C0409"/>
                </a:solidFill>
                <a:latin typeface="SAS Monospace Bold" pitchFamily="49" charset="0"/>
              </a:rPr>
              <a:t>E00367     4       30</a:t>
            </a:r>
          </a:p>
        </p:txBody>
      </p:sp>
      <p:cxnSp>
        <p:nvCxnSpPr>
          <p:cNvPr id="139275" name="AutoShape 13"/>
          <p:cNvCxnSpPr>
            <a:cxnSpLocks noChangeShapeType="1"/>
            <a:stCxn id="139277" idx="1"/>
            <a:endCxn id="139270" idx="1"/>
          </p:cNvCxnSpPr>
          <p:nvPr/>
        </p:nvCxnSpPr>
        <p:spPr bwMode="auto">
          <a:xfrm rot="10800000" flipH="1" flipV="1">
            <a:off x="758825" y="2157413"/>
            <a:ext cx="4165600" cy="2395537"/>
          </a:xfrm>
          <a:prstGeom prst="bentConnector3">
            <a:avLst>
              <a:gd name="adj1" fmla="val -6787"/>
            </a:avLst>
          </a:prstGeom>
          <a:noFill/>
          <a:ln w="57150">
            <a:solidFill>
              <a:srgbClr val="00349C"/>
            </a:solidFill>
            <a:miter lim="800000"/>
            <a:headEnd type="none" w="sm" len="sm"/>
            <a:tailEnd type="triangle" w="lg" len="lg"/>
          </a:ln>
        </p:spPr>
      </p:cxnSp>
      <p:cxnSp>
        <p:nvCxnSpPr>
          <p:cNvPr id="139276" name="AutoShape 10"/>
          <p:cNvCxnSpPr>
            <a:cxnSpLocks noChangeShapeType="1"/>
            <a:stCxn id="139278" idx="1"/>
            <a:endCxn id="139271" idx="1"/>
          </p:cNvCxnSpPr>
          <p:nvPr/>
        </p:nvCxnSpPr>
        <p:spPr bwMode="auto">
          <a:xfrm rot="10800000" flipH="1" flipV="1">
            <a:off x="758825" y="2411413"/>
            <a:ext cx="4165600" cy="3208337"/>
          </a:xfrm>
          <a:prstGeom prst="bentConnector3">
            <a:avLst>
              <a:gd name="adj1" fmla="val -12046"/>
            </a:avLst>
          </a:prstGeom>
          <a:noFill/>
          <a:ln w="57150">
            <a:solidFill>
              <a:srgbClr val="9C0409"/>
            </a:solidFill>
            <a:miter lim="800000"/>
            <a:headEnd type="none" w="sm" len="sm"/>
            <a:tailEnd type="triangle" w="lg" len="lg"/>
          </a:ln>
        </p:spPr>
      </p:cxnSp>
      <p:sp>
        <p:nvSpPr>
          <p:cNvPr id="139277" name="Rectangle 15"/>
          <p:cNvSpPr>
            <a:spLocks noChangeArrowheads="1"/>
          </p:cNvSpPr>
          <p:nvPr/>
        </p:nvSpPr>
        <p:spPr bwMode="auto">
          <a:xfrm>
            <a:off x="758825" y="2092325"/>
            <a:ext cx="88900" cy="130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278" name="Rectangle 16"/>
          <p:cNvSpPr>
            <a:spLocks noChangeArrowheads="1"/>
          </p:cNvSpPr>
          <p:nvPr/>
        </p:nvSpPr>
        <p:spPr bwMode="auto">
          <a:xfrm>
            <a:off x="758825" y="2346325"/>
            <a:ext cx="88900" cy="130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279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Rotating a SAS Data Set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3FA887-AC21-440A-91F1-4CDF5505F86F}" type="slidenum">
              <a:rPr lang="en-US" smtClean="0">
                <a:latin typeface="Arial" pitchFamily="34" charset="0"/>
              </a:rPr>
              <a:pPr/>
              <a:t>53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40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Rotating a SAS Data Set</a:t>
            </a:r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endParaRPr lang="en-US" smtClean="0"/>
          </a:p>
          <a:p>
            <a:pPr marL="0" indent="0">
              <a:buFont typeface="Monotype Sorts" pitchFamily="2" charset="2"/>
              <a:buNone/>
            </a:pPr>
            <a:endParaRPr lang="en-US" smtClean="0"/>
          </a:p>
          <a:p>
            <a:pPr marL="0" indent="0">
              <a:buFont typeface="Monotype Sorts" pitchFamily="2" charset="2"/>
              <a:buNone/>
            </a:pPr>
            <a:endParaRPr lang="en-US" smtClean="0"/>
          </a:p>
          <a:p>
            <a:pPr marL="0" indent="0"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140293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7239000" cy="304698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itchFamily="49" charset="0"/>
              </a:rPr>
              <a:t>data rotate(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drop=Qtr1-Qtr4</a:t>
            </a:r>
            <a:r>
              <a:rPr lang="en-US" sz="2400" b="1" dirty="0">
                <a:latin typeface="Courier New" pitchFamily="49" charset="0"/>
              </a:rPr>
              <a:t>);  </a:t>
            </a:r>
          </a:p>
          <a:p>
            <a:r>
              <a:rPr lang="en-US" sz="2400" b="1" dirty="0">
                <a:latin typeface="Courier New" pitchFamily="49" charset="0"/>
              </a:rPr>
              <a:t>   set </a:t>
            </a:r>
            <a:r>
              <a:rPr lang="en-US" sz="2400" b="1" dirty="0" err="1" smtClean="0">
                <a:latin typeface="Courier New" pitchFamily="49" charset="0"/>
              </a:rPr>
              <a:t>mylib.donate</a:t>
            </a:r>
            <a:r>
              <a:rPr lang="en-US" sz="2400" b="1" dirty="0">
                <a:latin typeface="Courier New" pitchFamily="49" charset="0"/>
              </a:rPr>
              <a:t>;          </a:t>
            </a:r>
          </a:p>
          <a:p>
            <a:r>
              <a:rPr lang="en-US" sz="2400" b="1" dirty="0">
                <a:latin typeface="Courier New" pitchFamily="49" charset="0"/>
              </a:rPr>
              <a:t>   array 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{4} Qtr1-Qtr4;</a:t>
            </a:r>
          </a:p>
          <a:p>
            <a:r>
              <a:rPr lang="en-US" sz="2400" b="1" dirty="0">
                <a:latin typeface="Courier New" pitchFamily="49" charset="0"/>
              </a:rPr>
              <a:t>   do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Qtr</a:t>
            </a:r>
            <a:r>
              <a:rPr lang="en-US" sz="2400" b="1" dirty="0">
                <a:latin typeface="Courier New" pitchFamily="49" charset="0"/>
              </a:rPr>
              <a:t>=1 to 4;             </a:t>
            </a:r>
          </a:p>
          <a:p>
            <a:r>
              <a:rPr lang="en-US" sz="2400" b="1" dirty="0">
                <a:latin typeface="Courier New" pitchFamily="49" charset="0"/>
              </a:rPr>
              <a:t>      Amount=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{Qtr};    </a:t>
            </a:r>
          </a:p>
          <a:p>
            <a:r>
              <a:rPr lang="en-US" sz="2400" b="1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output;                 </a:t>
            </a:r>
          </a:p>
          <a:p>
            <a:r>
              <a:rPr lang="en-US" sz="2400" b="1" dirty="0">
                <a:latin typeface="Courier New" pitchFamily="49" charset="0"/>
              </a:rPr>
              <a:t>   end;                       </a:t>
            </a:r>
          </a:p>
          <a:p>
            <a:r>
              <a:rPr lang="en-US" sz="2400" b="1" dirty="0">
                <a:latin typeface="Courier New" pitchFamily="49" charset="0"/>
              </a:rPr>
              <a:t>run; </a:t>
            </a:r>
          </a:p>
        </p:txBody>
      </p:sp>
      <p:sp>
        <p:nvSpPr>
          <p:cNvPr id="140294" name="Text Box 5"/>
          <p:cNvSpPr txBox="1">
            <a:spLocks noChangeArrowheads="1"/>
          </p:cNvSpPr>
          <p:nvPr/>
        </p:nvSpPr>
        <p:spPr bwMode="auto">
          <a:xfrm>
            <a:off x="6705600" y="6381750"/>
            <a:ext cx="2089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953000"/>
            <a:ext cx="8653463" cy="16922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arenR"/>
              <a:defRPr/>
            </a:pPr>
            <a:r>
              <a:rPr lang="en-US" sz="2000" dirty="0">
                <a:latin typeface="Arial" charset="0"/>
              </a:rPr>
              <a:t>The variable Qtr is created to be 1,2,3, 4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2000" dirty="0">
                <a:latin typeface="Arial" charset="0"/>
              </a:rPr>
              <a:t>The variable Amount is created to for the corresponding amount is each quarter.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2000" dirty="0">
                <a:latin typeface="Arial" charset="0"/>
              </a:rPr>
              <a:t>OUTPUT explicitly write each quarter amount as an observation.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2000" dirty="0">
                <a:latin typeface="Arial" charset="0"/>
              </a:rPr>
              <a:t>DROP is used to drop un-needed variables.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8F870E0-CF5C-407D-8AB2-04E7EADEADA0}" type="slidenum">
              <a:rPr lang="en-US" smtClean="0">
                <a:latin typeface="Arial" pitchFamily="34" charset="0"/>
              </a:rPr>
              <a:pPr/>
              <a:t>54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41315" name="AutoShape 36"/>
          <p:cNvSpPr>
            <a:spLocks noChangeArrowheads="1"/>
          </p:cNvSpPr>
          <p:nvPr/>
        </p:nvSpPr>
        <p:spPr bwMode="auto">
          <a:xfrm>
            <a:off x="304800" y="762000"/>
            <a:ext cx="8077200" cy="3046988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dirty="0">
                <a:latin typeface="Courier New" pitchFamily="49" charset="0"/>
              </a:rPr>
              <a:t>data rotate(drop=Qtr1-Qtr4);    </a:t>
            </a:r>
          </a:p>
          <a:p>
            <a:r>
              <a:rPr lang="en-US" sz="2400" b="1" dirty="0">
                <a:latin typeface="Courier New" pitchFamily="49" charset="0"/>
              </a:rPr>
              <a:t>   set </a:t>
            </a:r>
            <a:r>
              <a:rPr lang="en-US" sz="2400" b="1" dirty="0" err="1" smtClean="0">
                <a:latin typeface="Courier New" pitchFamily="49" charset="0"/>
              </a:rPr>
              <a:t>mylib.donate</a:t>
            </a:r>
            <a:r>
              <a:rPr lang="en-US" sz="2400" b="1" dirty="0">
                <a:latin typeface="Courier New" pitchFamily="49" charset="0"/>
              </a:rPr>
              <a:t>;            </a:t>
            </a:r>
          </a:p>
          <a:p>
            <a:r>
              <a:rPr lang="en-US" sz="2400" b="1" dirty="0">
                <a:latin typeface="Courier New" pitchFamily="49" charset="0"/>
              </a:rPr>
              <a:t>   array 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{4} Qtr1-Qtr4;  </a:t>
            </a:r>
          </a:p>
          <a:p>
            <a:r>
              <a:rPr lang="en-US" sz="2400" b="1" dirty="0">
                <a:latin typeface="Courier New" pitchFamily="49" charset="0"/>
              </a:rPr>
              <a:t>   do Qtr=1 to 4;               </a:t>
            </a:r>
          </a:p>
          <a:p>
            <a:r>
              <a:rPr lang="en-US" sz="2400" b="1" dirty="0">
                <a:latin typeface="Courier New" pitchFamily="49" charset="0"/>
              </a:rPr>
              <a:t>      Amount=</a:t>
            </a:r>
            <a:r>
              <a:rPr lang="en-US" sz="2400" b="1" dirty="0" err="1">
                <a:latin typeface="Courier New" pitchFamily="49" charset="0"/>
              </a:rPr>
              <a:t>Contrib</a:t>
            </a:r>
            <a:r>
              <a:rPr lang="en-US" sz="2400" b="1" dirty="0">
                <a:latin typeface="Courier New" pitchFamily="49" charset="0"/>
              </a:rPr>
              <a:t>{Qtr};      </a:t>
            </a:r>
          </a:p>
          <a:p>
            <a:r>
              <a:rPr lang="en-US" sz="2400" b="1" dirty="0">
                <a:latin typeface="Courier New" pitchFamily="49" charset="0"/>
              </a:rPr>
              <a:t>      output;                   </a:t>
            </a:r>
          </a:p>
          <a:p>
            <a:r>
              <a:rPr lang="en-US" sz="2400" b="1" dirty="0">
                <a:latin typeface="Courier New" pitchFamily="49" charset="0"/>
              </a:rPr>
              <a:t>   end;                         </a:t>
            </a:r>
          </a:p>
          <a:p>
            <a:r>
              <a:rPr lang="en-US" sz="2400" b="1" dirty="0">
                <a:latin typeface="Courier New" pitchFamily="49" charset="0"/>
              </a:rPr>
              <a:t>run;</a:t>
            </a:r>
          </a:p>
        </p:txBody>
      </p:sp>
      <p:sp>
        <p:nvSpPr>
          <p:cNvPr id="141316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sp>
        <p:nvSpPr>
          <p:cNvPr id="141317" name="Text Box 45"/>
          <p:cNvSpPr txBox="1">
            <a:spLocks noChangeArrowheads="1"/>
          </p:cNvSpPr>
          <p:nvPr/>
        </p:nvSpPr>
        <p:spPr bwMode="auto">
          <a:xfrm>
            <a:off x="1371600" y="6067425"/>
            <a:ext cx="4724400" cy="4857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    </a:t>
            </a:r>
            <a:r>
              <a:rPr lang="en-US">
                <a:latin typeface="SAS Monospace Bold" pitchFamily="49" charset="0"/>
              </a:rPr>
              <a:t>ID      Qtr    Amount</a:t>
            </a:r>
          </a:p>
        </p:txBody>
      </p:sp>
      <p:sp>
        <p:nvSpPr>
          <p:cNvPr id="141318" name="Text Box 46"/>
          <p:cNvSpPr txBox="1">
            <a:spLocks noChangeArrowheads="1"/>
          </p:cNvSpPr>
          <p:nvPr/>
        </p:nvSpPr>
        <p:spPr bwMode="auto">
          <a:xfrm>
            <a:off x="1282700" y="5629275"/>
            <a:ext cx="27876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>
                <a:latin typeface="Courier New" pitchFamily="49" charset="0"/>
              </a:rPr>
              <a:t>rotate</a:t>
            </a:r>
            <a:r>
              <a:rPr lang="en-US" sz="2200" b="1"/>
              <a:t> </a:t>
            </a:r>
            <a:r>
              <a:rPr lang="en-US" sz="2000"/>
              <a:t>data set</a:t>
            </a:r>
          </a:p>
        </p:txBody>
      </p:sp>
      <p:sp>
        <p:nvSpPr>
          <p:cNvPr id="141319" name="Rectangle 47"/>
          <p:cNvSpPr>
            <a:spLocks noChangeArrowheads="1"/>
          </p:cNvSpPr>
          <p:nvPr/>
        </p:nvSpPr>
        <p:spPr bwMode="auto">
          <a:xfrm>
            <a:off x="381000" y="228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 dirty="0">
                <a:solidFill>
                  <a:srgbClr val="003399"/>
                </a:solidFill>
                <a:latin typeface="Arial Narrow" pitchFamily="34" charset="0"/>
              </a:rPr>
              <a:t>Rotating a SAS Data Set: Compilation</a:t>
            </a:r>
          </a:p>
        </p:txBody>
      </p:sp>
      <p:sp>
        <p:nvSpPr>
          <p:cNvPr id="141320" name="Text Box 135"/>
          <p:cNvSpPr txBox="1">
            <a:spLocks noChangeArrowheads="1"/>
          </p:cNvSpPr>
          <p:nvPr/>
        </p:nvSpPr>
        <p:spPr bwMode="auto">
          <a:xfrm>
            <a:off x="182563" y="39576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182563" y="3957638"/>
            <a:ext cx="8863012" cy="1336675"/>
            <a:chOff x="-33" y="3151"/>
            <a:chExt cx="5583" cy="842"/>
          </a:xfrm>
        </p:grpSpPr>
        <p:sp>
          <p:nvSpPr>
            <p:cNvPr id="141322" name="AutoShape 138"/>
            <p:cNvSpPr>
              <a:spLocks noChangeArrowheads="1"/>
            </p:cNvSpPr>
            <p:nvPr/>
          </p:nvSpPr>
          <p:spPr bwMode="auto">
            <a:xfrm>
              <a:off x="4741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>
                <a:latin typeface="Courier New" pitchFamily="49" charset="0"/>
              </a:endParaRPr>
            </a:p>
          </p:txBody>
        </p:sp>
        <p:sp>
          <p:nvSpPr>
            <p:cNvPr id="141323" name="AutoShape 139"/>
            <p:cNvSpPr>
              <a:spLocks noChangeArrowheads="1"/>
            </p:cNvSpPr>
            <p:nvPr/>
          </p:nvSpPr>
          <p:spPr bwMode="auto">
            <a:xfrm>
              <a:off x="3944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>
                <a:latin typeface="Courier New" pitchFamily="49" charset="0"/>
              </a:endParaRPr>
            </a:p>
          </p:txBody>
        </p:sp>
        <p:sp>
          <p:nvSpPr>
            <p:cNvPr id="141324" name="AutoShape 140"/>
            <p:cNvSpPr>
              <a:spLocks noChangeArrowheads="1"/>
            </p:cNvSpPr>
            <p:nvPr/>
          </p:nvSpPr>
          <p:spPr bwMode="auto">
            <a:xfrm>
              <a:off x="3147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>
                <a:latin typeface="Courier New" pitchFamily="49" charset="0"/>
              </a:endParaRPr>
            </a:p>
          </p:txBody>
        </p:sp>
        <p:sp>
          <p:nvSpPr>
            <p:cNvPr id="141325" name="AutoShape 141"/>
            <p:cNvSpPr>
              <a:spLocks noChangeArrowheads="1"/>
            </p:cNvSpPr>
            <p:nvPr/>
          </p:nvSpPr>
          <p:spPr bwMode="auto">
            <a:xfrm>
              <a:off x="2350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latin typeface="Courier New" pitchFamily="49" charset="0"/>
              </a:endParaRPr>
            </a:p>
          </p:txBody>
        </p:sp>
        <p:sp>
          <p:nvSpPr>
            <p:cNvPr id="141326" name="AutoShape 142"/>
            <p:cNvSpPr>
              <a:spLocks noChangeArrowheads="1"/>
            </p:cNvSpPr>
            <p:nvPr/>
          </p:nvSpPr>
          <p:spPr bwMode="auto">
            <a:xfrm>
              <a:off x="1554" y="3613"/>
              <a:ext cx="796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latin typeface="Courier New" pitchFamily="49" charset="0"/>
              </a:endParaRPr>
            </a:p>
          </p:txBody>
        </p:sp>
        <p:sp>
          <p:nvSpPr>
            <p:cNvPr id="141327" name="AutoShape 143"/>
            <p:cNvSpPr>
              <a:spLocks noChangeArrowheads="1"/>
            </p:cNvSpPr>
            <p:nvPr/>
          </p:nvSpPr>
          <p:spPr bwMode="auto">
            <a:xfrm>
              <a:off x="762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latin typeface="Courier New" pitchFamily="49" charset="0"/>
              </a:endParaRPr>
            </a:p>
          </p:txBody>
        </p:sp>
        <p:sp>
          <p:nvSpPr>
            <p:cNvPr id="141328" name="AutoShape 144"/>
            <p:cNvSpPr>
              <a:spLocks noChangeArrowheads="1"/>
            </p:cNvSpPr>
            <p:nvPr/>
          </p:nvSpPr>
          <p:spPr bwMode="auto">
            <a:xfrm>
              <a:off x="-33" y="3613"/>
              <a:ext cx="795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latin typeface="Courier New" pitchFamily="49" charset="0"/>
              </a:endParaRPr>
            </a:p>
          </p:txBody>
        </p:sp>
        <p:sp>
          <p:nvSpPr>
            <p:cNvPr id="141329" name="Text Box 145"/>
            <p:cNvSpPr txBox="1">
              <a:spLocks noChangeArrowheads="1"/>
            </p:cNvSpPr>
            <p:nvPr/>
          </p:nvSpPr>
          <p:spPr bwMode="auto">
            <a:xfrm>
              <a:off x="197" y="335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141330" name="Text Box 146"/>
            <p:cNvSpPr txBox="1">
              <a:spLocks noChangeArrowheads="1"/>
            </p:cNvSpPr>
            <p:nvPr/>
          </p:nvSpPr>
          <p:spPr bwMode="auto">
            <a:xfrm>
              <a:off x="248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Qtr3</a:t>
              </a:r>
            </a:p>
          </p:txBody>
        </p:sp>
        <p:sp>
          <p:nvSpPr>
            <p:cNvPr id="141331" name="Text Box 147"/>
            <p:cNvSpPr txBox="1">
              <a:spLocks noChangeArrowheads="1"/>
            </p:cNvSpPr>
            <p:nvPr/>
          </p:nvSpPr>
          <p:spPr bwMode="auto">
            <a:xfrm>
              <a:off x="89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Qtr1</a:t>
              </a:r>
            </a:p>
          </p:txBody>
        </p:sp>
        <p:sp>
          <p:nvSpPr>
            <p:cNvPr id="141332" name="Text Box 148"/>
            <p:cNvSpPr txBox="1">
              <a:spLocks noChangeArrowheads="1"/>
            </p:cNvSpPr>
            <p:nvPr/>
          </p:nvSpPr>
          <p:spPr bwMode="auto">
            <a:xfrm>
              <a:off x="1692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Qtr2</a:t>
              </a:r>
            </a:p>
          </p:txBody>
        </p:sp>
        <p:sp>
          <p:nvSpPr>
            <p:cNvPr id="141333" name="Text Box 149"/>
            <p:cNvSpPr txBox="1">
              <a:spLocks noChangeArrowheads="1"/>
            </p:cNvSpPr>
            <p:nvPr/>
          </p:nvSpPr>
          <p:spPr bwMode="auto">
            <a:xfrm>
              <a:off x="4140" y="3359"/>
              <a:ext cx="4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</a:t>
              </a:r>
            </a:p>
          </p:txBody>
        </p:sp>
        <p:sp>
          <p:nvSpPr>
            <p:cNvPr id="141334" name="Text Box 150"/>
            <p:cNvSpPr txBox="1">
              <a:spLocks noChangeArrowheads="1"/>
            </p:cNvSpPr>
            <p:nvPr/>
          </p:nvSpPr>
          <p:spPr bwMode="auto">
            <a:xfrm>
              <a:off x="4730" y="3359"/>
              <a:ext cx="8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Amount</a:t>
              </a:r>
            </a:p>
          </p:txBody>
        </p:sp>
        <p:sp>
          <p:nvSpPr>
            <p:cNvPr id="141335" name="Text Box 151"/>
            <p:cNvSpPr txBox="1">
              <a:spLocks noChangeArrowheads="1"/>
            </p:cNvSpPr>
            <p:nvPr/>
          </p:nvSpPr>
          <p:spPr bwMode="auto">
            <a:xfrm>
              <a:off x="3286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Qtr4</a:t>
              </a:r>
            </a:p>
          </p:txBody>
        </p:sp>
        <p:grpSp>
          <p:nvGrpSpPr>
            <p:cNvPr id="3" name="Group 152"/>
            <p:cNvGrpSpPr>
              <a:grpSpLocks/>
            </p:cNvGrpSpPr>
            <p:nvPr/>
          </p:nvGrpSpPr>
          <p:grpSpPr bwMode="auto">
            <a:xfrm>
              <a:off x="782" y="3151"/>
              <a:ext cx="480" cy="432"/>
              <a:chOff x="1062" y="3151"/>
              <a:chExt cx="480" cy="432"/>
            </a:xfrm>
          </p:grpSpPr>
          <p:sp>
            <p:nvSpPr>
              <p:cNvPr id="141346" name="AutoShape 153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1347" name="Text Box 154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4" name="Group 155"/>
            <p:cNvGrpSpPr>
              <a:grpSpLocks/>
            </p:cNvGrpSpPr>
            <p:nvPr/>
          </p:nvGrpSpPr>
          <p:grpSpPr bwMode="auto">
            <a:xfrm>
              <a:off x="1575" y="3151"/>
              <a:ext cx="480" cy="432"/>
              <a:chOff x="1062" y="3151"/>
              <a:chExt cx="480" cy="432"/>
            </a:xfrm>
          </p:grpSpPr>
          <p:sp>
            <p:nvSpPr>
              <p:cNvPr id="141344" name="AutoShape 156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1345" name="Text Box 157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5" name="Group 158"/>
            <p:cNvGrpSpPr>
              <a:grpSpLocks/>
            </p:cNvGrpSpPr>
            <p:nvPr/>
          </p:nvGrpSpPr>
          <p:grpSpPr bwMode="auto">
            <a:xfrm>
              <a:off x="2367" y="3151"/>
              <a:ext cx="480" cy="432"/>
              <a:chOff x="1062" y="3151"/>
              <a:chExt cx="480" cy="432"/>
            </a:xfrm>
          </p:grpSpPr>
          <p:sp>
            <p:nvSpPr>
              <p:cNvPr id="141342" name="AutoShape 159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1343" name="Text Box 160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6" name="Group 161"/>
            <p:cNvGrpSpPr>
              <a:grpSpLocks/>
            </p:cNvGrpSpPr>
            <p:nvPr/>
          </p:nvGrpSpPr>
          <p:grpSpPr bwMode="auto">
            <a:xfrm>
              <a:off x="3162" y="3151"/>
              <a:ext cx="480" cy="432"/>
              <a:chOff x="1062" y="3151"/>
              <a:chExt cx="480" cy="432"/>
            </a:xfrm>
          </p:grpSpPr>
          <p:sp>
            <p:nvSpPr>
              <p:cNvPr id="141340" name="AutoShape 162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1341" name="Text Box 163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DC0E3A-F558-4C01-A488-55F363DC75AA}" type="slidenum">
              <a:rPr lang="en-US" smtClean="0">
                <a:latin typeface="Arial" pitchFamily="34" charset="0"/>
              </a:rPr>
              <a:pPr/>
              <a:t>55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42339" name="AutoShape 3"/>
          <p:cNvSpPr>
            <a:spLocks noChangeArrowheads="1"/>
          </p:cNvSpPr>
          <p:nvPr/>
        </p:nvSpPr>
        <p:spPr bwMode="auto">
          <a:xfrm>
            <a:off x="4251325" y="1006475"/>
            <a:ext cx="4648200" cy="2317750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rotate(drop=Qtr1-Qtr4);    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sz="1800" b="1" dirty="0" err="1" smtClean="0">
                <a:latin typeface="Courier New" pitchFamily="49" charset="0"/>
              </a:rPr>
              <a:t>mylib.donate</a:t>
            </a:r>
            <a:r>
              <a:rPr lang="en-US" sz="1800" b="1" dirty="0">
                <a:latin typeface="Courier New" pitchFamily="49" charset="0"/>
              </a:rPr>
              <a:t>;            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  </a:t>
            </a:r>
          </a:p>
          <a:p>
            <a:r>
              <a:rPr lang="en-US" sz="1800" b="1" dirty="0">
                <a:latin typeface="Courier New" pitchFamily="49" charset="0"/>
              </a:rPr>
              <a:t>   do </a:t>
            </a:r>
            <a:r>
              <a:rPr lang="en-US" sz="1800" b="1" dirty="0" err="1">
                <a:latin typeface="Courier New" pitchFamily="49" charset="0"/>
              </a:rPr>
              <a:t>Qtr</a:t>
            </a:r>
            <a:r>
              <a:rPr lang="en-US" sz="1800" b="1" dirty="0">
                <a:latin typeface="Courier New" pitchFamily="49" charset="0"/>
              </a:rPr>
              <a:t>=1 to 4;               </a:t>
            </a:r>
          </a:p>
          <a:p>
            <a:r>
              <a:rPr lang="en-US" sz="1800" b="1" dirty="0">
                <a:latin typeface="Courier New" pitchFamily="49" charset="0"/>
              </a:rPr>
              <a:t>      Amount=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</a:t>
            </a:r>
            <a:r>
              <a:rPr lang="en-US" sz="1800" b="1" dirty="0" err="1">
                <a:latin typeface="Courier New" pitchFamily="49" charset="0"/>
              </a:rPr>
              <a:t>Qtr</a:t>
            </a:r>
            <a:r>
              <a:rPr lang="en-US" sz="1800" b="1" dirty="0">
                <a:latin typeface="Courier New" pitchFamily="49" charset="0"/>
              </a:rPr>
              <a:t>};      </a:t>
            </a:r>
          </a:p>
          <a:p>
            <a:r>
              <a:rPr lang="en-US" sz="1800" b="1" dirty="0">
                <a:latin typeface="Courier New" pitchFamily="49" charset="0"/>
              </a:rPr>
              <a:t>      output;                   </a:t>
            </a:r>
          </a:p>
          <a:p>
            <a:r>
              <a:rPr lang="en-US" sz="1800" b="1" dirty="0">
                <a:latin typeface="Courier New" pitchFamily="49" charset="0"/>
              </a:rPr>
              <a:t>   end;                         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sp>
        <p:nvSpPr>
          <p:cNvPr id="142340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sp>
        <p:nvSpPr>
          <p:cNvPr id="142341" name="Rectangle 34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Rotating a SAS Data Set: Execution</a:t>
            </a:r>
          </a:p>
        </p:txBody>
      </p:sp>
      <p:sp>
        <p:nvSpPr>
          <p:cNvPr id="142342" name="AutoShape 35"/>
          <p:cNvSpPr>
            <a:spLocks noChangeArrowheads="1"/>
          </p:cNvSpPr>
          <p:nvPr/>
        </p:nvSpPr>
        <p:spPr bwMode="auto">
          <a:xfrm>
            <a:off x="4191000" y="2743200"/>
            <a:ext cx="3730625" cy="485775"/>
          </a:xfrm>
          <a:prstGeom prst="wedgeRectCallout">
            <a:avLst>
              <a:gd name="adj1" fmla="val -37514"/>
              <a:gd name="adj2" fmla="val 226796"/>
            </a:avLst>
          </a:prstGeom>
          <a:solidFill>
            <a:srgbClr val="00349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 anchorCtr="1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Initialize PDV to missing</a:t>
            </a:r>
          </a:p>
        </p:txBody>
      </p:sp>
      <p:sp>
        <p:nvSpPr>
          <p:cNvPr id="142343" name="Text Box 37"/>
          <p:cNvSpPr txBox="1">
            <a:spLocks noChangeArrowheads="1"/>
          </p:cNvSpPr>
          <p:nvPr/>
        </p:nvSpPr>
        <p:spPr bwMode="auto">
          <a:xfrm>
            <a:off x="188913" y="1649413"/>
            <a:ext cx="3925887" cy="1219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ID     Qtr1 Qtr2 Qtr3 Qtr4</a:t>
            </a:r>
          </a:p>
          <a:p>
            <a:endParaRPr lang="en-US" sz="1800">
              <a:latin typeface="SAS Monospace Bold" pitchFamily="49" charset="0"/>
            </a:endParaRPr>
          </a:p>
          <a:p>
            <a:r>
              <a:rPr lang="en-US" sz="1800">
                <a:latin typeface="SAS Monospace Bold" pitchFamily="49" charset="0"/>
              </a:rPr>
              <a:t>E00224  12   33   22    .</a:t>
            </a:r>
          </a:p>
          <a:p>
            <a:r>
              <a:rPr lang="en-US" sz="1800">
                <a:latin typeface="SAS Monospace Bold" pitchFamily="49" charset="0"/>
              </a:rPr>
              <a:t>E00367  35   48   40   30</a:t>
            </a:r>
          </a:p>
        </p:txBody>
      </p:sp>
      <p:sp>
        <p:nvSpPr>
          <p:cNvPr id="142344" name="Text Box 38"/>
          <p:cNvSpPr txBox="1">
            <a:spLocks noChangeArrowheads="1"/>
          </p:cNvSpPr>
          <p:nvPr/>
        </p:nvSpPr>
        <p:spPr bwMode="auto">
          <a:xfrm>
            <a:off x="334963" y="1287463"/>
            <a:ext cx="3883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/>
              <a:t>Partial Listing of</a:t>
            </a:r>
            <a:r>
              <a:rPr lang="en-US" sz="1800" dirty="0"/>
              <a:t>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42345" name="Rectangle 39"/>
          <p:cNvSpPr>
            <a:spLocks noChangeArrowheads="1"/>
          </p:cNvSpPr>
          <p:nvPr/>
        </p:nvSpPr>
        <p:spPr bwMode="auto">
          <a:xfrm>
            <a:off x="4295775" y="1066800"/>
            <a:ext cx="3962400" cy="3048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Text Box 129"/>
          <p:cNvSpPr txBox="1">
            <a:spLocks noChangeArrowheads="1"/>
          </p:cNvSpPr>
          <p:nvPr/>
        </p:nvSpPr>
        <p:spPr bwMode="auto">
          <a:xfrm>
            <a:off x="182563" y="39576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  <p:grpSp>
        <p:nvGrpSpPr>
          <p:cNvPr id="2" name="Group 130"/>
          <p:cNvGrpSpPr>
            <a:grpSpLocks/>
          </p:cNvGrpSpPr>
          <p:nvPr/>
        </p:nvGrpSpPr>
        <p:grpSpPr bwMode="auto">
          <a:xfrm>
            <a:off x="182563" y="3957638"/>
            <a:ext cx="8863012" cy="1336675"/>
            <a:chOff x="-33" y="3151"/>
            <a:chExt cx="5583" cy="842"/>
          </a:xfrm>
        </p:grpSpPr>
        <p:sp>
          <p:nvSpPr>
            <p:cNvPr id="142348" name="AutoShape 131"/>
            <p:cNvSpPr>
              <a:spLocks noChangeArrowheads="1"/>
            </p:cNvSpPr>
            <p:nvPr/>
          </p:nvSpPr>
          <p:spPr bwMode="auto">
            <a:xfrm>
              <a:off x="4741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42349" name="AutoShape 132"/>
            <p:cNvSpPr>
              <a:spLocks noChangeArrowheads="1"/>
            </p:cNvSpPr>
            <p:nvPr/>
          </p:nvSpPr>
          <p:spPr bwMode="auto">
            <a:xfrm>
              <a:off x="3944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42350" name="AutoShape 133"/>
            <p:cNvSpPr>
              <a:spLocks noChangeArrowheads="1"/>
            </p:cNvSpPr>
            <p:nvPr/>
          </p:nvSpPr>
          <p:spPr bwMode="auto">
            <a:xfrm>
              <a:off x="3147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42351" name="AutoShape 134"/>
            <p:cNvSpPr>
              <a:spLocks noChangeArrowheads="1"/>
            </p:cNvSpPr>
            <p:nvPr/>
          </p:nvSpPr>
          <p:spPr bwMode="auto">
            <a:xfrm>
              <a:off x="2350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42352" name="AutoShape 135"/>
            <p:cNvSpPr>
              <a:spLocks noChangeArrowheads="1"/>
            </p:cNvSpPr>
            <p:nvPr/>
          </p:nvSpPr>
          <p:spPr bwMode="auto">
            <a:xfrm>
              <a:off x="1554" y="3613"/>
              <a:ext cx="796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42353" name="AutoShape 136"/>
            <p:cNvSpPr>
              <a:spLocks noChangeArrowheads="1"/>
            </p:cNvSpPr>
            <p:nvPr/>
          </p:nvSpPr>
          <p:spPr bwMode="auto">
            <a:xfrm>
              <a:off x="762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42354" name="AutoShape 137"/>
            <p:cNvSpPr>
              <a:spLocks noChangeArrowheads="1"/>
            </p:cNvSpPr>
            <p:nvPr/>
          </p:nvSpPr>
          <p:spPr bwMode="auto">
            <a:xfrm>
              <a:off x="-33" y="3613"/>
              <a:ext cx="795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 </a:t>
              </a:r>
            </a:p>
          </p:txBody>
        </p:sp>
        <p:sp>
          <p:nvSpPr>
            <p:cNvPr id="142355" name="Text Box 138"/>
            <p:cNvSpPr txBox="1">
              <a:spLocks noChangeArrowheads="1"/>
            </p:cNvSpPr>
            <p:nvPr/>
          </p:nvSpPr>
          <p:spPr bwMode="auto">
            <a:xfrm>
              <a:off x="197" y="335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142356" name="Text Box 139"/>
            <p:cNvSpPr txBox="1">
              <a:spLocks noChangeArrowheads="1"/>
            </p:cNvSpPr>
            <p:nvPr/>
          </p:nvSpPr>
          <p:spPr bwMode="auto">
            <a:xfrm>
              <a:off x="248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Qtr3</a:t>
              </a:r>
            </a:p>
          </p:txBody>
        </p:sp>
        <p:sp>
          <p:nvSpPr>
            <p:cNvPr id="142357" name="Text Box 140"/>
            <p:cNvSpPr txBox="1">
              <a:spLocks noChangeArrowheads="1"/>
            </p:cNvSpPr>
            <p:nvPr/>
          </p:nvSpPr>
          <p:spPr bwMode="auto">
            <a:xfrm>
              <a:off x="89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Qtr1</a:t>
              </a:r>
            </a:p>
          </p:txBody>
        </p:sp>
        <p:sp>
          <p:nvSpPr>
            <p:cNvPr id="142358" name="Text Box 141"/>
            <p:cNvSpPr txBox="1">
              <a:spLocks noChangeArrowheads="1"/>
            </p:cNvSpPr>
            <p:nvPr/>
          </p:nvSpPr>
          <p:spPr bwMode="auto">
            <a:xfrm>
              <a:off x="1692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Qtr2</a:t>
              </a:r>
            </a:p>
          </p:txBody>
        </p:sp>
        <p:sp>
          <p:nvSpPr>
            <p:cNvPr id="142359" name="Text Box 142"/>
            <p:cNvSpPr txBox="1">
              <a:spLocks noChangeArrowheads="1"/>
            </p:cNvSpPr>
            <p:nvPr/>
          </p:nvSpPr>
          <p:spPr bwMode="auto">
            <a:xfrm>
              <a:off x="4140" y="3359"/>
              <a:ext cx="4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</a:t>
              </a:r>
            </a:p>
          </p:txBody>
        </p:sp>
        <p:sp>
          <p:nvSpPr>
            <p:cNvPr id="142360" name="Text Box 143"/>
            <p:cNvSpPr txBox="1">
              <a:spLocks noChangeArrowheads="1"/>
            </p:cNvSpPr>
            <p:nvPr/>
          </p:nvSpPr>
          <p:spPr bwMode="auto">
            <a:xfrm>
              <a:off x="4730" y="3359"/>
              <a:ext cx="8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Amount</a:t>
              </a:r>
            </a:p>
          </p:txBody>
        </p:sp>
        <p:sp>
          <p:nvSpPr>
            <p:cNvPr id="142361" name="Text Box 144"/>
            <p:cNvSpPr txBox="1">
              <a:spLocks noChangeArrowheads="1"/>
            </p:cNvSpPr>
            <p:nvPr/>
          </p:nvSpPr>
          <p:spPr bwMode="auto">
            <a:xfrm>
              <a:off x="3286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Qtr4</a:t>
              </a:r>
            </a:p>
          </p:txBody>
        </p:sp>
        <p:grpSp>
          <p:nvGrpSpPr>
            <p:cNvPr id="3" name="Group 145"/>
            <p:cNvGrpSpPr>
              <a:grpSpLocks/>
            </p:cNvGrpSpPr>
            <p:nvPr/>
          </p:nvGrpSpPr>
          <p:grpSpPr bwMode="auto">
            <a:xfrm>
              <a:off x="782" y="3151"/>
              <a:ext cx="480" cy="432"/>
              <a:chOff x="1062" y="3151"/>
              <a:chExt cx="480" cy="432"/>
            </a:xfrm>
          </p:grpSpPr>
          <p:sp>
            <p:nvSpPr>
              <p:cNvPr id="142372" name="AutoShape 146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2373" name="Text Box 147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4" name="Group 148"/>
            <p:cNvGrpSpPr>
              <a:grpSpLocks/>
            </p:cNvGrpSpPr>
            <p:nvPr/>
          </p:nvGrpSpPr>
          <p:grpSpPr bwMode="auto">
            <a:xfrm>
              <a:off x="1575" y="3151"/>
              <a:ext cx="480" cy="432"/>
              <a:chOff x="1062" y="3151"/>
              <a:chExt cx="480" cy="432"/>
            </a:xfrm>
          </p:grpSpPr>
          <p:sp>
            <p:nvSpPr>
              <p:cNvPr id="142370" name="AutoShape 149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2371" name="Text Box 150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5" name="Group 151"/>
            <p:cNvGrpSpPr>
              <a:grpSpLocks/>
            </p:cNvGrpSpPr>
            <p:nvPr/>
          </p:nvGrpSpPr>
          <p:grpSpPr bwMode="auto">
            <a:xfrm>
              <a:off x="2367" y="3151"/>
              <a:ext cx="480" cy="432"/>
              <a:chOff x="1062" y="3151"/>
              <a:chExt cx="480" cy="432"/>
            </a:xfrm>
          </p:grpSpPr>
          <p:sp>
            <p:nvSpPr>
              <p:cNvPr id="142368" name="AutoShape 152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2369" name="Text Box 153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6" name="Group 154"/>
            <p:cNvGrpSpPr>
              <a:grpSpLocks/>
            </p:cNvGrpSpPr>
            <p:nvPr/>
          </p:nvGrpSpPr>
          <p:grpSpPr bwMode="auto">
            <a:xfrm>
              <a:off x="3162" y="3151"/>
              <a:ext cx="480" cy="432"/>
              <a:chOff x="1062" y="3151"/>
              <a:chExt cx="480" cy="432"/>
            </a:xfrm>
          </p:grpSpPr>
          <p:sp>
            <p:nvSpPr>
              <p:cNvPr id="142366" name="AutoShape 155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2367" name="Text Box 156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AF3FDE-E520-4154-BADD-BB36D9C28907}" type="slidenum">
              <a:rPr lang="en-US" smtClean="0">
                <a:latin typeface="Arial" pitchFamily="34" charset="0"/>
              </a:rPr>
              <a:pPr/>
              <a:t>56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43363" name="AutoShape 3"/>
          <p:cNvSpPr>
            <a:spLocks noChangeArrowheads="1"/>
          </p:cNvSpPr>
          <p:nvPr/>
        </p:nvSpPr>
        <p:spPr bwMode="auto">
          <a:xfrm>
            <a:off x="4251325" y="1006475"/>
            <a:ext cx="4648200" cy="2317750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rotate(drop=Qtr1-Qtr4);    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b="1" dirty="0" err="1" smtClean="0">
                <a:latin typeface="Courier New" pitchFamily="49" charset="0"/>
              </a:rPr>
              <a:t>mylib</a:t>
            </a:r>
            <a:r>
              <a:rPr lang="en-US" sz="1800" b="1" dirty="0" err="1" smtClean="0">
                <a:latin typeface="Courier New" pitchFamily="49" charset="0"/>
              </a:rPr>
              <a:t>.donate</a:t>
            </a:r>
            <a:r>
              <a:rPr lang="en-US" sz="1800" b="1" dirty="0">
                <a:latin typeface="Courier New" pitchFamily="49" charset="0"/>
              </a:rPr>
              <a:t>;            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  </a:t>
            </a:r>
          </a:p>
          <a:p>
            <a:r>
              <a:rPr lang="en-US" sz="1800" b="1" dirty="0">
                <a:latin typeface="Courier New" pitchFamily="49" charset="0"/>
              </a:rPr>
              <a:t>   do Qtr=1 to 4;               </a:t>
            </a:r>
          </a:p>
          <a:p>
            <a:r>
              <a:rPr lang="en-US" sz="1800" b="1" dirty="0">
                <a:latin typeface="Courier New" pitchFamily="49" charset="0"/>
              </a:rPr>
              <a:t>      Amount=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{Qtr};      </a:t>
            </a:r>
          </a:p>
          <a:p>
            <a:r>
              <a:rPr lang="en-US" sz="1800" b="1" dirty="0">
                <a:latin typeface="Courier New" pitchFamily="49" charset="0"/>
              </a:rPr>
              <a:t>      output;                   </a:t>
            </a:r>
          </a:p>
          <a:p>
            <a:r>
              <a:rPr lang="en-US" sz="1800" b="1" dirty="0">
                <a:latin typeface="Courier New" pitchFamily="49" charset="0"/>
              </a:rPr>
              <a:t>   end;                         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sp>
        <p:nvSpPr>
          <p:cNvPr id="143364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563" y="3957638"/>
            <a:ext cx="8863012" cy="1336675"/>
            <a:chOff x="-33" y="3151"/>
            <a:chExt cx="5583" cy="842"/>
          </a:xfrm>
        </p:grpSpPr>
        <p:sp>
          <p:nvSpPr>
            <p:cNvPr id="143372" name="AutoShape 6"/>
            <p:cNvSpPr>
              <a:spLocks noChangeArrowheads="1"/>
            </p:cNvSpPr>
            <p:nvPr/>
          </p:nvSpPr>
          <p:spPr bwMode="auto">
            <a:xfrm>
              <a:off x="4741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43373" name="AutoShape 7"/>
            <p:cNvSpPr>
              <a:spLocks noChangeArrowheads="1"/>
            </p:cNvSpPr>
            <p:nvPr/>
          </p:nvSpPr>
          <p:spPr bwMode="auto">
            <a:xfrm>
              <a:off x="3944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43374" name="AutoShape 8"/>
            <p:cNvSpPr>
              <a:spLocks noChangeArrowheads="1"/>
            </p:cNvSpPr>
            <p:nvPr/>
          </p:nvSpPr>
          <p:spPr bwMode="auto">
            <a:xfrm>
              <a:off x="3147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43375" name="AutoShape 9"/>
            <p:cNvSpPr>
              <a:spLocks noChangeArrowheads="1"/>
            </p:cNvSpPr>
            <p:nvPr/>
          </p:nvSpPr>
          <p:spPr bwMode="auto">
            <a:xfrm>
              <a:off x="2350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22</a:t>
              </a:r>
            </a:p>
          </p:txBody>
        </p:sp>
        <p:sp>
          <p:nvSpPr>
            <p:cNvPr id="143376" name="AutoShape 10"/>
            <p:cNvSpPr>
              <a:spLocks noChangeArrowheads="1"/>
            </p:cNvSpPr>
            <p:nvPr/>
          </p:nvSpPr>
          <p:spPr bwMode="auto">
            <a:xfrm>
              <a:off x="1554" y="3613"/>
              <a:ext cx="796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33</a:t>
              </a:r>
            </a:p>
          </p:txBody>
        </p:sp>
        <p:sp>
          <p:nvSpPr>
            <p:cNvPr id="143377" name="AutoShape 11"/>
            <p:cNvSpPr>
              <a:spLocks noChangeArrowheads="1"/>
            </p:cNvSpPr>
            <p:nvPr/>
          </p:nvSpPr>
          <p:spPr bwMode="auto">
            <a:xfrm>
              <a:off x="762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12</a:t>
              </a:r>
            </a:p>
          </p:txBody>
        </p:sp>
        <p:sp>
          <p:nvSpPr>
            <p:cNvPr id="143378" name="AutoShape 12"/>
            <p:cNvSpPr>
              <a:spLocks noChangeArrowheads="1"/>
            </p:cNvSpPr>
            <p:nvPr/>
          </p:nvSpPr>
          <p:spPr bwMode="auto">
            <a:xfrm>
              <a:off x="-33" y="3613"/>
              <a:ext cx="795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E00224</a:t>
              </a:r>
            </a:p>
          </p:txBody>
        </p:sp>
        <p:sp>
          <p:nvSpPr>
            <p:cNvPr id="143379" name="Text Box 13"/>
            <p:cNvSpPr txBox="1">
              <a:spLocks noChangeArrowheads="1"/>
            </p:cNvSpPr>
            <p:nvPr/>
          </p:nvSpPr>
          <p:spPr bwMode="auto">
            <a:xfrm>
              <a:off x="197" y="335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143380" name="Text Box 14"/>
            <p:cNvSpPr txBox="1">
              <a:spLocks noChangeArrowheads="1"/>
            </p:cNvSpPr>
            <p:nvPr/>
          </p:nvSpPr>
          <p:spPr bwMode="auto">
            <a:xfrm>
              <a:off x="248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Qtr3</a:t>
              </a:r>
            </a:p>
          </p:txBody>
        </p:sp>
        <p:sp>
          <p:nvSpPr>
            <p:cNvPr id="143381" name="Text Box 15"/>
            <p:cNvSpPr txBox="1">
              <a:spLocks noChangeArrowheads="1"/>
            </p:cNvSpPr>
            <p:nvPr/>
          </p:nvSpPr>
          <p:spPr bwMode="auto">
            <a:xfrm>
              <a:off x="89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Qtr1</a:t>
              </a:r>
            </a:p>
          </p:txBody>
        </p:sp>
        <p:sp>
          <p:nvSpPr>
            <p:cNvPr id="143382" name="Text Box 16"/>
            <p:cNvSpPr txBox="1">
              <a:spLocks noChangeArrowheads="1"/>
            </p:cNvSpPr>
            <p:nvPr/>
          </p:nvSpPr>
          <p:spPr bwMode="auto">
            <a:xfrm>
              <a:off x="1692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Qtr2</a:t>
              </a:r>
            </a:p>
          </p:txBody>
        </p:sp>
        <p:sp>
          <p:nvSpPr>
            <p:cNvPr id="143383" name="Text Box 17"/>
            <p:cNvSpPr txBox="1">
              <a:spLocks noChangeArrowheads="1"/>
            </p:cNvSpPr>
            <p:nvPr/>
          </p:nvSpPr>
          <p:spPr bwMode="auto">
            <a:xfrm>
              <a:off x="4140" y="3359"/>
              <a:ext cx="4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</a:t>
              </a:r>
            </a:p>
          </p:txBody>
        </p:sp>
        <p:sp>
          <p:nvSpPr>
            <p:cNvPr id="143384" name="Text Box 18"/>
            <p:cNvSpPr txBox="1">
              <a:spLocks noChangeArrowheads="1"/>
            </p:cNvSpPr>
            <p:nvPr/>
          </p:nvSpPr>
          <p:spPr bwMode="auto">
            <a:xfrm>
              <a:off x="4730" y="3359"/>
              <a:ext cx="8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Amount</a:t>
              </a:r>
            </a:p>
          </p:txBody>
        </p:sp>
        <p:sp>
          <p:nvSpPr>
            <p:cNvPr id="143385" name="Text Box 19"/>
            <p:cNvSpPr txBox="1">
              <a:spLocks noChangeArrowheads="1"/>
            </p:cNvSpPr>
            <p:nvPr/>
          </p:nvSpPr>
          <p:spPr bwMode="auto">
            <a:xfrm>
              <a:off x="3286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Qtr4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782" y="3151"/>
              <a:ext cx="480" cy="432"/>
              <a:chOff x="1062" y="3151"/>
              <a:chExt cx="480" cy="432"/>
            </a:xfrm>
          </p:grpSpPr>
          <p:sp>
            <p:nvSpPr>
              <p:cNvPr id="143396" name="AutoShape 21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3397" name="Text Box 22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575" y="3151"/>
              <a:ext cx="480" cy="432"/>
              <a:chOff x="1062" y="3151"/>
              <a:chExt cx="480" cy="432"/>
            </a:xfrm>
          </p:grpSpPr>
          <p:sp>
            <p:nvSpPr>
              <p:cNvPr id="143394" name="AutoShape 24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3395" name="Text Box 25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367" y="3151"/>
              <a:ext cx="480" cy="432"/>
              <a:chOff x="1062" y="3151"/>
              <a:chExt cx="480" cy="432"/>
            </a:xfrm>
          </p:grpSpPr>
          <p:sp>
            <p:nvSpPr>
              <p:cNvPr id="143392" name="AutoShape 27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3393" name="Text Box 28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3162" y="3151"/>
              <a:ext cx="480" cy="432"/>
              <a:chOff x="1062" y="3151"/>
              <a:chExt cx="480" cy="432"/>
            </a:xfrm>
          </p:grpSpPr>
          <p:sp>
            <p:nvSpPr>
              <p:cNvPr id="143390" name="AutoShape 30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3391" name="Text Box 31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</p:grpSp>
      <p:sp>
        <p:nvSpPr>
          <p:cNvPr id="143366" name="Rectangle 32"/>
          <p:cNvSpPr>
            <a:spLocks noChangeArrowheads="1"/>
          </p:cNvSpPr>
          <p:nvPr/>
        </p:nvSpPr>
        <p:spPr bwMode="auto">
          <a:xfrm>
            <a:off x="4572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 dirty="0">
                <a:solidFill>
                  <a:srgbClr val="003399"/>
                </a:solidFill>
                <a:latin typeface="Arial Narrow" pitchFamily="34" charset="0"/>
              </a:rPr>
              <a:t>Rotating a SAS Data Set: Execution</a:t>
            </a:r>
          </a:p>
        </p:txBody>
      </p:sp>
      <p:sp>
        <p:nvSpPr>
          <p:cNvPr id="143367" name="Text Box 34"/>
          <p:cNvSpPr txBox="1">
            <a:spLocks noChangeArrowheads="1"/>
          </p:cNvSpPr>
          <p:nvPr/>
        </p:nvSpPr>
        <p:spPr bwMode="auto">
          <a:xfrm>
            <a:off x="188913" y="1649413"/>
            <a:ext cx="3925887" cy="1219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ID     Qtr1 Qtr2 Qtr3 Qtr4</a:t>
            </a:r>
          </a:p>
          <a:p>
            <a:endParaRPr lang="en-US" sz="1800">
              <a:latin typeface="SAS Monospace Bold" pitchFamily="49" charset="0"/>
            </a:endParaRPr>
          </a:p>
          <a:p>
            <a:r>
              <a:rPr lang="en-US" sz="1800">
                <a:latin typeface="SAS Monospace Bold" pitchFamily="49" charset="0"/>
              </a:rPr>
              <a:t>E00224  12   33   22    .</a:t>
            </a:r>
          </a:p>
          <a:p>
            <a:r>
              <a:rPr lang="en-US" sz="1800">
                <a:latin typeface="SAS Monospace Bold" pitchFamily="49" charset="0"/>
              </a:rPr>
              <a:t>E00367  35   48   40   30</a:t>
            </a:r>
          </a:p>
        </p:txBody>
      </p:sp>
      <p:sp>
        <p:nvSpPr>
          <p:cNvPr id="143368" name="Text Box 35"/>
          <p:cNvSpPr txBox="1">
            <a:spLocks noChangeArrowheads="1"/>
          </p:cNvSpPr>
          <p:nvPr/>
        </p:nvSpPr>
        <p:spPr bwMode="auto">
          <a:xfrm>
            <a:off x="334963" y="1287463"/>
            <a:ext cx="3883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/>
              <a:t>Partial Listing of</a:t>
            </a:r>
            <a:r>
              <a:rPr lang="en-US" sz="1800" dirty="0"/>
              <a:t>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43369" name="Rectangle 36"/>
          <p:cNvSpPr>
            <a:spLocks noChangeArrowheads="1"/>
          </p:cNvSpPr>
          <p:nvPr/>
        </p:nvSpPr>
        <p:spPr bwMode="auto">
          <a:xfrm>
            <a:off x="4692650" y="1295400"/>
            <a:ext cx="2486025" cy="3302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70" name="AutoShape 37"/>
          <p:cNvSpPr>
            <a:spLocks noChangeArrowheads="1"/>
          </p:cNvSpPr>
          <p:nvPr/>
        </p:nvSpPr>
        <p:spPr bwMode="auto">
          <a:xfrm>
            <a:off x="0" y="2155825"/>
            <a:ext cx="293688" cy="3746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C040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71" name="Text Box 43"/>
          <p:cNvSpPr txBox="1">
            <a:spLocks noChangeArrowheads="1"/>
          </p:cNvSpPr>
          <p:nvPr/>
        </p:nvSpPr>
        <p:spPr bwMode="auto">
          <a:xfrm>
            <a:off x="182563" y="39576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BD0335-7C6C-4AD2-BF1F-F7D779518926}" type="slidenum">
              <a:rPr lang="en-US" smtClean="0">
                <a:latin typeface="Arial" pitchFamily="34" charset="0"/>
              </a:rPr>
              <a:pPr/>
              <a:t>57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44387" name="AutoShape 3"/>
          <p:cNvSpPr>
            <a:spLocks noChangeArrowheads="1"/>
          </p:cNvSpPr>
          <p:nvPr/>
        </p:nvSpPr>
        <p:spPr bwMode="auto">
          <a:xfrm>
            <a:off x="4251325" y="1006475"/>
            <a:ext cx="4648200" cy="2317750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rotate(drop=Qtr1-Qtr4);    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sz="1800" b="1" dirty="0" err="1" smtClean="0">
                <a:latin typeface="Courier New" pitchFamily="49" charset="0"/>
              </a:rPr>
              <a:t>mylib.donate</a:t>
            </a:r>
            <a:r>
              <a:rPr lang="en-US" sz="1800" b="1" dirty="0">
                <a:latin typeface="Courier New" pitchFamily="49" charset="0"/>
              </a:rPr>
              <a:t>;            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  </a:t>
            </a:r>
          </a:p>
          <a:p>
            <a:r>
              <a:rPr lang="en-US" sz="1800" b="1" dirty="0">
                <a:latin typeface="Courier New" pitchFamily="49" charset="0"/>
              </a:rPr>
              <a:t>   do Qtr=1 to 4;               </a:t>
            </a:r>
          </a:p>
          <a:p>
            <a:r>
              <a:rPr lang="en-US" sz="1800" b="1" dirty="0">
                <a:latin typeface="Courier New" pitchFamily="49" charset="0"/>
              </a:rPr>
              <a:t>      Amount=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{Qtr};      </a:t>
            </a:r>
          </a:p>
          <a:p>
            <a:r>
              <a:rPr lang="en-US" sz="1800" b="1" dirty="0">
                <a:latin typeface="Courier New" pitchFamily="49" charset="0"/>
              </a:rPr>
              <a:t>      output;                   </a:t>
            </a:r>
          </a:p>
          <a:p>
            <a:r>
              <a:rPr lang="en-US" sz="1800" b="1" dirty="0">
                <a:latin typeface="Courier New" pitchFamily="49" charset="0"/>
              </a:rPr>
              <a:t>   end;                         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sp>
        <p:nvSpPr>
          <p:cNvPr id="144388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563" y="3957638"/>
            <a:ext cx="8863012" cy="1336675"/>
            <a:chOff x="-33" y="3151"/>
            <a:chExt cx="5583" cy="842"/>
          </a:xfrm>
        </p:grpSpPr>
        <p:sp>
          <p:nvSpPr>
            <p:cNvPr id="144396" name="AutoShape 6"/>
            <p:cNvSpPr>
              <a:spLocks noChangeArrowheads="1"/>
            </p:cNvSpPr>
            <p:nvPr/>
          </p:nvSpPr>
          <p:spPr bwMode="auto">
            <a:xfrm>
              <a:off x="4741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44397" name="AutoShape 7"/>
            <p:cNvSpPr>
              <a:spLocks noChangeArrowheads="1"/>
            </p:cNvSpPr>
            <p:nvPr/>
          </p:nvSpPr>
          <p:spPr bwMode="auto">
            <a:xfrm>
              <a:off x="3944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144398" name="AutoShape 8"/>
            <p:cNvSpPr>
              <a:spLocks noChangeArrowheads="1"/>
            </p:cNvSpPr>
            <p:nvPr/>
          </p:nvSpPr>
          <p:spPr bwMode="auto">
            <a:xfrm>
              <a:off x="3147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44399" name="AutoShape 9"/>
            <p:cNvSpPr>
              <a:spLocks noChangeArrowheads="1"/>
            </p:cNvSpPr>
            <p:nvPr/>
          </p:nvSpPr>
          <p:spPr bwMode="auto">
            <a:xfrm>
              <a:off x="2350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22</a:t>
              </a:r>
            </a:p>
          </p:txBody>
        </p:sp>
        <p:sp>
          <p:nvSpPr>
            <p:cNvPr id="144400" name="AutoShape 10"/>
            <p:cNvSpPr>
              <a:spLocks noChangeArrowheads="1"/>
            </p:cNvSpPr>
            <p:nvPr/>
          </p:nvSpPr>
          <p:spPr bwMode="auto">
            <a:xfrm>
              <a:off x="1554" y="3613"/>
              <a:ext cx="796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33</a:t>
              </a:r>
            </a:p>
          </p:txBody>
        </p:sp>
        <p:sp>
          <p:nvSpPr>
            <p:cNvPr id="144401" name="AutoShape 11"/>
            <p:cNvSpPr>
              <a:spLocks noChangeArrowheads="1"/>
            </p:cNvSpPr>
            <p:nvPr/>
          </p:nvSpPr>
          <p:spPr bwMode="auto">
            <a:xfrm>
              <a:off x="762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12</a:t>
              </a:r>
            </a:p>
          </p:txBody>
        </p:sp>
        <p:sp>
          <p:nvSpPr>
            <p:cNvPr id="144402" name="AutoShape 12"/>
            <p:cNvSpPr>
              <a:spLocks noChangeArrowheads="1"/>
            </p:cNvSpPr>
            <p:nvPr/>
          </p:nvSpPr>
          <p:spPr bwMode="auto">
            <a:xfrm>
              <a:off x="-33" y="3613"/>
              <a:ext cx="795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E00224</a:t>
              </a:r>
            </a:p>
          </p:txBody>
        </p:sp>
        <p:sp>
          <p:nvSpPr>
            <p:cNvPr id="144403" name="Text Box 13"/>
            <p:cNvSpPr txBox="1">
              <a:spLocks noChangeArrowheads="1"/>
            </p:cNvSpPr>
            <p:nvPr/>
          </p:nvSpPr>
          <p:spPr bwMode="auto">
            <a:xfrm>
              <a:off x="197" y="335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144404" name="Text Box 14"/>
            <p:cNvSpPr txBox="1">
              <a:spLocks noChangeArrowheads="1"/>
            </p:cNvSpPr>
            <p:nvPr/>
          </p:nvSpPr>
          <p:spPr bwMode="auto">
            <a:xfrm>
              <a:off x="248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Qtr3</a:t>
              </a:r>
            </a:p>
          </p:txBody>
        </p:sp>
        <p:sp>
          <p:nvSpPr>
            <p:cNvPr id="144405" name="Text Box 15"/>
            <p:cNvSpPr txBox="1">
              <a:spLocks noChangeArrowheads="1"/>
            </p:cNvSpPr>
            <p:nvPr/>
          </p:nvSpPr>
          <p:spPr bwMode="auto">
            <a:xfrm>
              <a:off x="89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Qtr1</a:t>
              </a:r>
            </a:p>
          </p:txBody>
        </p:sp>
        <p:sp>
          <p:nvSpPr>
            <p:cNvPr id="144406" name="Text Box 16"/>
            <p:cNvSpPr txBox="1">
              <a:spLocks noChangeArrowheads="1"/>
            </p:cNvSpPr>
            <p:nvPr/>
          </p:nvSpPr>
          <p:spPr bwMode="auto">
            <a:xfrm>
              <a:off x="1692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Qtr2</a:t>
              </a:r>
            </a:p>
          </p:txBody>
        </p:sp>
        <p:sp>
          <p:nvSpPr>
            <p:cNvPr id="144407" name="Text Box 17"/>
            <p:cNvSpPr txBox="1">
              <a:spLocks noChangeArrowheads="1"/>
            </p:cNvSpPr>
            <p:nvPr/>
          </p:nvSpPr>
          <p:spPr bwMode="auto">
            <a:xfrm>
              <a:off x="4140" y="3359"/>
              <a:ext cx="4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</a:t>
              </a:r>
            </a:p>
          </p:txBody>
        </p:sp>
        <p:sp>
          <p:nvSpPr>
            <p:cNvPr id="144408" name="Text Box 18"/>
            <p:cNvSpPr txBox="1">
              <a:spLocks noChangeArrowheads="1"/>
            </p:cNvSpPr>
            <p:nvPr/>
          </p:nvSpPr>
          <p:spPr bwMode="auto">
            <a:xfrm>
              <a:off x="4730" y="3359"/>
              <a:ext cx="8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Amount</a:t>
              </a:r>
            </a:p>
          </p:txBody>
        </p:sp>
        <p:sp>
          <p:nvSpPr>
            <p:cNvPr id="144409" name="Text Box 19"/>
            <p:cNvSpPr txBox="1">
              <a:spLocks noChangeArrowheads="1"/>
            </p:cNvSpPr>
            <p:nvPr/>
          </p:nvSpPr>
          <p:spPr bwMode="auto">
            <a:xfrm>
              <a:off x="3286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Qtr4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782" y="3151"/>
              <a:ext cx="480" cy="432"/>
              <a:chOff x="1062" y="3151"/>
              <a:chExt cx="480" cy="432"/>
            </a:xfrm>
          </p:grpSpPr>
          <p:sp>
            <p:nvSpPr>
              <p:cNvPr id="144420" name="AutoShape 21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4421" name="Text Box 22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575" y="3151"/>
              <a:ext cx="480" cy="432"/>
              <a:chOff x="1062" y="3151"/>
              <a:chExt cx="480" cy="432"/>
            </a:xfrm>
          </p:grpSpPr>
          <p:sp>
            <p:nvSpPr>
              <p:cNvPr id="144418" name="AutoShape 24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4419" name="Text Box 25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367" y="3151"/>
              <a:ext cx="480" cy="432"/>
              <a:chOff x="1062" y="3151"/>
              <a:chExt cx="480" cy="432"/>
            </a:xfrm>
          </p:grpSpPr>
          <p:sp>
            <p:nvSpPr>
              <p:cNvPr id="144416" name="AutoShape 27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4417" name="Text Box 28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3162" y="3151"/>
              <a:ext cx="480" cy="432"/>
              <a:chOff x="1062" y="3151"/>
              <a:chExt cx="480" cy="432"/>
            </a:xfrm>
          </p:grpSpPr>
          <p:sp>
            <p:nvSpPr>
              <p:cNvPr id="144414" name="AutoShape 30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4415" name="Text Box 31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</p:grpSp>
      <p:sp>
        <p:nvSpPr>
          <p:cNvPr id="144390" name="Rectangle 32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 dirty="0">
                <a:solidFill>
                  <a:srgbClr val="003399"/>
                </a:solidFill>
                <a:latin typeface="Arial Narrow" pitchFamily="34" charset="0"/>
              </a:rPr>
              <a:t>Rotating a SAS Data Set: Execution</a:t>
            </a:r>
          </a:p>
        </p:txBody>
      </p:sp>
      <p:sp>
        <p:nvSpPr>
          <p:cNvPr id="144391" name="Text Box 33"/>
          <p:cNvSpPr txBox="1">
            <a:spLocks noChangeArrowheads="1"/>
          </p:cNvSpPr>
          <p:nvPr/>
        </p:nvSpPr>
        <p:spPr bwMode="auto">
          <a:xfrm>
            <a:off x="188913" y="1649413"/>
            <a:ext cx="3925887" cy="1219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ID     Qtr1 Qtr2 Qtr3 Qtr4</a:t>
            </a:r>
          </a:p>
          <a:p>
            <a:endParaRPr lang="en-US" sz="1800">
              <a:latin typeface="SAS Monospace Bold" pitchFamily="49" charset="0"/>
            </a:endParaRPr>
          </a:p>
          <a:p>
            <a:r>
              <a:rPr lang="en-US" sz="1800">
                <a:latin typeface="SAS Monospace Bold" pitchFamily="49" charset="0"/>
              </a:rPr>
              <a:t>E00224  12   33   22    .</a:t>
            </a:r>
          </a:p>
          <a:p>
            <a:r>
              <a:rPr lang="en-US" sz="1800">
                <a:latin typeface="SAS Monospace Bold" pitchFamily="49" charset="0"/>
              </a:rPr>
              <a:t>E00367  35   48   40   30</a:t>
            </a:r>
          </a:p>
        </p:txBody>
      </p:sp>
      <p:sp>
        <p:nvSpPr>
          <p:cNvPr id="144392" name="Text Box 34"/>
          <p:cNvSpPr txBox="1">
            <a:spLocks noChangeArrowheads="1"/>
          </p:cNvSpPr>
          <p:nvPr/>
        </p:nvSpPr>
        <p:spPr bwMode="auto">
          <a:xfrm>
            <a:off x="334963" y="1287463"/>
            <a:ext cx="3883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/>
              <a:t>Partial Listing of</a:t>
            </a:r>
            <a:r>
              <a:rPr lang="en-US" sz="1800" dirty="0"/>
              <a:t>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44393" name="AutoShape 35"/>
          <p:cNvSpPr>
            <a:spLocks noChangeArrowheads="1"/>
          </p:cNvSpPr>
          <p:nvPr/>
        </p:nvSpPr>
        <p:spPr bwMode="auto">
          <a:xfrm>
            <a:off x="0" y="2155825"/>
            <a:ext cx="293688" cy="3746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C040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394" name="Rectangle 37"/>
          <p:cNvSpPr>
            <a:spLocks noChangeArrowheads="1"/>
          </p:cNvSpPr>
          <p:nvPr/>
        </p:nvSpPr>
        <p:spPr bwMode="auto">
          <a:xfrm>
            <a:off x="4689475" y="1870075"/>
            <a:ext cx="2057400" cy="3048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395" name="Text Box 42"/>
          <p:cNvSpPr txBox="1">
            <a:spLocks noChangeArrowheads="1"/>
          </p:cNvSpPr>
          <p:nvPr/>
        </p:nvSpPr>
        <p:spPr bwMode="auto">
          <a:xfrm>
            <a:off x="182563" y="39576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252D67-DCC9-46F7-9897-6B6DB09F4F58}" type="slidenum">
              <a:rPr lang="en-US" smtClean="0">
                <a:latin typeface="Arial" pitchFamily="34" charset="0"/>
              </a:rPr>
              <a:pPr/>
              <a:t>58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45411" name="AutoShape 3"/>
          <p:cNvSpPr>
            <a:spLocks noChangeArrowheads="1"/>
          </p:cNvSpPr>
          <p:nvPr/>
        </p:nvSpPr>
        <p:spPr bwMode="auto">
          <a:xfrm>
            <a:off x="4251325" y="1006475"/>
            <a:ext cx="4648200" cy="2317750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rotate(drop=Qtr1-Qtr4);    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sz="1800" b="1" dirty="0" err="1" smtClean="0">
                <a:latin typeface="Courier New" pitchFamily="49" charset="0"/>
              </a:rPr>
              <a:t>mylib.donate</a:t>
            </a:r>
            <a:r>
              <a:rPr lang="en-US" sz="1800" b="1" dirty="0">
                <a:latin typeface="Courier New" pitchFamily="49" charset="0"/>
              </a:rPr>
              <a:t>;            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  </a:t>
            </a:r>
          </a:p>
          <a:p>
            <a:r>
              <a:rPr lang="en-US" sz="1800" b="1" dirty="0">
                <a:latin typeface="Courier New" pitchFamily="49" charset="0"/>
              </a:rPr>
              <a:t>   do Qtr=1 to 4;               </a:t>
            </a:r>
          </a:p>
          <a:p>
            <a:r>
              <a:rPr lang="en-US" sz="1800" b="1" dirty="0">
                <a:latin typeface="Courier New" pitchFamily="49" charset="0"/>
              </a:rPr>
              <a:t>      Amount=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{Qtr};      </a:t>
            </a:r>
          </a:p>
          <a:p>
            <a:r>
              <a:rPr lang="en-US" sz="1800" b="1" dirty="0">
                <a:latin typeface="Courier New" pitchFamily="49" charset="0"/>
              </a:rPr>
              <a:t>      output;                   </a:t>
            </a:r>
          </a:p>
          <a:p>
            <a:r>
              <a:rPr lang="en-US" sz="1800" b="1" dirty="0">
                <a:latin typeface="Courier New" pitchFamily="49" charset="0"/>
              </a:rPr>
              <a:t>   end;                         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sp>
        <p:nvSpPr>
          <p:cNvPr id="145412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563" y="3957638"/>
            <a:ext cx="8863012" cy="1336675"/>
            <a:chOff x="-33" y="3151"/>
            <a:chExt cx="5583" cy="842"/>
          </a:xfrm>
        </p:grpSpPr>
        <p:sp>
          <p:nvSpPr>
            <p:cNvPr id="145428" name="AutoShape 6"/>
            <p:cNvSpPr>
              <a:spLocks noChangeArrowheads="1"/>
            </p:cNvSpPr>
            <p:nvPr/>
          </p:nvSpPr>
          <p:spPr bwMode="auto">
            <a:xfrm>
              <a:off x="4741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12</a:t>
              </a:r>
            </a:p>
          </p:txBody>
        </p:sp>
        <p:sp>
          <p:nvSpPr>
            <p:cNvPr id="145429" name="AutoShape 7"/>
            <p:cNvSpPr>
              <a:spLocks noChangeArrowheads="1"/>
            </p:cNvSpPr>
            <p:nvPr/>
          </p:nvSpPr>
          <p:spPr bwMode="auto">
            <a:xfrm>
              <a:off x="3944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145430" name="AutoShape 8"/>
            <p:cNvSpPr>
              <a:spLocks noChangeArrowheads="1"/>
            </p:cNvSpPr>
            <p:nvPr/>
          </p:nvSpPr>
          <p:spPr bwMode="auto">
            <a:xfrm>
              <a:off x="3147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45431" name="AutoShape 9"/>
            <p:cNvSpPr>
              <a:spLocks noChangeArrowheads="1"/>
            </p:cNvSpPr>
            <p:nvPr/>
          </p:nvSpPr>
          <p:spPr bwMode="auto">
            <a:xfrm>
              <a:off x="2350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22</a:t>
              </a:r>
            </a:p>
          </p:txBody>
        </p:sp>
        <p:sp>
          <p:nvSpPr>
            <p:cNvPr id="145432" name="AutoShape 10"/>
            <p:cNvSpPr>
              <a:spLocks noChangeArrowheads="1"/>
            </p:cNvSpPr>
            <p:nvPr/>
          </p:nvSpPr>
          <p:spPr bwMode="auto">
            <a:xfrm>
              <a:off x="1554" y="3613"/>
              <a:ext cx="796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33</a:t>
              </a:r>
            </a:p>
          </p:txBody>
        </p:sp>
        <p:sp>
          <p:nvSpPr>
            <p:cNvPr id="145433" name="AutoShape 11"/>
            <p:cNvSpPr>
              <a:spLocks noChangeArrowheads="1"/>
            </p:cNvSpPr>
            <p:nvPr/>
          </p:nvSpPr>
          <p:spPr bwMode="auto">
            <a:xfrm>
              <a:off x="762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12</a:t>
              </a:r>
            </a:p>
          </p:txBody>
        </p:sp>
        <p:sp>
          <p:nvSpPr>
            <p:cNvPr id="145434" name="AutoShape 12"/>
            <p:cNvSpPr>
              <a:spLocks noChangeArrowheads="1"/>
            </p:cNvSpPr>
            <p:nvPr/>
          </p:nvSpPr>
          <p:spPr bwMode="auto">
            <a:xfrm>
              <a:off x="-33" y="3613"/>
              <a:ext cx="795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E00224</a:t>
              </a:r>
            </a:p>
          </p:txBody>
        </p:sp>
        <p:sp>
          <p:nvSpPr>
            <p:cNvPr id="145435" name="Text Box 13"/>
            <p:cNvSpPr txBox="1">
              <a:spLocks noChangeArrowheads="1"/>
            </p:cNvSpPr>
            <p:nvPr/>
          </p:nvSpPr>
          <p:spPr bwMode="auto">
            <a:xfrm>
              <a:off x="197" y="335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145436" name="Text Box 14"/>
            <p:cNvSpPr txBox="1">
              <a:spLocks noChangeArrowheads="1"/>
            </p:cNvSpPr>
            <p:nvPr/>
          </p:nvSpPr>
          <p:spPr bwMode="auto">
            <a:xfrm>
              <a:off x="248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Qtr3</a:t>
              </a:r>
            </a:p>
          </p:txBody>
        </p:sp>
        <p:sp>
          <p:nvSpPr>
            <p:cNvPr id="145437" name="Text Box 15"/>
            <p:cNvSpPr txBox="1">
              <a:spLocks noChangeArrowheads="1"/>
            </p:cNvSpPr>
            <p:nvPr/>
          </p:nvSpPr>
          <p:spPr bwMode="auto">
            <a:xfrm>
              <a:off x="89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Qtr1</a:t>
              </a:r>
            </a:p>
          </p:txBody>
        </p:sp>
        <p:sp>
          <p:nvSpPr>
            <p:cNvPr id="145438" name="Text Box 16"/>
            <p:cNvSpPr txBox="1">
              <a:spLocks noChangeArrowheads="1"/>
            </p:cNvSpPr>
            <p:nvPr/>
          </p:nvSpPr>
          <p:spPr bwMode="auto">
            <a:xfrm>
              <a:off x="1692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Qtr2</a:t>
              </a:r>
            </a:p>
          </p:txBody>
        </p:sp>
        <p:sp>
          <p:nvSpPr>
            <p:cNvPr id="145439" name="Text Box 17"/>
            <p:cNvSpPr txBox="1">
              <a:spLocks noChangeArrowheads="1"/>
            </p:cNvSpPr>
            <p:nvPr/>
          </p:nvSpPr>
          <p:spPr bwMode="auto">
            <a:xfrm>
              <a:off x="4140" y="3359"/>
              <a:ext cx="4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</a:t>
              </a:r>
            </a:p>
          </p:txBody>
        </p:sp>
        <p:sp>
          <p:nvSpPr>
            <p:cNvPr id="145440" name="Text Box 18"/>
            <p:cNvSpPr txBox="1">
              <a:spLocks noChangeArrowheads="1"/>
            </p:cNvSpPr>
            <p:nvPr/>
          </p:nvSpPr>
          <p:spPr bwMode="auto">
            <a:xfrm>
              <a:off x="4730" y="3359"/>
              <a:ext cx="8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Amount</a:t>
              </a:r>
            </a:p>
          </p:txBody>
        </p:sp>
        <p:sp>
          <p:nvSpPr>
            <p:cNvPr id="145441" name="Text Box 19"/>
            <p:cNvSpPr txBox="1">
              <a:spLocks noChangeArrowheads="1"/>
            </p:cNvSpPr>
            <p:nvPr/>
          </p:nvSpPr>
          <p:spPr bwMode="auto">
            <a:xfrm>
              <a:off x="3286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Qtr4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782" y="3151"/>
              <a:ext cx="480" cy="432"/>
              <a:chOff x="1062" y="3151"/>
              <a:chExt cx="480" cy="432"/>
            </a:xfrm>
          </p:grpSpPr>
          <p:sp>
            <p:nvSpPr>
              <p:cNvPr id="145452" name="AutoShape 21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5453" name="Text Box 22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575" y="3151"/>
              <a:ext cx="480" cy="432"/>
              <a:chOff x="1062" y="3151"/>
              <a:chExt cx="480" cy="432"/>
            </a:xfrm>
          </p:grpSpPr>
          <p:sp>
            <p:nvSpPr>
              <p:cNvPr id="145450" name="AutoShape 24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5451" name="Text Box 25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367" y="3151"/>
              <a:ext cx="480" cy="432"/>
              <a:chOff x="1062" y="3151"/>
              <a:chExt cx="480" cy="432"/>
            </a:xfrm>
          </p:grpSpPr>
          <p:sp>
            <p:nvSpPr>
              <p:cNvPr id="145448" name="AutoShape 27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5449" name="Text Box 28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3162" y="3151"/>
              <a:ext cx="480" cy="432"/>
              <a:chOff x="1062" y="3151"/>
              <a:chExt cx="480" cy="432"/>
            </a:xfrm>
          </p:grpSpPr>
          <p:sp>
            <p:nvSpPr>
              <p:cNvPr id="145446" name="AutoShape 30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5447" name="Text Box 31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</p:grpSp>
      <p:sp>
        <p:nvSpPr>
          <p:cNvPr id="145414" name="Rectangle 32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Rotating a SAS Data Set: Execution</a:t>
            </a:r>
          </a:p>
        </p:txBody>
      </p:sp>
      <p:sp>
        <p:nvSpPr>
          <p:cNvPr id="145415" name="Text Box 33"/>
          <p:cNvSpPr txBox="1">
            <a:spLocks noChangeArrowheads="1"/>
          </p:cNvSpPr>
          <p:nvPr/>
        </p:nvSpPr>
        <p:spPr bwMode="auto">
          <a:xfrm>
            <a:off x="188913" y="1649413"/>
            <a:ext cx="3925887" cy="1219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ID     Qtr1 Qtr2 Qtr3 Qtr4</a:t>
            </a:r>
          </a:p>
          <a:p>
            <a:endParaRPr lang="en-US" sz="1800">
              <a:latin typeface="SAS Monospace Bold" pitchFamily="49" charset="0"/>
            </a:endParaRPr>
          </a:p>
          <a:p>
            <a:r>
              <a:rPr lang="en-US" sz="1800">
                <a:latin typeface="SAS Monospace Bold" pitchFamily="49" charset="0"/>
              </a:rPr>
              <a:t>E00224  12   33   22    .</a:t>
            </a:r>
          </a:p>
          <a:p>
            <a:r>
              <a:rPr lang="en-US" sz="1800">
                <a:latin typeface="SAS Monospace Bold" pitchFamily="49" charset="0"/>
              </a:rPr>
              <a:t>E00367  35   48   40   30</a:t>
            </a:r>
          </a:p>
        </p:txBody>
      </p:sp>
      <p:sp>
        <p:nvSpPr>
          <p:cNvPr id="145416" name="Text Box 34"/>
          <p:cNvSpPr txBox="1">
            <a:spLocks noChangeArrowheads="1"/>
          </p:cNvSpPr>
          <p:nvPr/>
        </p:nvSpPr>
        <p:spPr bwMode="auto">
          <a:xfrm>
            <a:off x="334963" y="1287463"/>
            <a:ext cx="3883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/>
              <a:t>Partial Listing of</a:t>
            </a:r>
            <a:r>
              <a:rPr lang="en-US" sz="1800" dirty="0"/>
              <a:t>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45417" name="AutoShape 35"/>
          <p:cNvSpPr>
            <a:spLocks noChangeArrowheads="1"/>
          </p:cNvSpPr>
          <p:nvPr/>
        </p:nvSpPr>
        <p:spPr bwMode="auto">
          <a:xfrm>
            <a:off x="0" y="2155825"/>
            <a:ext cx="293688" cy="3746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C040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8" name="Line 46"/>
          <p:cNvSpPr>
            <a:spLocks noChangeShapeType="1"/>
          </p:cNvSpPr>
          <p:nvPr/>
        </p:nvSpPr>
        <p:spPr bwMode="auto">
          <a:xfrm>
            <a:off x="4876800" y="3733800"/>
            <a:ext cx="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2133600" y="2406650"/>
            <a:ext cx="6280150" cy="1582738"/>
            <a:chOff x="1344" y="1516"/>
            <a:chExt cx="3956" cy="997"/>
          </a:xfrm>
        </p:grpSpPr>
        <p:sp>
          <p:nvSpPr>
            <p:cNvPr id="145424" name="Rectangle 38"/>
            <p:cNvSpPr>
              <a:spLocks noChangeArrowheads="1"/>
            </p:cNvSpPr>
            <p:nvPr/>
          </p:nvSpPr>
          <p:spPr bwMode="auto">
            <a:xfrm>
              <a:off x="3096" y="2207"/>
              <a:ext cx="2204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ourier New" pitchFamily="49" charset="0"/>
                </a:rPr>
                <a:t>Amount=Contrib{1};</a:t>
              </a:r>
            </a:p>
          </p:txBody>
        </p:sp>
        <p:cxnSp>
          <p:nvCxnSpPr>
            <p:cNvPr id="145425" name="AutoShape 39"/>
            <p:cNvCxnSpPr>
              <a:cxnSpLocks noChangeShapeType="1"/>
            </p:cNvCxnSpPr>
            <p:nvPr/>
          </p:nvCxnSpPr>
          <p:spPr bwMode="auto">
            <a:xfrm>
              <a:off x="4080" y="1632"/>
              <a:ext cx="13" cy="566"/>
            </a:xfrm>
            <a:prstGeom prst="straightConnector1">
              <a:avLst/>
            </a:prstGeom>
            <a:noFill/>
            <a:ln w="57150">
              <a:solidFill>
                <a:srgbClr val="00349C"/>
              </a:solidFill>
              <a:round/>
              <a:headEnd type="none" w="sm" len="sm"/>
              <a:tailEnd type="triangle" w="lg" len="lg"/>
            </a:ln>
          </p:spPr>
        </p:cxnSp>
        <p:sp>
          <p:nvSpPr>
            <p:cNvPr id="145426" name="AutoShape 41"/>
            <p:cNvSpPr>
              <a:spLocks/>
            </p:cNvSpPr>
            <p:nvPr/>
          </p:nvSpPr>
          <p:spPr bwMode="auto">
            <a:xfrm rot="-5400000">
              <a:off x="3996" y="764"/>
              <a:ext cx="157" cy="1661"/>
            </a:xfrm>
            <a:prstGeom prst="leftBrace">
              <a:avLst>
                <a:gd name="adj1" fmla="val 88163"/>
                <a:gd name="adj2" fmla="val 50000"/>
              </a:avLst>
            </a:prstGeom>
            <a:noFill/>
            <a:ln w="57150">
              <a:solidFill>
                <a:srgbClr val="00349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7" name="Line 49"/>
            <p:cNvSpPr>
              <a:spLocks noChangeShapeType="1"/>
            </p:cNvSpPr>
            <p:nvPr/>
          </p:nvSpPr>
          <p:spPr bwMode="auto">
            <a:xfrm flipH="1">
              <a:off x="1344" y="2352"/>
              <a:ext cx="1728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420" name="Line 50"/>
          <p:cNvSpPr>
            <a:spLocks noChangeShapeType="1"/>
          </p:cNvSpPr>
          <p:nvPr/>
        </p:nvSpPr>
        <p:spPr bwMode="auto">
          <a:xfrm>
            <a:off x="2133600" y="3717925"/>
            <a:ext cx="0" cy="6096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145421" name="AutoShape 51"/>
          <p:cNvCxnSpPr>
            <a:cxnSpLocks noChangeShapeType="1"/>
          </p:cNvCxnSpPr>
          <p:nvPr/>
        </p:nvCxnSpPr>
        <p:spPr bwMode="auto">
          <a:xfrm rot="16200000" flipH="1">
            <a:off x="5160963" y="2259012"/>
            <a:ext cx="1588" cy="6316663"/>
          </a:xfrm>
          <a:prstGeom prst="curvedConnector3">
            <a:avLst>
              <a:gd name="adj1" fmla="val 13500005"/>
            </a:avLst>
          </a:prstGeom>
          <a:noFill/>
          <a:ln w="57150">
            <a:solidFill>
              <a:srgbClr val="00349C"/>
            </a:solidFill>
            <a:round/>
            <a:headEnd type="none" w="sm" len="sm"/>
            <a:tailEnd type="triangle" w="lg" len="lg"/>
          </a:ln>
        </p:spPr>
      </p:cxnSp>
      <p:sp>
        <p:nvSpPr>
          <p:cNvPr id="145422" name="Rectangle 53"/>
          <p:cNvSpPr>
            <a:spLocks noChangeArrowheads="1"/>
          </p:cNvSpPr>
          <p:nvPr/>
        </p:nvSpPr>
        <p:spPr bwMode="auto">
          <a:xfrm>
            <a:off x="4689475" y="1870075"/>
            <a:ext cx="2057400" cy="3048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23" name="Text Box 58"/>
          <p:cNvSpPr txBox="1">
            <a:spLocks noChangeArrowheads="1"/>
          </p:cNvSpPr>
          <p:nvPr/>
        </p:nvSpPr>
        <p:spPr bwMode="auto">
          <a:xfrm>
            <a:off x="182563" y="39576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36840E-7AAC-42EE-81A6-DD1742E3B29B}" type="slidenum">
              <a:rPr lang="en-US" smtClean="0">
                <a:latin typeface="Arial" pitchFamily="34" charset="0"/>
              </a:rPr>
              <a:pPr/>
              <a:t>59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46435" name="AutoShape 3"/>
          <p:cNvSpPr>
            <a:spLocks noChangeArrowheads="1"/>
          </p:cNvSpPr>
          <p:nvPr/>
        </p:nvSpPr>
        <p:spPr bwMode="auto">
          <a:xfrm>
            <a:off x="4251325" y="1006475"/>
            <a:ext cx="4648200" cy="2317750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rotate(drop=Qtr1-Qtr4);    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sz="1800" b="1" dirty="0" err="1" smtClean="0">
                <a:latin typeface="Courier New" pitchFamily="49" charset="0"/>
              </a:rPr>
              <a:t>mylib.donate</a:t>
            </a:r>
            <a:r>
              <a:rPr lang="en-US" sz="1800" b="1" dirty="0">
                <a:latin typeface="Courier New" pitchFamily="49" charset="0"/>
              </a:rPr>
              <a:t>;            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  </a:t>
            </a:r>
          </a:p>
          <a:p>
            <a:r>
              <a:rPr lang="en-US" sz="1800" b="1" dirty="0">
                <a:latin typeface="Courier New" pitchFamily="49" charset="0"/>
              </a:rPr>
              <a:t>   do Qtr=1 to 4;               </a:t>
            </a:r>
          </a:p>
          <a:p>
            <a:r>
              <a:rPr lang="en-US" sz="1800" b="1" dirty="0">
                <a:latin typeface="Courier New" pitchFamily="49" charset="0"/>
              </a:rPr>
              <a:t>      Amount=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{Qtr};      </a:t>
            </a:r>
          </a:p>
          <a:p>
            <a:r>
              <a:rPr lang="en-US" sz="1800" b="1" dirty="0">
                <a:latin typeface="Courier New" pitchFamily="49" charset="0"/>
              </a:rPr>
              <a:t>      output;                   </a:t>
            </a:r>
          </a:p>
          <a:p>
            <a:r>
              <a:rPr lang="en-US" sz="1800" b="1" dirty="0">
                <a:latin typeface="Courier New" pitchFamily="49" charset="0"/>
              </a:rPr>
              <a:t>   end;                         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sp>
        <p:nvSpPr>
          <p:cNvPr id="146436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sp>
        <p:nvSpPr>
          <p:cNvPr id="146437" name="Rectangle 32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Rotating a SAS Data Set: Execution</a:t>
            </a:r>
          </a:p>
        </p:txBody>
      </p:sp>
      <p:sp>
        <p:nvSpPr>
          <p:cNvPr id="146438" name="Text Box 33"/>
          <p:cNvSpPr txBox="1">
            <a:spLocks noChangeArrowheads="1"/>
          </p:cNvSpPr>
          <p:nvPr/>
        </p:nvSpPr>
        <p:spPr bwMode="auto">
          <a:xfrm>
            <a:off x="188913" y="1649413"/>
            <a:ext cx="3925887" cy="1219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ID     Qtr1 Qtr2 Qtr3 Qtr4</a:t>
            </a:r>
          </a:p>
          <a:p>
            <a:endParaRPr lang="en-US" sz="1800">
              <a:latin typeface="SAS Monospace Bold" pitchFamily="49" charset="0"/>
            </a:endParaRPr>
          </a:p>
          <a:p>
            <a:r>
              <a:rPr lang="en-US" sz="1800">
                <a:latin typeface="SAS Monospace Bold" pitchFamily="49" charset="0"/>
              </a:rPr>
              <a:t>E00224  12   33   22    .</a:t>
            </a:r>
          </a:p>
          <a:p>
            <a:r>
              <a:rPr lang="en-US" sz="1800">
                <a:latin typeface="SAS Monospace Bold" pitchFamily="49" charset="0"/>
              </a:rPr>
              <a:t>E00367  35   48   40   30</a:t>
            </a:r>
          </a:p>
        </p:txBody>
      </p:sp>
      <p:sp>
        <p:nvSpPr>
          <p:cNvPr id="146439" name="Text Box 34"/>
          <p:cNvSpPr txBox="1">
            <a:spLocks noChangeArrowheads="1"/>
          </p:cNvSpPr>
          <p:nvPr/>
        </p:nvSpPr>
        <p:spPr bwMode="auto">
          <a:xfrm>
            <a:off x="334963" y="1287463"/>
            <a:ext cx="3883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/>
              <a:t>Partial Listing of</a:t>
            </a:r>
            <a:r>
              <a:rPr lang="en-US" sz="1800" dirty="0"/>
              <a:t>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46440" name="AutoShape 35"/>
          <p:cNvSpPr>
            <a:spLocks noChangeArrowheads="1"/>
          </p:cNvSpPr>
          <p:nvPr/>
        </p:nvSpPr>
        <p:spPr bwMode="auto">
          <a:xfrm>
            <a:off x="0" y="2155825"/>
            <a:ext cx="293688" cy="3746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C040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6441" name="Line 39"/>
          <p:cNvSpPr>
            <a:spLocks noChangeShapeType="1"/>
          </p:cNvSpPr>
          <p:nvPr/>
        </p:nvSpPr>
        <p:spPr bwMode="auto">
          <a:xfrm>
            <a:off x="4876800" y="3733800"/>
            <a:ext cx="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46442" name="Rectangle 43"/>
          <p:cNvSpPr>
            <a:spLocks noChangeArrowheads="1"/>
          </p:cNvSpPr>
          <p:nvPr/>
        </p:nvSpPr>
        <p:spPr bwMode="auto">
          <a:xfrm>
            <a:off x="5086350" y="2444750"/>
            <a:ext cx="1143000" cy="3048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6443" name="AutoShape 58"/>
          <p:cNvSpPr>
            <a:spLocks noChangeArrowheads="1"/>
          </p:cNvSpPr>
          <p:nvPr/>
        </p:nvSpPr>
        <p:spPr bwMode="auto">
          <a:xfrm rot="11262064" flipV="1">
            <a:off x="38100" y="4398963"/>
            <a:ext cx="1343025" cy="1025525"/>
          </a:xfrm>
          <a:prstGeom prst="curvedLeftArrow">
            <a:avLst>
              <a:gd name="adj1" fmla="val 20000"/>
              <a:gd name="adj2" fmla="val 40000"/>
              <a:gd name="adj3" fmla="val 54288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139700" y="3355975"/>
            <a:ext cx="8863013" cy="1349375"/>
            <a:chOff x="88" y="2544"/>
            <a:chExt cx="5583" cy="850"/>
          </a:xfrm>
        </p:grpSpPr>
        <p:grpSp>
          <p:nvGrpSpPr>
            <p:cNvPr id="3" name="Group 60"/>
            <p:cNvGrpSpPr>
              <a:grpSpLocks/>
            </p:cNvGrpSpPr>
            <p:nvPr/>
          </p:nvGrpSpPr>
          <p:grpSpPr bwMode="auto">
            <a:xfrm>
              <a:off x="88" y="2544"/>
              <a:ext cx="5583" cy="842"/>
              <a:chOff x="-33" y="3151"/>
              <a:chExt cx="5583" cy="842"/>
            </a:xfrm>
          </p:grpSpPr>
          <p:sp>
            <p:nvSpPr>
              <p:cNvPr id="146455" name="AutoShape 61"/>
              <p:cNvSpPr>
                <a:spLocks noChangeArrowheads="1"/>
              </p:cNvSpPr>
              <p:nvPr/>
            </p:nvSpPr>
            <p:spPr bwMode="auto">
              <a:xfrm>
                <a:off x="4741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12</a:t>
                </a:r>
              </a:p>
            </p:txBody>
          </p:sp>
          <p:sp>
            <p:nvSpPr>
              <p:cNvPr id="146456" name="AutoShape 62"/>
              <p:cNvSpPr>
                <a:spLocks noChangeArrowheads="1"/>
              </p:cNvSpPr>
              <p:nvPr/>
            </p:nvSpPr>
            <p:spPr bwMode="auto">
              <a:xfrm>
                <a:off x="3944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146457" name="AutoShape 63"/>
              <p:cNvSpPr>
                <a:spLocks noChangeArrowheads="1"/>
              </p:cNvSpPr>
              <p:nvPr/>
            </p:nvSpPr>
            <p:spPr bwMode="auto">
              <a:xfrm>
                <a:off x="3147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latin typeface="Courier New" pitchFamily="49" charset="0"/>
                  </a:rPr>
                  <a:t>.</a:t>
                </a:r>
              </a:p>
            </p:txBody>
          </p:sp>
          <p:sp>
            <p:nvSpPr>
              <p:cNvPr id="146458" name="AutoShape 64"/>
              <p:cNvSpPr>
                <a:spLocks noChangeArrowheads="1"/>
              </p:cNvSpPr>
              <p:nvPr/>
            </p:nvSpPr>
            <p:spPr bwMode="auto">
              <a:xfrm>
                <a:off x="2350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22</a:t>
                </a:r>
              </a:p>
            </p:txBody>
          </p:sp>
          <p:sp>
            <p:nvSpPr>
              <p:cNvPr id="146459" name="AutoShape 65"/>
              <p:cNvSpPr>
                <a:spLocks noChangeArrowheads="1"/>
              </p:cNvSpPr>
              <p:nvPr/>
            </p:nvSpPr>
            <p:spPr bwMode="auto">
              <a:xfrm>
                <a:off x="1554" y="3613"/>
                <a:ext cx="796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33</a:t>
                </a:r>
              </a:p>
            </p:txBody>
          </p:sp>
          <p:sp>
            <p:nvSpPr>
              <p:cNvPr id="146460" name="AutoShape 66"/>
              <p:cNvSpPr>
                <a:spLocks noChangeArrowheads="1"/>
              </p:cNvSpPr>
              <p:nvPr/>
            </p:nvSpPr>
            <p:spPr bwMode="auto">
              <a:xfrm>
                <a:off x="762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12</a:t>
                </a:r>
              </a:p>
            </p:txBody>
          </p:sp>
          <p:sp>
            <p:nvSpPr>
              <p:cNvPr id="146461" name="AutoShape 67"/>
              <p:cNvSpPr>
                <a:spLocks noChangeArrowheads="1"/>
              </p:cNvSpPr>
              <p:nvPr/>
            </p:nvSpPr>
            <p:spPr bwMode="auto">
              <a:xfrm>
                <a:off x="-33" y="3613"/>
                <a:ext cx="795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E00224</a:t>
                </a:r>
              </a:p>
            </p:txBody>
          </p:sp>
          <p:sp>
            <p:nvSpPr>
              <p:cNvPr id="146462" name="Text Box 68"/>
              <p:cNvSpPr txBox="1">
                <a:spLocks noChangeArrowheads="1"/>
              </p:cNvSpPr>
              <p:nvPr/>
            </p:nvSpPr>
            <p:spPr bwMode="auto">
              <a:xfrm>
                <a:off x="197" y="3359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ID</a:t>
                </a:r>
              </a:p>
            </p:txBody>
          </p:sp>
          <p:sp>
            <p:nvSpPr>
              <p:cNvPr id="146463" name="Text Box 69"/>
              <p:cNvSpPr txBox="1">
                <a:spLocks noChangeArrowheads="1"/>
              </p:cNvSpPr>
              <p:nvPr/>
            </p:nvSpPr>
            <p:spPr bwMode="auto">
              <a:xfrm>
                <a:off x="2489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Qtr3</a:t>
                </a:r>
              </a:p>
            </p:txBody>
          </p:sp>
          <p:sp>
            <p:nvSpPr>
              <p:cNvPr id="146464" name="Text Box 70"/>
              <p:cNvSpPr txBox="1">
                <a:spLocks noChangeArrowheads="1"/>
              </p:cNvSpPr>
              <p:nvPr/>
            </p:nvSpPr>
            <p:spPr bwMode="auto">
              <a:xfrm>
                <a:off x="899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Qtr1</a:t>
                </a:r>
              </a:p>
            </p:txBody>
          </p:sp>
          <p:sp>
            <p:nvSpPr>
              <p:cNvPr id="146465" name="Text Box 71"/>
              <p:cNvSpPr txBox="1">
                <a:spLocks noChangeArrowheads="1"/>
              </p:cNvSpPr>
              <p:nvPr/>
            </p:nvSpPr>
            <p:spPr bwMode="auto">
              <a:xfrm>
                <a:off x="1692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Qtr2</a:t>
                </a:r>
              </a:p>
            </p:txBody>
          </p:sp>
          <p:sp>
            <p:nvSpPr>
              <p:cNvPr id="146466" name="Text Box 72"/>
              <p:cNvSpPr txBox="1">
                <a:spLocks noChangeArrowheads="1"/>
              </p:cNvSpPr>
              <p:nvPr/>
            </p:nvSpPr>
            <p:spPr bwMode="auto">
              <a:xfrm>
                <a:off x="4140" y="3359"/>
                <a:ext cx="4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</a:t>
                </a:r>
              </a:p>
            </p:txBody>
          </p:sp>
          <p:sp>
            <p:nvSpPr>
              <p:cNvPr id="146467" name="Text Box 73"/>
              <p:cNvSpPr txBox="1">
                <a:spLocks noChangeArrowheads="1"/>
              </p:cNvSpPr>
              <p:nvPr/>
            </p:nvSpPr>
            <p:spPr bwMode="auto">
              <a:xfrm>
                <a:off x="4730" y="3359"/>
                <a:ext cx="8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Amount</a:t>
                </a:r>
              </a:p>
            </p:txBody>
          </p:sp>
          <p:sp>
            <p:nvSpPr>
              <p:cNvPr id="146468" name="Text Box 74"/>
              <p:cNvSpPr txBox="1">
                <a:spLocks noChangeArrowheads="1"/>
              </p:cNvSpPr>
              <p:nvPr/>
            </p:nvSpPr>
            <p:spPr bwMode="auto">
              <a:xfrm>
                <a:off x="3286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Qtr4</a:t>
                </a:r>
              </a:p>
            </p:txBody>
          </p:sp>
          <p:grpSp>
            <p:nvGrpSpPr>
              <p:cNvPr id="4" name="Group 75"/>
              <p:cNvGrpSpPr>
                <a:grpSpLocks/>
              </p:cNvGrpSpPr>
              <p:nvPr/>
            </p:nvGrpSpPr>
            <p:grpSpPr bwMode="auto">
              <a:xfrm>
                <a:off x="782" y="3151"/>
                <a:ext cx="480" cy="432"/>
                <a:chOff x="1062" y="3151"/>
                <a:chExt cx="480" cy="432"/>
              </a:xfrm>
            </p:grpSpPr>
            <p:sp>
              <p:nvSpPr>
                <p:cNvPr id="146479" name="AutoShape 76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480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5" name="Group 78"/>
              <p:cNvGrpSpPr>
                <a:grpSpLocks/>
              </p:cNvGrpSpPr>
              <p:nvPr/>
            </p:nvGrpSpPr>
            <p:grpSpPr bwMode="auto">
              <a:xfrm>
                <a:off x="1575" y="3151"/>
                <a:ext cx="480" cy="432"/>
                <a:chOff x="1062" y="3151"/>
                <a:chExt cx="480" cy="432"/>
              </a:xfrm>
            </p:grpSpPr>
            <p:sp>
              <p:nvSpPr>
                <p:cNvPr id="146477" name="AutoShape 79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478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6" name="Group 81"/>
              <p:cNvGrpSpPr>
                <a:grpSpLocks/>
              </p:cNvGrpSpPr>
              <p:nvPr/>
            </p:nvGrpSpPr>
            <p:grpSpPr bwMode="auto">
              <a:xfrm>
                <a:off x="2367" y="3151"/>
                <a:ext cx="480" cy="432"/>
                <a:chOff x="1062" y="3151"/>
                <a:chExt cx="480" cy="432"/>
              </a:xfrm>
            </p:grpSpPr>
            <p:sp>
              <p:nvSpPr>
                <p:cNvPr id="146475" name="AutoShape 82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476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7" name="Group 84"/>
              <p:cNvGrpSpPr>
                <a:grpSpLocks/>
              </p:cNvGrpSpPr>
              <p:nvPr/>
            </p:nvGrpSpPr>
            <p:grpSpPr bwMode="auto">
              <a:xfrm>
                <a:off x="3162" y="3151"/>
                <a:ext cx="480" cy="432"/>
                <a:chOff x="1062" y="3151"/>
                <a:chExt cx="480" cy="432"/>
              </a:xfrm>
            </p:grpSpPr>
            <p:sp>
              <p:nvSpPr>
                <p:cNvPr id="146473" name="AutoShape 85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474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</p:grpSp>
        <p:grpSp>
          <p:nvGrpSpPr>
            <p:cNvPr id="8" name="Group 87"/>
            <p:cNvGrpSpPr>
              <a:grpSpLocks/>
            </p:cNvGrpSpPr>
            <p:nvPr/>
          </p:nvGrpSpPr>
          <p:grpSpPr bwMode="auto">
            <a:xfrm>
              <a:off x="1069" y="3010"/>
              <a:ext cx="2770" cy="384"/>
              <a:chOff x="1069" y="3600"/>
              <a:chExt cx="2770" cy="384"/>
            </a:xfrm>
          </p:grpSpPr>
          <p:sp>
            <p:nvSpPr>
              <p:cNvPr id="146451" name="AutoShape 88"/>
              <p:cNvSpPr>
                <a:spLocks noChangeArrowheads="1"/>
              </p:cNvSpPr>
              <p:nvPr/>
            </p:nvSpPr>
            <p:spPr bwMode="auto">
              <a:xfrm>
                <a:off x="1069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452" name="AutoShape 89"/>
              <p:cNvSpPr>
                <a:spLocks noChangeArrowheads="1"/>
              </p:cNvSpPr>
              <p:nvPr/>
            </p:nvSpPr>
            <p:spPr bwMode="auto">
              <a:xfrm>
                <a:off x="1860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453" name="AutoShape 90"/>
              <p:cNvSpPr>
                <a:spLocks noChangeArrowheads="1"/>
              </p:cNvSpPr>
              <p:nvPr/>
            </p:nvSpPr>
            <p:spPr bwMode="auto">
              <a:xfrm>
                <a:off x="2656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454" name="AutoShape 91"/>
              <p:cNvSpPr>
                <a:spLocks noChangeArrowheads="1"/>
              </p:cNvSpPr>
              <p:nvPr/>
            </p:nvSpPr>
            <p:spPr bwMode="auto">
              <a:xfrm>
                <a:off x="3453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6445" name="Text Box 94"/>
          <p:cNvSpPr txBox="1">
            <a:spLocks noChangeArrowheads="1"/>
          </p:cNvSpPr>
          <p:nvPr/>
        </p:nvSpPr>
        <p:spPr bwMode="auto">
          <a:xfrm>
            <a:off x="1371600" y="5016500"/>
            <a:ext cx="4114800" cy="85248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    </a:t>
            </a:r>
            <a:r>
              <a:rPr lang="en-US" sz="2000">
                <a:latin typeface="SAS Monospace Bold" pitchFamily="49" charset="0"/>
              </a:rPr>
              <a:t>ID      Qtr    Amount</a:t>
            </a:r>
          </a:p>
          <a:p>
            <a:endParaRPr lang="en-US" sz="800">
              <a:latin typeface="SAS Monospace Bold" pitchFamily="49" charset="0"/>
            </a:endParaRPr>
          </a:p>
          <a:p>
            <a:r>
              <a:rPr lang="en-US" sz="2000">
                <a:latin typeface="SAS Monospace Bold" pitchFamily="49" charset="0"/>
              </a:rPr>
              <a:t> E00224     1       12</a:t>
            </a:r>
          </a:p>
        </p:txBody>
      </p:sp>
      <p:sp>
        <p:nvSpPr>
          <p:cNvPr id="146446" name="Text Box 95"/>
          <p:cNvSpPr txBox="1">
            <a:spLocks noChangeArrowheads="1"/>
          </p:cNvSpPr>
          <p:nvPr/>
        </p:nvSpPr>
        <p:spPr bwMode="auto">
          <a:xfrm>
            <a:off x="1339850" y="4600575"/>
            <a:ext cx="27876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>
                <a:latin typeface="Courier New" pitchFamily="49" charset="0"/>
              </a:rPr>
              <a:t>rotate</a:t>
            </a:r>
            <a:r>
              <a:rPr lang="en-US" sz="2200" b="1"/>
              <a:t> </a:t>
            </a:r>
            <a:r>
              <a:rPr lang="en-US" sz="2000"/>
              <a:t>data set</a:t>
            </a:r>
          </a:p>
        </p:txBody>
      </p:sp>
      <p:sp>
        <p:nvSpPr>
          <p:cNvPr id="146447" name="Line 96"/>
          <p:cNvSpPr>
            <a:spLocks noChangeShapeType="1"/>
          </p:cNvSpPr>
          <p:nvPr/>
        </p:nvSpPr>
        <p:spPr bwMode="auto">
          <a:xfrm>
            <a:off x="1371600" y="5410200"/>
            <a:ext cx="4114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46448" name="Text Box 97"/>
          <p:cNvSpPr txBox="1">
            <a:spLocks noChangeArrowheads="1"/>
          </p:cNvSpPr>
          <p:nvPr/>
        </p:nvSpPr>
        <p:spPr bwMode="auto">
          <a:xfrm>
            <a:off x="103188" y="3351213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4E5ACD-7AD0-4BD0-95EF-1B9B8CD51F53}" type="slidenum">
              <a:rPr lang="en-US" smtClean="0">
                <a:latin typeface="Arial" pitchFamily="34" charset="0"/>
              </a:rPr>
              <a:pPr/>
              <a:t>6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SAS Array?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69225" cy="4267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dirty="0" smtClean="0"/>
              <a:t>A </a:t>
            </a:r>
            <a:r>
              <a:rPr lang="en-US" i="1" dirty="0" smtClean="0"/>
              <a:t>SAS array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is a temporary grouping of SAS variables that are arranged in a particular order</a:t>
            </a:r>
          </a:p>
          <a:p>
            <a:pPr lvl="1"/>
            <a:r>
              <a:rPr lang="en-US" dirty="0" smtClean="0"/>
              <a:t>is identified by an </a:t>
            </a:r>
            <a:r>
              <a:rPr lang="en-US" i="1" dirty="0" smtClean="0"/>
              <a:t>array name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exists only for the duration of the current DATA step </a:t>
            </a:r>
          </a:p>
          <a:p>
            <a:pPr lvl="1"/>
            <a:r>
              <a:rPr lang="en-US" dirty="0" smtClean="0"/>
              <a:t>is </a:t>
            </a:r>
            <a:r>
              <a:rPr lang="en-US" b="1" dirty="0" smtClean="0"/>
              <a:t>not</a:t>
            </a:r>
            <a:r>
              <a:rPr lang="en-US" dirty="0" smtClean="0"/>
              <a:t> a variable.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B51AFAF-0406-499F-AD85-FAAB9BCF9177}" type="slidenum">
              <a:rPr lang="en-US" smtClean="0">
                <a:latin typeface="Arial" pitchFamily="34" charset="0"/>
              </a:rPr>
              <a:pPr/>
              <a:t>60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47459" name="AutoShape 3"/>
          <p:cNvSpPr>
            <a:spLocks noChangeArrowheads="1"/>
          </p:cNvSpPr>
          <p:nvPr/>
        </p:nvSpPr>
        <p:spPr bwMode="auto">
          <a:xfrm>
            <a:off x="4251325" y="1006475"/>
            <a:ext cx="4648200" cy="2317750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rotate(drop=Qtr1-Qtr4);    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b="1" dirty="0" err="1" smtClean="0">
                <a:latin typeface="Courier New" pitchFamily="49" charset="0"/>
              </a:rPr>
              <a:t>mylib</a:t>
            </a:r>
            <a:r>
              <a:rPr lang="en-US" sz="1800" b="1" dirty="0" err="1" smtClean="0">
                <a:latin typeface="Courier New" pitchFamily="49" charset="0"/>
              </a:rPr>
              <a:t>.donate</a:t>
            </a:r>
            <a:r>
              <a:rPr lang="en-US" sz="1800" b="1" dirty="0">
                <a:latin typeface="Courier New" pitchFamily="49" charset="0"/>
              </a:rPr>
              <a:t>;            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  </a:t>
            </a:r>
          </a:p>
          <a:p>
            <a:r>
              <a:rPr lang="en-US" sz="1800" b="1" dirty="0">
                <a:latin typeface="Courier New" pitchFamily="49" charset="0"/>
              </a:rPr>
              <a:t>   do Qtr=1 to 4;               </a:t>
            </a:r>
          </a:p>
          <a:p>
            <a:r>
              <a:rPr lang="en-US" sz="1800" b="1" dirty="0">
                <a:latin typeface="Courier New" pitchFamily="49" charset="0"/>
              </a:rPr>
              <a:t>      Amount=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{Qtr};      </a:t>
            </a:r>
          </a:p>
          <a:p>
            <a:r>
              <a:rPr lang="en-US" sz="1800" b="1" dirty="0">
                <a:latin typeface="Courier New" pitchFamily="49" charset="0"/>
              </a:rPr>
              <a:t>      output;                   </a:t>
            </a:r>
          </a:p>
          <a:p>
            <a:r>
              <a:rPr lang="en-US" sz="1800" b="1" dirty="0">
                <a:latin typeface="Courier New" pitchFamily="49" charset="0"/>
              </a:rPr>
              <a:t>   end;                         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sp>
        <p:nvSpPr>
          <p:cNvPr id="147460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563" y="3957638"/>
            <a:ext cx="8863012" cy="1336675"/>
            <a:chOff x="-33" y="3151"/>
            <a:chExt cx="5583" cy="842"/>
          </a:xfrm>
        </p:grpSpPr>
        <p:sp>
          <p:nvSpPr>
            <p:cNvPr id="147475" name="AutoShape 6"/>
            <p:cNvSpPr>
              <a:spLocks noChangeArrowheads="1"/>
            </p:cNvSpPr>
            <p:nvPr/>
          </p:nvSpPr>
          <p:spPr bwMode="auto">
            <a:xfrm>
              <a:off x="4741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33</a:t>
              </a:r>
            </a:p>
          </p:txBody>
        </p:sp>
        <p:sp>
          <p:nvSpPr>
            <p:cNvPr id="147476" name="AutoShape 7"/>
            <p:cNvSpPr>
              <a:spLocks noChangeArrowheads="1"/>
            </p:cNvSpPr>
            <p:nvPr/>
          </p:nvSpPr>
          <p:spPr bwMode="auto">
            <a:xfrm>
              <a:off x="3944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147477" name="AutoShape 8"/>
            <p:cNvSpPr>
              <a:spLocks noChangeArrowheads="1"/>
            </p:cNvSpPr>
            <p:nvPr/>
          </p:nvSpPr>
          <p:spPr bwMode="auto">
            <a:xfrm>
              <a:off x="3147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47478" name="AutoShape 9"/>
            <p:cNvSpPr>
              <a:spLocks noChangeArrowheads="1"/>
            </p:cNvSpPr>
            <p:nvPr/>
          </p:nvSpPr>
          <p:spPr bwMode="auto">
            <a:xfrm>
              <a:off x="2350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22</a:t>
              </a:r>
            </a:p>
          </p:txBody>
        </p:sp>
        <p:sp>
          <p:nvSpPr>
            <p:cNvPr id="147479" name="AutoShape 10"/>
            <p:cNvSpPr>
              <a:spLocks noChangeArrowheads="1"/>
            </p:cNvSpPr>
            <p:nvPr/>
          </p:nvSpPr>
          <p:spPr bwMode="auto">
            <a:xfrm>
              <a:off x="1554" y="3613"/>
              <a:ext cx="796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33</a:t>
              </a:r>
            </a:p>
          </p:txBody>
        </p:sp>
        <p:sp>
          <p:nvSpPr>
            <p:cNvPr id="147480" name="AutoShape 11"/>
            <p:cNvSpPr>
              <a:spLocks noChangeArrowheads="1"/>
            </p:cNvSpPr>
            <p:nvPr/>
          </p:nvSpPr>
          <p:spPr bwMode="auto">
            <a:xfrm>
              <a:off x="762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12</a:t>
              </a:r>
            </a:p>
          </p:txBody>
        </p:sp>
        <p:sp>
          <p:nvSpPr>
            <p:cNvPr id="147481" name="AutoShape 12"/>
            <p:cNvSpPr>
              <a:spLocks noChangeArrowheads="1"/>
            </p:cNvSpPr>
            <p:nvPr/>
          </p:nvSpPr>
          <p:spPr bwMode="auto">
            <a:xfrm>
              <a:off x="-33" y="3613"/>
              <a:ext cx="795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E00224</a:t>
              </a:r>
            </a:p>
          </p:txBody>
        </p:sp>
        <p:sp>
          <p:nvSpPr>
            <p:cNvPr id="147482" name="Text Box 13"/>
            <p:cNvSpPr txBox="1">
              <a:spLocks noChangeArrowheads="1"/>
            </p:cNvSpPr>
            <p:nvPr/>
          </p:nvSpPr>
          <p:spPr bwMode="auto">
            <a:xfrm>
              <a:off x="197" y="335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147483" name="Text Box 14"/>
            <p:cNvSpPr txBox="1">
              <a:spLocks noChangeArrowheads="1"/>
            </p:cNvSpPr>
            <p:nvPr/>
          </p:nvSpPr>
          <p:spPr bwMode="auto">
            <a:xfrm>
              <a:off x="248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Qtr3</a:t>
              </a:r>
            </a:p>
          </p:txBody>
        </p:sp>
        <p:sp>
          <p:nvSpPr>
            <p:cNvPr id="147484" name="Text Box 15"/>
            <p:cNvSpPr txBox="1">
              <a:spLocks noChangeArrowheads="1"/>
            </p:cNvSpPr>
            <p:nvPr/>
          </p:nvSpPr>
          <p:spPr bwMode="auto">
            <a:xfrm>
              <a:off x="89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Qtr1</a:t>
              </a:r>
            </a:p>
          </p:txBody>
        </p:sp>
        <p:sp>
          <p:nvSpPr>
            <p:cNvPr id="147485" name="Text Box 16"/>
            <p:cNvSpPr txBox="1">
              <a:spLocks noChangeArrowheads="1"/>
            </p:cNvSpPr>
            <p:nvPr/>
          </p:nvSpPr>
          <p:spPr bwMode="auto">
            <a:xfrm>
              <a:off x="1692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Qtr2</a:t>
              </a:r>
            </a:p>
          </p:txBody>
        </p:sp>
        <p:sp>
          <p:nvSpPr>
            <p:cNvPr id="147486" name="Text Box 17"/>
            <p:cNvSpPr txBox="1">
              <a:spLocks noChangeArrowheads="1"/>
            </p:cNvSpPr>
            <p:nvPr/>
          </p:nvSpPr>
          <p:spPr bwMode="auto">
            <a:xfrm>
              <a:off x="4140" y="3359"/>
              <a:ext cx="4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</a:t>
              </a:r>
            </a:p>
          </p:txBody>
        </p:sp>
        <p:sp>
          <p:nvSpPr>
            <p:cNvPr id="147487" name="Text Box 18"/>
            <p:cNvSpPr txBox="1">
              <a:spLocks noChangeArrowheads="1"/>
            </p:cNvSpPr>
            <p:nvPr/>
          </p:nvSpPr>
          <p:spPr bwMode="auto">
            <a:xfrm>
              <a:off x="4730" y="3359"/>
              <a:ext cx="8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Amount</a:t>
              </a:r>
            </a:p>
          </p:txBody>
        </p:sp>
        <p:sp>
          <p:nvSpPr>
            <p:cNvPr id="147488" name="Text Box 19"/>
            <p:cNvSpPr txBox="1">
              <a:spLocks noChangeArrowheads="1"/>
            </p:cNvSpPr>
            <p:nvPr/>
          </p:nvSpPr>
          <p:spPr bwMode="auto">
            <a:xfrm>
              <a:off x="3286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Qtr4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782" y="3151"/>
              <a:ext cx="480" cy="432"/>
              <a:chOff x="1062" y="3151"/>
              <a:chExt cx="480" cy="432"/>
            </a:xfrm>
          </p:grpSpPr>
          <p:sp>
            <p:nvSpPr>
              <p:cNvPr id="147499" name="AutoShape 21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7500" name="Text Box 22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575" y="3151"/>
              <a:ext cx="480" cy="432"/>
              <a:chOff x="1062" y="3151"/>
              <a:chExt cx="480" cy="432"/>
            </a:xfrm>
          </p:grpSpPr>
          <p:sp>
            <p:nvSpPr>
              <p:cNvPr id="147497" name="AutoShape 24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7498" name="Text Box 25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367" y="3151"/>
              <a:ext cx="480" cy="432"/>
              <a:chOff x="1062" y="3151"/>
              <a:chExt cx="480" cy="432"/>
            </a:xfrm>
          </p:grpSpPr>
          <p:sp>
            <p:nvSpPr>
              <p:cNvPr id="147495" name="AutoShape 27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7496" name="Text Box 28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3162" y="3151"/>
              <a:ext cx="480" cy="432"/>
              <a:chOff x="1062" y="3151"/>
              <a:chExt cx="480" cy="432"/>
            </a:xfrm>
          </p:grpSpPr>
          <p:sp>
            <p:nvSpPr>
              <p:cNvPr id="147493" name="AutoShape 30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7494" name="Text Box 31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</p:grpSp>
      <p:sp>
        <p:nvSpPr>
          <p:cNvPr id="147462" name="Rectangle 32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Rotating a SAS Data Set: Execution</a:t>
            </a:r>
          </a:p>
        </p:txBody>
      </p:sp>
      <p:sp>
        <p:nvSpPr>
          <p:cNvPr id="147463" name="Text Box 33"/>
          <p:cNvSpPr txBox="1">
            <a:spLocks noChangeArrowheads="1"/>
          </p:cNvSpPr>
          <p:nvPr/>
        </p:nvSpPr>
        <p:spPr bwMode="auto">
          <a:xfrm>
            <a:off x="188913" y="1649413"/>
            <a:ext cx="3925887" cy="1219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ID     Qtr1 Qtr2 Qtr3 Qtr4</a:t>
            </a:r>
          </a:p>
          <a:p>
            <a:endParaRPr lang="en-US" sz="1800">
              <a:latin typeface="SAS Monospace Bold" pitchFamily="49" charset="0"/>
            </a:endParaRPr>
          </a:p>
          <a:p>
            <a:r>
              <a:rPr lang="en-US" sz="1800">
                <a:latin typeface="SAS Monospace Bold" pitchFamily="49" charset="0"/>
              </a:rPr>
              <a:t>E00224  12   33   22    .</a:t>
            </a:r>
          </a:p>
          <a:p>
            <a:r>
              <a:rPr lang="en-US" sz="1800">
                <a:latin typeface="SAS Monospace Bold" pitchFamily="49" charset="0"/>
              </a:rPr>
              <a:t>E00367  35   48   40   30</a:t>
            </a:r>
          </a:p>
        </p:txBody>
      </p:sp>
      <p:sp>
        <p:nvSpPr>
          <p:cNvPr id="147464" name="Text Box 34"/>
          <p:cNvSpPr txBox="1">
            <a:spLocks noChangeArrowheads="1"/>
          </p:cNvSpPr>
          <p:nvPr/>
        </p:nvSpPr>
        <p:spPr bwMode="auto">
          <a:xfrm>
            <a:off x="334963" y="1287463"/>
            <a:ext cx="3883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/>
              <a:t>Partial Listing of</a:t>
            </a:r>
            <a:r>
              <a:rPr lang="en-US" sz="1800" dirty="0"/>
              <a:t>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47465" name="AutoShape 35"/>
          <p:cNvSpPr>
            <a:spLocks noChangeArrowheads="1"/>
          </p:cNvSpPr>
          <p:nvPr/>
        </p:nvSpPr>
        <p:spPr bwMode="auto">
          <a:xfrm>
            <a:off x="0" y="2155825"/>
            <a:ext cx="293688" cy="3746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C040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66" name="Line 36"/>
          <p:cNvSpPr>
            <a:spLocks noChangeShapeType="1"/>
          </p:cNvSpPr>
          <p:nvPr/>
        </p:nvSpPr>
        <p:spPr bwMode="auto">
          <a:xfrm>
            <a:off x="4876800" y="3733800"/>
            <a:ext cx="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47467" name="Rectangle 38"/>
          <p:cNvSpPr>
            <a:spLocks noChangeArrowheads="1"/>
          </p:cNvSpPr>
          <p:nvPr/>
        </p:nvSpPr>
        <p:spPr bwMode="auto">
          <a:xfrm>
            <a:off x="4914900" y="3503613"/>
            <a:ext cx="3498850" cy="4857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Amount=Contrib{2};</a:t>
            </a:r>
          </a:p>
        </p:txBody>
      </p:sp>
      <p:cxnSp>
        <p:nvCxnSpPr>
          <p:cNvPr id="147468" name="AutoShape 39"/>
          <p:cNvCxnSpPr>
            <a:cxnSpLocks noChangeShapeType="1"/>
          </p:cNvCxnSpPr>
          <p:nvPr/>
        </p:nvCxnSpPr>
        <p:spPr bwMode="auto">
          <a:xfrm>
            <a:off x="6477000" y="2590800"/>
            <a:ext cx="20638" cy="898525"/>
          </a:xfrm>
          <a:prstGeom prst="straightConnector1">
            <a:avLst/>
          </a:prstGeom>
          <a:noFill/>
          <a:ln w="57150">
            <a:solidFill>
              <a:srgbClr val="00349C"/>
            </a:solidFill>
            <a:round/>
            <a:headEnd type="none" w="sm" len="sm"/>
            <a:tailEnd type="triangle" w="lg" len="lg"/>
          </a:ln>
        </p:spPr>
      </p:cxnSp>
      <p:sp>
        <p:nvSpPr>
          <p:cNvPr id="147469" name="AutoShape 40"/>
          <p:cNvSpPr>
            <a:spLocks/>
          </p:cNvSpPr>
          <p:nvPr/>
        </p:nvSpPr>
        <p:spPr bwMode="auto">
          <a:xfrm rot="-5400000">
            <a:off x="6343650" y="1212850"/>
            <a:ext cx="249238" cy="2636838"/>
          </a:xfrm>
          <a:prstGeom prst="leftBrace">
            <a:avLst>
              <a:gd name="adj1" fmla="val 88163"/>
              <a:gd name="adj2" fmla="val 50000"/>
            </a:avLst>
          </a:prstGeom>
          <a:noFill/>
          <a:ln w="57150">
            <a:solidFill>
              <a:srgbClr val="00349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70" name="Line 41"/>
          <p:cNvSpPr>
            <a:spLocks noChangeShapeType="1"/>
          </p:cNvSpPr>
          <p:nvPr/>
        </p:nvSpPr>
        <p:spPr bwMode="auto">
          <a:xfrm flipH="1">
            <a:off x="3276600" y="3733800"/>
            <a:ext cx="1600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47471" name="Line 42"/>
          <p:cNvSpPr>
            <a:spLocks noChangeShapeType="1"/>
          </p:cNvSpPr>
          <p:nvPr/>
        </p:nvSpPr>
        <p:spPr bwMode="auto">
          <a:xfrm>
            <a:off x="3295650" y="3708400"/>
            <a:ext cx="0" cy="6096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147472" name="AutoShape 44"/>
          <p:cNvCxnSpPr>
            <a:cxnSpLocks noChangeShapeType="1"/>
          </p:cNvCxnSpPr>
          <p:nvPr/>
        </p:nvCxnSpPr>
        <p:spPr bwMode="auto">
          <a:xfrm rot="16200000" flipH="1">
            <a:off x="5794375" y="2787650"/>
            <a:ext cx="1588" cy="5037138"/>
          </a:xfrm>
          <a:prstGeom prst="curvedConnector3">
            <a:avLst>
              <a:gd name="adj1" fmla="val 18800009"/>
            </a:avLst>
          </a:prstGeom>
          <a:noFill/>
          <a:ln w="57150">
            <a:solidFill>
              <a:srgbClr val="00349C"/>
            </a:solidFill>
            <a:round/>
            <a:headEnd type="none" w="sm" len="sm"/>
            <a:tailEnd type="triangle" w="lg" len="lg"/>
          </a:ln>
        </p:spPr>
      </p:cxnSp>
      <p:sp>
        <p:nvSpPr>
          <p:cNvPr id="147473" name="Rectangle 45"/>
          <p:cNvSpPr>
            <a:spLocks noChangeArrowheads="1"/>
          </p:cNvSpPr>
          <p:nvPr/>
        </p:nvSpPr>
        <p:spPr bwMode="auto">
          <a:xfrm>
            <a:off x="4721225" y="1870075"/>
            <a:ext cx="2057400" cy="3048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74" name="Text Box 55"/>
          <p:cNvSpPr txBox="1">
            <a:spLocks noChangeArrowheads="1"/>
          </p:cNvSpPr>
          <p:nvPr/>
        </p:nvSpPr>
        <p:spPr bwMode="auto">
          <a:xfrm>
            <a:off x="182563" y="39576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872C0DB-216F-4B9A-93FA-CDA2B15FB419}" type="slidenum">
              <a:rPr lang="en-US" smtClean="0">
                <a:latin typeface="Arial" pitchFamily="34" charset="0"/>
              </a:rPr>
              <a:pPr/>
              <a:t>61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48483" name="AutoShape 3"/>
          <p:cNvSpPr>
            <a:spLocks noChangeArrowheads="1"/>
          </p:cNvSpPr>
          <p:nvPr/>
        </p:nvSpPr>
        <p:spPr bwMode="auto">
          <a:xfrm>
            <a:off x="4251325" y="1006475"/>
            <a:ext cx="4648200" cy="2317750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rotate(drop=Qtr1-Qtr4);    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sz="1800" b="1" dirty="0" err="1" smtClean="0">
                <a:latin typeface="Courier New" pitchFamily="49" charset="0"/>
              </a:rPr>
              <a:t>mylib.donate</a:t>
            </a:r>
            <a:r>
              <a:rPr lang="en-US" sz="1800" b="1" dirty="0">
                <a:latin typeface="Courier New" pitchFamily="49" charset="0"/>
              </a:rPr>
              <a:t>;            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  </a:t>
            </a:r>
          </a:p>
          <a:p>
            <a:r>
              <a:rPr lang="en-US" sz="1800" b="1" dirty="0">
                <a:latin typeface="Courier New" pitchFamily="49" charset="0"/>
              </a:rPr>
              <a:t>   do Qtr=1 to 4;               </a:t>
            </a:r>
          </a:p>
          <a:p>
            <a:r>
              <a:rPr lang="en-US" sz="1800" b="1" dirty="0">
                <a:latin typeface="Courier New" pitchFamily="49" charset="0"/>
              </a:rPr>
              <a:t>      Amount=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{Qtr};      </a:t>
            </a:r>
          </a:p>
          <a:p>
            <a:r>
              <a:rPr lang="en-US" sz="1800" b="1" dirty="0">
                <a:latin typeface="Courier New" pitchFamily="49" charset="0"/>
              </a:rPr>
              <a:t>      output;                   </a:t>
            </a:r>
          </a:p>
          <a:p>
            <a:r>
              <a:rPr lang="en-US" sz="1800" b="1" dirty="0">
                <a:latin typeface="Courier New" pitchFamily="49" charset="0"/>
              </a:rPr>
              <a:t>   end;                         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sp>
        <p:nvSpPr>
          <p:cNvPr id="148484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Rotating a SAS Data Set: Execution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188913" y="1649413"/>
            <a:ext cx="3925887" cy="1219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ID     Qtr1 Qtr2 Qtr3 Qtr4</a:t>
            </a:r>
          </a:p>
          <a:p>
            <a:endParaRPr lang="en-US" sz="1800">
              <a:latin typeface="SAS Monospace Bold" pitchFamily="49" charset="0"/>
            </a:endParaRPr>
          </a:p>
          <a:p>
            <a:r>
              <a:rPr lang="en-US" sz="1800">
                <a:latin typeface="SAS Monospace Bold" pitchFamily="49" charset="0"/>
              </a:rPr>
              <a:t>E00224  12   33   22    .</a:t>
            </a:r>
          </a:p>
          <a:p>
            <a:r>
              <a:rPr lang="en-US" sz="1800">
                <a:latin typeface="SAS Monospace Bold" pitchFamily="49" charset="0"/>
              </a:rPr>
              <a:t>E00367  35   48   40   30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334963" y="1287463"/>
            <a:ext cx="3883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/>
              <a:t>Partial Listing of</a:t>
            </a:r>
            <a:r>
              <a:rPr lang="en-US" sz="1800" dirty="0"/>
              <a:t>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48488" name="AutoShape 8"/>
          <p:cNvSpPr>
            <a:spLocks noChangeArrowheads="1"/>
          </p:cNvSpPr>
          <p:nvPr/>
        </p:nvSpPr>
        <p:spPr bwMode="auto">
          <a:xfrm>
            <a:off x="0" y="2155825"/>
            <a:ext cx="293688" cy="3746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C040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4876800" y="3733800"/>
            <a:ext cx="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5086350" y="2444750"/>
            <a:ext cx="1143000" cy="3048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8491" name="AutoShape 15"/>
          <p:cNvSpPr>
            <a:spLocks noChangeArrowheads="1"/>
          </p:cNvSpPr>
          <p:nvPr/>
        </p:nvSpPr>
        <p:spPr bwMode="auto">
          <a:xfrm rot="11262064" flipV="1">
            <a:off x="38100" y="4398963"/>
            <a:ext cx="1343025" cy="1025525"/>
          </a:xfrm>
          <a:prstGeom prst="curvedLeftArrow">
            <a:avLst>
              <a:gd name="adj1" fmla="val 20000"/>
              <a:gd name="adj2" fmla="val 40000"/>
              <a:gd name="adj3" fmla="val 54288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39700" y="3355975"/>
            <a:ext cx="8863013" cy="1349375"/>
            <a:chOff x="88" y="2544"/>
            <a:chExt cx="5583" cy="850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88" y="2544"/>
              <a:ext cx="5583" cy="842"/>
              <a:chOff x="-33" y="3151"/>
              <a:chExt cx="5583" cy="842"/>
            </a:xfrm>
          </p:grpSpPr>
          <p:sp>
            <p:nvSpPr>
              <p:cNvPr id="148504" name="AutoShape 18"/>
              <p:cNvSpPr>
                <a:spLocks noChangeArrowheads="1"/>
              </p:cNvSpPr>
              <p:nvPr/>
            </p:nvSpPr>
            <p:spPr bwMode="auto">
              <a:xfrm>
                <a:off x="4741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33</a:t>
                </a:r>
              </a:p>
            </p:txBody>
          </p:sp>
          <p:sp>
            <p:nvSpPr>
              <p:cNvPr id="148505" name="AutoShape 19"/>
              <p:cNvSpPr>
                <a:spLocks noChangeArrowheads="1"/>
              </p:cNvSpPr>
              <p:nvPr/>
            </p:nvSpPr>
            <p:spPr bwMode="auto">
              <a:xfrm>
                <a:off x="3944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148506" name="AutoShape 20"/>
              <p:cNvSpPr>
                <a:spLocks noChangeArrowheads="1"/>
              </p:cNvSpPr>
              <p:nvPr/>
            </p:nvSpPr>
            <p:spPr bwMode="auto">
              <a:xfrm>
                <a:off x="3147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latin typeface="Courier New" pitchFamily="49" charset="0"/>
                  </a:rPr>
                  <a:t>.</a:t>
                </a:r>
              </a:p>
            </p:txBody>
          </p:sp>
          <p:sp>
            <p:nvSpPr>
              <p:cNvPr id="148507" name="AutoShape 21"/>
              <p:cNvSpPr>
                <a:spLocks noChangeArrowheads="1"/>
              </p:cNvSpPr>
              <p:nvPr/>
            </p:nvSpPr>
            <p:spPr bwMode="auto">
              <a:xfrm>
                <a:off x="2350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22</a:t>
                </a:r>
              </a:p>
            </p:txBody>
          </p:sp>
          <p:sp>
            <p:nvSpPr>
              <p:cNvPr id="148508" name="AutoShape 22"/>
              <p:cNvSpPr>
                <a:spLocks noChangeArrowheads="1"/>
              </p:cNvSpPr>
              <p:nvPr/>
            </p:nvSpPr>
            <p:spPr bwMode="auto">
              <a:xfrm>
                <a:off x="1554" y="3613"/>
                <a:ext cx="796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33</a:t>
                </a:r>
              </a:p>
            </p:txBody>
          </p:sp>
          <p:sp>
            <p:nvSpPr>
              <p:cNvPr id="148509" name="AutoShape 23"/>
              <p:cNvSpPr>
                <a:spLocks noChangeArrowheads="1"/>
              </p:cNvSpPr>
              <p:nvPr/>
            </p:nvSpPr>
            <p:spPr bwMode="auto">
              <a:xfrm>
                <a:off x="762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12</a:t>
                </a:r>
              </a:p>
            </p:txBody>
          </p:sp>
          <p:sp>
            <p:nvSpPr>
              <p:cNvPr id="148510" name="AutoShape 24"/>
              <p:cNvSpPr>
                <a:spLocks noChangeArrowheads="1"/>
              </p:cNvSpPr>
              <p:nvPr/>
            </p:nvSpPr>
            <p:spPr bwMode="auto">
              <a:xfrm>
                <a:off x="-33" y="3613"/>
                <a:ext cx="795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E00224</a:t>
                </a:r>
              </a:p>
            </p:txBody>
          </p:sp>
          <p:sp>
            <p:nvSpPr>
              <p:cNvPr id="148511" name="Text Box 25"/>
              <p:cNvSpPr txBox="1">
                <a:spLocks noChangeArrowheads="1"/>
              </p:cNvSpPr>
              <p:nvPr/>
            </p:nvSpPr>
            <p:spPr bwMode="auto">
              <a:xfrm>
                <a:off x="197" y="3359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ID</a:t>
                </a:r>
              </a:p>
            </p:txBody>
          </p:sp>
          <p:sp>
            <p:nvSpPr>
              <p:cNvPr id="148512" name="Text Box 26"/>
              <p:cNvSpPr txBox="1">
                <a:spLocks noChangeArrowheads="1"/>
              </p:cNvSpPr>
              <p:nvPr/>
            </p:nvSpPr>
            <p:spPr bwMode="auto">
              <a:xfrm>
                <a:off x="2489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Qtr3</a:t>
                </a:r>
              </a:p>
            </p:txBody>
          </p:sp>
          <p:sp>
            <p:nvSpPr>
              <p:cNvPr id="148513" name="Text Box 27"/>
              <p:cNvSpPr txBox="1">
                <a:spLocks noChangeArrowheads="1"/>
              </p:cNvSpPr>
              <p:nvPr/>
            </p:nvSpPr>
            <p:spPr bwMode="auto">
              <a:xfrm>
                <a:off x="899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Qtr1</a:t>
                </a:r>
              </a:p>
            </p:txBody>
          </p:sp>
          <p:sp>
            <p:nvSpPr>
              <p:cNvPr id="148514" name="Text Box 28"/>
              <p:cNvSpPr txBox="1">
                <a:spLocks noChangeArrowheads="1"/>
              </p:cNvSpPr>
              <p:nvPr/>
            </p:nvSpPr>
            <p:spPr bwMode="auto">
              <a:xfrm>
                <a:off x="1692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Qtr2</a:t>
                </a:r>
              </a:p>
            </p:txBody>
          </p:sp>
          <p:sp>
            <p:nvSpPr>
              <p:cNvPr id="148515" name="Text Box 29"/>
              <p:cNvSpPr txBox="1">
                <a:spLocks noChangeArrowheads="1"/>
              </p:cNvSpPr>
              <p:nvPr/>
            </p:nvSpPr>
            <p:spPr bwMode="auto">
              <a:xfrm>
                <a:off x="4140" y="3359"/>
                <a:ext cx="4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</a:t>
                </a:r>
              </a:p>
            </p:txBody>
          </p:sp>
          <p:sp>
            <p:nvSpPr>
              <p:cNvPr id="148516" name="Text Box 30"/>
              <p:cNvSpPr txBox="1">
                <a:spLocks noChangeArrowheads="1"/>
              </p:cNvSpPr>
              <p:nvPr/>
            </p:nvSpPr>
            <p:spPr bwMode="auto">
              <a:xfrm>
                <a:off x="4730" y="3359"/>
                <a:ext cx="8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Amount</a:t>
                </a:r>
              </a:p>
            </p:txBody>
          </p:sp>
          <p:sp>
            <p:nvSpPr>
              <p:cNvPr id="148517" name="Text Box 31"/>
              <p:cNvSpPr txBox="1">
                <a:spLocks noChangeArrowheads="1"/>
              </p:cNvSpPr>
              <p:nvPr/>
            </p:nvSpPr>
            <p:spPr bwMode="auto">
              <a:xfrm>
                <a:off x="3286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Qtr4</a:t>
                </a:r>
              </a:p>
            </p:txBody>
          </p:sp>
          <p:grpSp>
            <p:nvGrpSpPr>
              <p:cNvPr id="4" name="Group 32"/>
              <p:cNvGrpSpPr>
                <a:grpSpLocks/>
              </p:cNvGrpSpPr>
              <p:nvPr/>
            </p:nvGrpSpPr>
            <p:grpSpPr bwMode="auto">
              <a:xfrm>
                <a:off x="782" y="3151"/>
                <a:ext cx="480" cy="432"/>
                <a:chOff x="1062" y="3151"/>
                <a:chExt cx="480" cy="432"/>
              </a:xfrm>
            </p:grpSpPr>
            <p:sp>
              <p:nvSpPr>
                <p:cNvPr id="148528" name="AutoShape 33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52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1575" y="3151"/>
                <a:ext cx="480" cy="432"/>
                <a:chOff x="1062" y="3151"/>
                <a:chExt cx="480" cy="432"/>
              </a:xfrm>
            </p:grpSpPr>
            <p:sp>
              <p:nvSpPr>
                <p:cNvPr id="148526" name="AutoShape 36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52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6" name="Group 38"/>
              <p:cNvGrpSpPr>
                <a:grpSpLocks/>
              </p:cNvGrpSpPr>
              <p:nvPr/>
            </p:nvGrpSpPr>
            <p:grpSpPr bwMode="auto">
              <a:xfrm>
                <a:off x="2367" y="3151"/>
                <a:ext cx="480" cy="432"/>
                <a:chOff x="1062" y="3151"/>
                <a:chExt cx="480" cy="432"/>
              </a:xfrm>
            </p:grpSpPr>
            <p:sp>
              <p:nvSpPr>
                <p:cNvPr id="148524" name="AutoShape 39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52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7" name="Group 41"/>
              <p:cNvGrpSpPr>
                <a:grpSpLocks/>
              </p:cNvGrpSpPr>
              <p:nvPr/>
            </p:nvGrpSpPr>
            <p:grpSpPr bwMode="auto">
              <a:xfrm>
                <a:off x="3162" y="3151"/>
                <a:ext cx="480" cy="432"/>
                <a:chOff x="1062" y="3151"/>
                <a:chExt cx="480" cy="432"/>
              </a:xfrm>
            </p:grpSpPr>
            <p:sp>
              <p:nvSpPr>
                <p:cNvPr id="148522" name="AutoShape 42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52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</p:grp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1069" y="3010"/>
              <a:ext cx="2770" cy="384"/>
              <a:chOff x="1069" y="3600"/>
              <a:chExt cx="2770" cy="384"/>
            </a:xfrm>
          </p:grpSpPr>
          <p:sp>
            <p:nvSpPr>
              <p:cNvPr id="148500" name="AutoShape 45"/>
              <p:cNvSpPr>
                <a:spLocks noChangeArrowheads="1"/>
              </p:cNvSpPr>
              <p:nvPr/>
            </p:nvSpPr>
            <p:spPr bwMode="auto">
              <a:xfrm>
                <a:off x="1069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01" name="AutoShape 46"/>
              <p:cNvSpPr>
                <a:spLocks noChangeArrowheads="1"/>
              </p:cNvSpPr>
              <p:nvPr/>
            </p:nvSpPr>
            <p:spPr bwMode="auto">
              <a:xfrm>
                <a:off x="1860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02" name="AutoShape 47"/>
              <p:cNvSpPr>
                <a:spLocks noChangeArrowheads="1"/>
              </p:cNvSpPr>
              <p:nvPr/>
            </p:nvSpPr>
            <p:spPr bwMode="auto">
              <a:xfrm>
                <a:off x="2656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03" name="AutoShape 48"/>
              <p:cNvSpPr>
                <a:spLocks noChangeArrowheads="1"/>
              </p:cNvSpPr>
              <p:nvPr/>
            </p:nvSpPr>
            <p:spPr bwMode="auto">
              <a:xfrm>
                <a:off x="3453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1371600" y="5016500"/>
            <a:ext cx="4038600" cy="1157288"/>
            <a:chOff x="864" y="3160"/>
            <a:chExt cx="3552" cy="729"/>
          </a:xfrm>
        </p:grpSpPr>
        <p:sp>
          <p:nvSpPr>
            <p:cNvPr id="148496" name="Text Box 51"/>
            <p:cNvSpPr txBox="1">
              <a:spLocks noChangeArrowheads="1"/>
            </p:cNvSpPr>
            <p:nvPr/>
          </p:nvSpPr>
          <p:spPr bwMode="auto">
            <a:xfrm>
              <a:off x="864" y="3160"/>
              <a:ext cx="3552" cy="72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SAS Monospace Bold" pitchFamily="49" charset="0"/>
                </a:rPr>
                <a:t>    </a:t>
              </a:r>
              <a:r>
                <a:rPr lang="en-US" sz="2000">
                  <a:latin typeface="SAS Monospace Bold" pitchFamily="49" charset="0"/>
                </a:rPr>
                <a:t>ID      Qtr    Amount</a:t>
              </a:r>
            </a:p>
            <a:p>
              <a:endParaRPr lang="en-US" sz="800">
                <a:latin typeface="SAS Monospace Bold" pitchFamily="49" charset="0"/>
              </a:endParaRPr>
            </a:p>
            <a:p>
              <a:r>
                <a:rPr lang="en-US" sz="2000">
                  <a:latin typeface="SAS Monospace Bold" pitchFamily="49" charset="0"/>
                </a:rPr>
                <a:t> E00224     1       12</a:t>
              </a:r>
            </a:p>
            <a:p>
              <a:r>
                <a:rPr lang="en-US" sz="2000">
                  <a:latin typeface="SAS Monospace Bold" pitchFamily="49" charset="0"/>
                </a:rPr>
                <a:t> E00224     2       33</a:t>
              </a:r>
            </a:p>
          </p:txBody>
        </p:sp>
        <p:sp>
          <p:nvSpPr>
            <p:cNvPr id="148497" name="Line 53"/>
            <p:cNvSpPr>
              <a:spLocks noChangeShapeType="1"/>
            </p:cNvSpPr>
            <p:nvPr/>
          </p:nvSpPr>
          <p:spPr bwMode="auto">
            <a:xfrm>
              <a:off x="864" y="3408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494" name="Text Box 55"/>
          <p:cNvSpPr txBox="1">
            <a:spLocks noChangeArrowheads="1"/>
          </p:cNvSpPr>
          <p:nvPr/>
        </p:nvSpPr>
        <p:spPr bwMode="auto">
          <a:xfrm>
            <a:off x="103188" y="3351213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  <p:sp>
        <p:nvSpPr>
          <p:cNvPr id="148495" name="Text Box 56"/>
          <p:cNvSpPr txBox="1">
            <a:spLocks noChangeArrowheads="1"/>
          </p:cNvSpPr>
          <p:nvPr/>
        </p:nvSpPr>
        <p:spPr bwMode="auto">
          <a:xfrm>
            <a:off x="1339850" y="4600575"/>
            <a:ext cx="27876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>
                <a:latin typeface="Courier New" pitchFamily="49" charset="0"/>
              </a:rPr>
              <a:t>rotate</a:t>
            </a:r>
            <a:r>
              <a:rPr lang="en-US" sz="2200" b="1"/>
              <a:t> </a:t>
            </a:r>
            <a:r>
              <a:rPr lang="en-US" sz="2000"/>
              <a:t>data set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A8FA1B-E51A-4905-9B9F-3AB7A0AF16F8}" type="slidenum">
              <a:rPr lang="en-US" smtClean="0">
                <a:latin typeface="Arial" pitchFamily="34" charset="0"/>
              </a:rPr>
              <a:pPr/>
              <a:t>62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49507" name="AutoShape 3"/>
          <p:cNvSpPr>
            <a:spLocks noChangeArrowheads="1"/>
          </p:cNvSpPr>
          <p:nvPr/>
        </p:nvSpPr>
        <p:spPr bwMode="auto">
          <a:xfrm>
            <a:off x="4251325" y="1006475"/>
            <a:ext cx="4648200" cy="2317750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rotate(drop=Qtr1-Qtr4);    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sz="1800" b="1" dirty="0" err="1" smtClean="0">
                <a:latin typeface="Courier New" pitchFamily="49" charset="0"/>
              </a:rPr>
              <a:t>mylib.donate</a:t>
            </a:r>
            <a:r>
              <a:rPr lang="en-US" sz="1800" b="1" dirty="0">
                <a:latin typeface="Courier New" pitchFamily="49" charset="0"/>
              </a:rPr>
              <a:t>;            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  </a:t>
            </a:r>
          </a:p>
          <a:p>
            <a:r>
              <a:rPr lang="en-US" sz="1800" b="1" dirty="0">
                <a:latin typeface="Courier New" pitchFamily="49" charset="0"/>
              </a:rPr>
              <a:t>   do Qtr=1 to 4;               </a:t>
            </a:r>
          </a:p>
          <a:p>
            <a:r>
              <a:rPr lang="en-US" sz="1800" b="1" dirty="0">
                <a:latin typeface="Courier New" pitchFamily="49" charset="0"/>
              </a:rPr>
              <a:t>      Amount=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{Qtr};      </a:t>
            </a:r>
          </a:p>
          <a:p>
            <a:r>
              <a:rPr lang="en-US" sz="1800" b="1" dirty="0">
                <a:latin typeface="Courier New" pitchFamily="49" charset="0"/>
              </a:rPr>
              <a:t>      output;                   </a:t>
            </a:r>
          </a:p>
          <a:p>
            <a:r>
              <a:rPr lang="en-US" sz="1800" b="1" dirty="0">
                <a:latin typeface="Courier New" pitchFamily="49" charset="0"/>
              </a:rPr>
              <a:t>   end;                         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sp>
        <p:nvSpPr>
          <p:cNvPr id="149508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563" y="3957638"/>
            <a:ext cx="8863012" cy="1336675"/>
            <a:chOff x="-33" y="3151"/>
            <a:chExt cx="5583" cy="842"/>
          </a:xfrm>
        </p:grpSpPr>
        <p:sp>
          <p:nvSpPr>
            <p:cNvPr id="149523" name="AutoShape 6"/>
            <p:cNvSpPr>
              <a:spLocks noChangeArrowheads="1"/>
            </p:cNvSpPr>
            <p:nvPr/>
          </p:nvSpPr>
          <p:spPr bwMode="auto">
            <a:xfrm>
              <a:off x="4741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22</a:t>
              </a:r>
            </a:p>
          </p:txBody>
        </p:sp>
        <p:sp>
          <p:nvSpPr>
            <p:cNvPr id="149524" name="AutoShape 7"/>
            <p:cNvSpPr>
              <a:spLocks noChangeArrowheads="1"/>
            </p:cNvSpPr>
            <p:nvPr/>
          </p:nvSpPr>
          <p:spPr bwMode="auto">
            <a:xfrm>
              <a:off x="3944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149525" name="AutoShape 8"/>
            <p:cNvSpPr>
              <a:spLocks noChangeArrowheads="1"/>
            </p:cNvSpPr>
            <p:nvPr/>
          </p:nvSpPr>
          <p:spPr bwMode="auto">
            <a:xfrm>
              <a:off x="3147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149526" name="AutoShape 9"/>
            <p:cNvSpPr>
              <a:spLocks noChangeArrowheads="1"/>
            </p:cNvSpPr>
            <p:nvPr/>
          </p:nvSpPr>
          <p:spPr bwMode="auto">
            <a:xfrm>
              <a:off x="2350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22</a:t>
              </a:r>
            </a:p>
          </p:txBody>
        </p:sp>
        <p:sp>
          <p:nvSpPr>
            <p:cNvPr id="149527" name="AutoShape 10"/>
            <p:cNvSpPr>
              <a:spLocks noChangeArrowheads="1"/>
            </p:cNvSpPr>
            <p:nvPr/>
          </p:nvSpPr>
          <p:spPr bwMode="auto">
            <a:xfrm>
              <a:off x="1554" y="3613"/>
              <a:ext cx="796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33</a:t>
              </a:r>
            </a:p>
          </p:txBody>
        </p:sp>
        <p:sp>
          <p:nvSpPr>
            <p:cNvPr id="149528" name="AutoShape 11"/>
            <p:cNvSpPr>
              <a:spLocks noChangeArrowheads="1"/>
            </p:cNvSpPr>
            <p:nvPr/>
          </p:nvSpPr>
          <p:spPr bwMode="auto">
            <a:xfrm>
              <a:off x="762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12</a:t>
              </a:r>
            </a:p>
          </p:txBody>
        </p:sp>
        <p:sp>
          <p:nvSpPr>
            <p:cNvPr id="149529" name="AutoShape 12"/>
            <p:cNvSpPr>
              <a:spLocks noChangeArrowheads="1"/>
            </p:cNvSpPr>
            <p:nvPr/>
          </p:nvSpPr>
          <p:spPr bwMode="auto">
            <a:xfrm>
              <a:off x="-33" y="3613"/>
              <a:ext cx="795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E00224</a:t>
              </a:r>
            </a:p>
          </p:txBody>
        </p:sp>
        <p:sp>
          <p:nvSpPr>
            <p:cNvPr id="149530" name="Text Box 13"/>
            <p:cNvSpPr txBox="1">
              <a:spLocks noChangeArrowheads="1"/>
            </p:cNvSpPr>
            <p:nvPr/>
          </p:nvSpPr>
          <p:spPr bwMode="auto">
            <a:xfrm>
              <a:off x="197" y="335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149531" name="Text Box 14"/>
            <p:cNvSpPr txBox="1">
              <a:spLocks noChangeArrowheads="1"/>
            </p:cNvSpPr>
            <p:nvPr/>
          </p:nvSpPr>
          <p:spPr bwMode="auto">
            <a:xfrm>
              <a:off x="248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Qtr3</a:t>
              </a:r>
            </a:p>
          </p:txBody>
        </p:sp>
        <p:sp>
          <p:nvSpPr>
            <p:cNvPr id="149532" name="Text Box 15"/>
            <p:cNvSpPr txBox="1">
              <a:spLocks noChangeArrowheads="1"/>
            </p:cNvSpPr>
            <p:nvPr/>
          </p:nvSpPr>
          <p:spPr bwMode="auto">
            <a:xfrm>
              <a:off x="89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Qtr1</a:t>
              </a:r>
            </a:p>
          </p:txBody>
        </p:sp>
        <p:sp>
          <p:nvSpPr>
            <p:cNvPr id="149533" name="Text Box 16"/>
            <p:cNvSpPr txBox="1">
              <a:spLocks noChangeArrowheads="1"/>
            </p:cNvSpPr>
            <p:nvPr/>
          </p:nvSpPr>
          <p:spPr bwMode="auto">
            <a:xfrm>
              <a:off x="1692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Qtr2</a:t>
              </a:r>
            </a:p>
          </p:txBody>
        </p:sp>
        <p:sp>
          <p:nvSpPr>
            <p:cNvPr id="149534" name="Text Box 17"/>
            <p:cNvSpPr txBox="1">
              <a:spLocks noChangeArrowheads="1"/>
            </p:cNvSpPr>
            <p:nvPr/>
          </p:nvSpPr>
          <p:spPr bwMode="auto">
            <a:xfrm>
              <a:off x="4140" y="3359"/>
              <a:ext cx="4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</a:t>
              </a:r>
            </a:p>
          </p:txBody>
        </p:sp>
        <p:sp>
          <p:nvSpPr>
            <p:cNvPr id="149535" name="Text Box 18"/>
            <p:cNvSpPr txBox="1">
              <a:spLocks noChangeArrowheads="1"/>
            </p:cNvSpPr>
            <p:nvPr/>
          </p:nvSpPr>
          <p:spPr bwMode="auto">
            <a:xfrm>
              <a:off x="4730" y="3359"/>
              <a:ext cx="8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Amount</a:t>
              </a:r>
            </a:p>
          </p:txBody>
        </p:sp>
        <p:sp>
          <p:nvSpPr>
            <p:cNvPr id="149536" name="Text Box 19"/>
            <p:cNvSpPr txBox="1">
              <a:spLocks noChangeArrowheads="1"/>
            </p:cNvSpPr>
            <p:nvPr/>
          </p:nvSpPr>
          <p:spPr bwMode="auto">
            <a:xfrm>
              <a:off x="3286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Qtr4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782" y="3151"/>
              <a:ext cx="480" cy="432"/>
              <a:chOff x="1062" y="3151"/>
              <a:chExt cx="480" cy="432"/>
            </a:xfrm>
          </p:grpSpPr>
          <p:sp>
            <p:nvSpPr>
              <p:cNvPr id="149547" name="AutoShape 21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9548" name="Text Box 22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575" y="3151"/>
              <a:ext cx="480" cy="432"/>
              <a:chOff x="1062" y="3151"/>
              <a:chExt cx="480" cy="432"/>
            </a:xfrm>
          </p:grpSpPr>
          <p:sp>
            <p:nvSpPr>
              <p:cNvPr id="149545" name="AutoShape 24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9546" name="Text Box 25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367" y="3151"/>
              <a:ext cx="480" cy="432"/>
              <a:chOff x="1062" y="3151"/>
              <a:chExt cx="480" cy="432"/>
            </a:xfrm>
          </p:grpSpPr>
          <p:sp>
            <p:nvSpPr>
              <p:cNvPr id="149543" name="AutoShape 27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9544" name="Text Box 28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3162" y="3151"/>
              <a:ext cx="480" cy="432"/>
              <a:chOff x="1062" y="3151"/>
              <a:chExt cx="480" cy="432"/>
            </a:xfrm>
          </p:grpSpPr>
          <p:sp>
            <p:nvSpPr>
              <p:cNvPr id="149541" name="AutoShape 30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9542" name="Text Box 31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</p:grpSp>
      <p:sp>
        <p:nvSpPr>
          <p:cNvPr id="149510" name="Rectangle 32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Rotating a SAS Data Set: Execution</a:t>
            </a:r>
          </a:p>
        </p:txBody>
      </p:sp>
      <p:sp>
        <p:nvSpPr>
          <p:cNvPr id="149511" name="Text Box 33"/>
          <p:cNvSpPr txBox="1">
            <a:spLocks noChangeArrowheads="1"/>
          </p:cNvSpPr>
          <p:nvPr/>
        </p:nvSpPr>
        <p:spPr bwMode="auto">
          <a:xfrm>
            <a:off x="188913" y="1649413"/>
            <a:ext cx="3925887" cy="1219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ID     Qtr1 Qtr2 Qtr3 Qtr4</a:t>
            </a:r>
          </a:p>
          <a:p>
            <a:endParaRPr lang="en-US" sz="1800">
              <a:latin typeface="SAS Monospace Bold" pitchFamily="49" charset="0"/>
            </a:endParaRPr>
          </a:p>
          <a:p>
            <a:r>
              <a:rPr lang="en-US" sz="1800">
                <a:latin typeface="SAS Monospace Bold" pitchFamily="49" charset="0"/>
              </a:rPr>
              <a:t>E00224  12   33   22    .</a:t>
            </a:r>
          </a:p>
          <a:p>
            <a:r>
              <a:rPr lang="en-US" sz="1800">
                <a:latin typeface="SAS Monospace Bold" pitchFamily="49" charset="0"/>
              </a:rPr>
              <a:t>E00367  35   48   40   30</a:t>
            </a:r>
          </a:p>
        </p:txBody>
      </p:sp>
      <p:sp>
        <p:nvSpPr>
          <p:cNvPr id="149512" name="Text Box 34"/>
          <p:cNvSpPr txBox="1">
            <a:spLocks noChangeArrowheads="1"/>
          </p:cNvSpPr>
          <p:nvPr/>
        </p:nvSpPr>
        <p:spPr bwMode="auto">
          <a:xfrm>
            <a:off x="334963" y="1287463"/>
            <a:ext cx="3883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/>
              <a:t>Partial Listing of</a:t>
            </a:r>
            <a:r>
              <a:rPr lang="en-US" sz="1800" dirty="0"/>
              <a:t>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49513" name="AutoShape 35"/>
          <p:cNvSpPr>
            <a:spLocks noChangeArrowheads="1"/>
          </p:cNvSpPr>
          <p:nvPr/>
        </p:nvSpPr>
        <p:spPr bwMode="auto">
          <a:xfrm>
            <a:off x="0" y="2155825"/>
            <a:ext cx="293688" cy="3746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C040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9514" name="Line 36"/>
          <p:cNvSpPr>
            <a:spLocks noChangeShapeType="1"/>
          </p:cNvSpPr>
          <p:nvPr/>
        </p:nvSpPr>
        <p:spPr bwMode="auto">
          <a:xfrm>
            <a:off x="4876800" y="3733800"/>
            <a:ext cx="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49515" name="Rectangle 37"/>
          <p:cNvSpPr>
            <a:spLocks noChangeArrowheads="1"/>
          </p:cNvSpPr>
          <p:nvPr/>
        </p:nvSpPr>
        <p:spPr bwMode="auto">
          <a:xfrm>
            <a:off x="4914900" y="3503613"/>
            <a:ext cx="3498850" cy="4857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Amount=Contrib{3};</a:t>
            </a:r>
          </a:p>
        </p:txBody>
      </p:sp>
      <p:cxnSp>
        <p:nvCxnSpPr>
          <p:cNvPr id="149516" name="AutoShape 38"/>
          <p:cNvCxnSpPr>
            <a:cxnSpLocks noChangeShapeType="1"/>
          </p:cNvCxnSpPr>
          <p:nvPr/>
        </p:nvCxnSpPr>
        <p:spPr bwMode="auto">
          <a:xfrm>
            <a:off x="6477000" y="2590800"/>
            <a:ext cx="20638" cy="898525"/>
          </a:xfrm>
          <a:prstGeom prst="straightConnector1">
            <a:avLst/>
          </a:prstGeom>
          <a:noFill/>
          <a:ln w="57150">
            <a:solidFill>
              <a:srgbClr val="00349C"/>
            </a:solidFill>
            <a:round/>
            <a:headEnd type="none" w="sm" len="sm"/>
            <a:tailEnd type="triangle" w="lg" len="lg"/>
          </a:ln>
        </p:spPr>
      </p:cxnSp>
      <p:sp>
        <p:nvSpPr>
          <p:cNvPr id="149517" name="AutoShape 39"/>
          <p:cNvSpPr>
            <a:spLocks/>
          </p:cNvSpPr>
          <p:nvPr/>
        </p:nvSpPr>
        <p:spPr bwMode="auto">
          <a:xfrm rot="-5400000">
            <a:off x="6343650" y="1212850"/>
            <a:ext cx="249238" cy="2636838"/>
          </a:xfrm>
          <a:prstGeom prst="leftBrace">
            <a:avLst>
              <a:gd name="adj1" fmla="val 88163"/>
              <a:gd name="adj2" fmla="val 50000"/>
            </a:avLst>
          </a:prstGeom>
          <a:noFill/>
          <a:ln w="57150">
            <a:solidFill>
              <a:srgbClr val="00349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9518" name="Line 40"/>
          <p:cNvSpPr>
            <a:spLocks noChangeShapeType="1"/>
          </p:cNvSpPr>
          <p:nvPr/>
        </p:nvSpPr>
        <p:spPr bwMode="auto">
          <a:xfrm>
            <a:off x="4705350" y="3756025"/>
            <a:ext cx="0" cy="6096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149519" name="AutoShape 41"/>
          <p:cNvCxnSpPr>
            <a:cxnSpLocks noChangeShapeType="1"/>
          </p:cNvCxnSpPr>
          <p:nvPr/>
        </p:nvCxnSpPr>
        <p:spPr bwMode="auto">
          <a:xfrm rot="16200000" flipH="1">
            <a:off x="6434138" y="3436937"/>
            <a:ext cx="1588" cy="3757613"/>
          </a:xfrm>
          <a:prstGeom prst="curvedConnector3">
            <a:avLst>
              <a:gd name="adj1" fmla="val 18800009"/>
            </a:avLst>
          </a:prstGeom>
          <a:noFill/>
          <a:ln w="57150">
            <a:solidFill>
              <a:srgbClr val="00349C"/>
            </a:solidFill>
            <a:round/>
            <a:headEnd type="none" w="sm" len="sm"/>
            <a:tailEnd type="triangle" w="lg" len="lg"/>
          </a:ln>
        </p:spPr>
      </p:cxnSp>
      <p:sp>
        <p:nvSpPr>
          <p:cNvPr id="149520" name="Rectangle 42"/>
          <p:cNvSpPr>
            <a:spLocks noChangeArrowheads="1"/>
          </p:cNvSpPr>
          <p:nvPr/>
        </p:nvSpPr>
        <p:spPr bwMode="auto">
          <a:xfrm>
            <a:off x="4721225" y="1870075"/>
            <a:ext cx="2057400" cy="3048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9521" name="Line 44"/>
          <p:cNvSpPr>
            <a:spLocks noChangeShapeType="1"/>
          </p:cNvSpPr>
          <p:nvPr/>
        </p:nvSpPr>
        <p:spPr bwMode="auto">
          <a:xfrm>
            <a:off x="4686300" y="3771900"/>
            <a:ext cx="228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49522" name="Text Box 46"/>
          <p:cNvSpPr txBox="1">
            <a:spLocks noChangeArrowheads="1"/>
          </p:cNvSpPr>
          <p:nvPr/>
        </p:nvSpPr>
        <p:spPr bwMode="auto">
          <a:xfrm>
            <a:off x="182563" y="39576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A5DD4A1-889F-422C-85F8-DFA74683347B}" type="slidenum">
              <a:rPr lang="en-US" smtClean="0">
                <a:latin typeface="Arial" pitchFamily="34" charset="0"/>
              </a:rPr>
              <a:pPr/>
              <a:t>63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50531" name="AutoShape 3"/>
          <p:cNvSpPr>
            <a:spLocks noChangeArrowheads="1"/>
          </p:cNvSpPr>
          <p:nvPr/>
        </p:nvSpPr>
        <p:spPr bwMode="auto">
          <a:xfrm>
            <a:off x="4251325" y="1006475"/>
            <a:ext cx="4648200" cy="2317750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rotate(drop=Qtr1-Qtr4);    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sz="1800" b="1" dirty="0" err="1" smtClean="0">
                <a:latin typeface="Courier New" pitchFamily="49" charset="0"/>
              </a:rPr>
              <a:t>mylib.donate</a:t>
            </a:r>
            <a:r>
              <a:rPr lang="en-US" sz="1800" b="1" dirty="0">
                <a:latin typeface="Courier New" pitchFamily="49" charset="0"/>
              </a:rPr>
              <a:t>;            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  </a:t>
            </a:r>
          </a:p>
          <a:p>
            <a:r>
              <a:rPr lang="en-US" sz="1800" b="1" dirty="0">
                <a:latin typeface="Courier New" pitchFamily="49" charset="0"/>
              </a:rPr>
              <a:t>   do Qtr=1 to 4;               </a:t>
            </a:r>
          </a:p>
          <a:p>
            <a:r>
              <a:rPr lang="en-US" sz="1800" b="1" dirty="0">
                <a:latin typeface="Courier New" pitchFamily="49" charset="0"/>
              </a:rPr>
              <a:t>      Amount=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{Qtr};      </a:t>
            </a:r>
          </a:p>
          <a:p>
            <a:r>
              <a:rPr lang="en-US" sz="1800" b="1" dirty="0">
                <a:latin typeface="Courier New" pitchFamily="49" charset="0"/>
              </a:rPr>
              <a:t>      output;                   </a:t>
            </a:r>
          </a:p>
          <a:p>
            <a:r>
              <a:rPr lang="en-US" sz="1800" b="1" dirty="0">
                <a:latin typeface="Courier New" pitchFamily="49" charset="0"/>
              </a:rPr>
              <a:t>   end;                         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sp>
        <p:nvSpPr>
          <p:cNvPr id="150532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Rotating a SAS Data Set: Execution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188913" y="1649413"/>
            <a:ext cx="3925887" cy="1219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ID     Qtr1 Qtr2 Qtr3 Qtr4</a:t>
            </a:r>
          </a:p>
          <a:p>
            <a:endParaRPr lang="en-US" sz="1800">
              <a:latin typeface="SAS Monospace Bold" pitchFamily="49" charset="0"/>
            </a:endParaRPr>
          </a:p>
          <a:p>
            <a:r>
              <a:rPr lang="en-US" sz="1800">
                <a:latin typeface="SAS Monospace Bold" pitchFamily="49" charset="0"/>
              </a:rPr>
              <a:t>E00224  12   33   22    .</a:t>
            </a:r>
          </a:p>
          <a:p>
            <a:r>
              <a:rPr lang="en-US" sz="1800">
                <a:latin typeface="SAS Monospace Bold" pitchFamily="49" charset="0"/>
              </a:rPr>
              <a:t>E00367  35   48   40   30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334963" y="1287463"/>
            <a:ext cx="3883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/>
              <a:t>Partial Listing of</a:t>
            </a:r>
            <a:r>
              <a:rPr lang="en-US" sz="1800" dirty="0"/>
              <a:t>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50536" name="AutoShape 8"/>
          <p:cNvSpPr>
            <a:spLocks noChangeArrowheads="1"/>
          </p:cNvSpPr>
          <p:nvPr/>
        </p:nvSpPr>
        <p:spPr bwMode="auto">
          <a:xfrm>
            <a:off x="0" y="2155825"/>
            <a:ext cx="293688" cy="3746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C040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0537" name="Line 9"/>
          <p:cNvSpPr>
            <a:spLocks noChangeShapeType="1"/>
          </p:cNvSpPr>
          <p:nvPr/>
        </p:nvSpPr>
        <p:spPr bwMode="auto">
          <a:xfrm>
            <a:off x="4876800" y="3733800"/>
            <a:ext cx="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5086350" y="2444750"/>
            <a:ext cx="1143000" cy="3048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0539" name="AutoShape 15"/>
          <p:cNvSpPr>
            <a:spLocks noChangeArrowheads="1"/>
          </p:cNvSpPr>
          <p:nvPr/>
        </p:nvSpPr>
        <p:spPr bwMode="auto">
          <a:xfrm rot="11262064" flipV="1">
            <a:off x="38100" y="4398963"/>
            <a:ext cx="1343025" cy="1025525"/>
          </a:xfrm>
          <a:prstGeom prst="curvedLeftArrow">
            <a:avLst>
              <a:gd name="adj1" fmla="val 20000"/>
              <a:gd name="adj2" fmla="val 40000"/>
              <a:gd name="adj3" fmla="val 54288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39700" y="3355975"/>
            <a:ext cx="8863013" cy="1349375"/>
            <a:chOff x="88" y="2544"/>
            <a:chExt cx="5583" cy="850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88" y="2544"/>
              <a:ext cx="5583" cy="842"/>
              <a:chOff x="-33" y="3151"/>
              <a:chExt cx="5583" cy="842"/>
            </a:xfrm>
          </p:grpSpPr>
          <p:sp>
            <p:nvSpPr>
              <p:cNvPr id="150552" name="AutoShape 18"/>
              <p:cNvSpPr>
                <a:spLocks noChangeArrowheads="1"/>
              </p:cNvSpPr>
              <p:nvPr/>
            </p:nvSpPr>
            <p:spPr bwMode="auto">
              <a:xfrm>
                <a:off x="4741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22</a:t>
                </a:r>
              </a:p>
            </p:txBody>
          </p:sp>
          <p:sp>
            <p:nvSpPr>
              <p:cNvPr id="150553" name="AutoShape 19"/>
              <p:cNvSpPr>
                <a:spLocks noChangeArrowheads="1"/>
              </p:cNvSpPr>
              <p:nvPr/>
            </p:nvSpPr>
            <p:spPr bwMode="auto">
              <a:xfrm>
                <a:off x="3944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150554" name="AutoShape 20"/>
              <p:cNvSpPr>
                <a:spLocks noChangeArrowheads="1"/>
              </p:cNvSpPr>
              <p:nvPr/>
            </p:nvSpPr>
            <p:spPr bwMode="auto">
              <a:xfrm>
                <a:off x="3147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latin typeface="Courier New" pitchFamily="49" charset="0"/>
                  </a:rPr>
                  <a:t>.</a:t>
                </a:r>
              </a:p>
            </p:txBody>
          </p:sp>
          <p:sp>
            <p:nvSpPr>
              <p:cNvPr id="150555" name="AutoShape 21"/>
              <p:cNvSpPr>
                <a:spLocks noChangeArrowheads="1"/>
              </p:cNvSpPr>
              <p:nvPr/>
            </p:nvSpPr>
            <p:spPr bwMode="auto">
              <a:xfrm>
                <a:off x="2350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22</a:t>
                </a:r>
              </a:p>
            </p:txBody>
          </p:sp>
          <p:sp>
            <p:nvSpPr>
              <p:cNvPr id="150556" name="AutoShape 22"/>
              <p:cNvSpPr>
                <a:spLocks noChangeArrowheads="1"/>
              </p:cNvSpPr>
              <p:nvPr/>
            </p:nvSpPr>
            <p:spPr bwMode="auto">
              <a:xfrm>
                <a:off x="1554" y="3613"/>
                <a:ext cx="796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33</a:t>
                </a:r>
              </a:p>
            </p:txBody>
          </p:sp>
          <p:sp>
            <p:nvSpPr>
              <p:cNvPr id="150557" name="AutoShape 23"/>
              <p:cNvSpPr>
                <a:spLocks noChangeArrowheads="1"/>
              </p:cNvSpPr>
              <p:nvPr/>
            </p:nvSpPr>
            <p:spPr bwMode="auto">
              <a:xfrm>
                <a:off x="762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12</a:t>
                </a:r>
              </a:p>
            </p:txBody>
          </p:sp>
          <p:sp>
            <p:nvSpPr>
              <p:cNvPr id="150558" name="AutoShape 24"/>
              <p:cNvSpPr>
                <a:spLocks noChangeArrowheads="1"/>
              </p:cNvSpPr>
              <p:nvPr/>
            </p:nvSpPr>
            <p:spPr bwMode="auto">
              <a:xfrm>
                <a:off x="-33" y="3613"/>
                <a:ext cx="795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E00224</a:t>
                </a:r>
              </a:p>
            </p:txBody>
          </p:sp>
          <p:sp>
            <p:nvSpPr>
              <p:cNvPr id="150559" name="Text Box 25"/>
              <p:cNvSpPr txBox="1">
                <a:spLocks noChangeArrowheads="1"/>
              </p:cNvSpPr>
              <p:nvPr/>
            </p:nvSpPr>
            <p:spPr bwMode="auto">
              <a:xfrm>
                <a:off x="197" y="3359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ID</a:t>
                </a:r>
              </a:p>
            </p:txBody>
          </p:sp>
          <p:sp>
            <p:nvSpPr>
              <p:cNvPr id="150560" name="Text Box 26"/>
              <p:cNvSpPr txBox="1">
                <a:spLocks noChangeArrowheads="1"/>
              </p:cNvSpPr>
              <p:nvPr/>
            </p:nvSpPr>
            <p:spPr bwMode="auto">
              <a:xfrm>
                <a:off x="2489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Qtr3</a:t>
                </a:r>
              </a:p>
            </p:txBody>
          </p:sp>
          <p:sp>
            <p:nvSpPr>
              <p:cNvPr id="150561" name="Text Box 27"/>
              <p:cNvSpPr txBox="1">
                <a:spLocks noChangeArrowheads="1"/>
              </p:cNvSpPr>
              <p:nvPr/>
            </p:nvSpPr>
            <p:spPr bwMode="auto">
              <a:xfrm>
                <a:off x="899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Qtr1</a:t>
                </a:r>
              </a:p>
            </p:txBody>
          </p:sp>
          <p:sp>
            <p:nvSpPr>
              <p:cNvPr id="150562" name="Text Box 28"/>
              <p:cNvSpPr txBox="1">
                <a:spLocks noChangeArrowheads="1"/>
              </p:cNvSpPr>
              <p:nvPr/>
            </p:nvSpPr>
            <p:spPr bwMode="auto">
              <a:xfrm>
                <a:off x="1692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Qtr2</a:t>
                </a:r>
              </a:p>
            </p:txBody>
          </p:sp>
          <p:sp>
            <p:nvSpPr>
              <p:cNvPr id="150563" name="Text Box 29"/>
              <p:cNvSpPr txBox="1">
                <a:spLocks noChangeArrowheads="1"/>
              </p:cNvSpPr>
              <p:nvPr/>
            </p:nvSpPr>
            <p:spPr bwMode="auto">
              <a:xfrm>
                <a:off x="4140" y="3359"/>
                <a:ext cx="4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</a:t>
                </a:r>
              </a:p>
            </p:txBody>
          </p:sp>
          <p:sp>
            <p:nvSpPr>
              <p:cNvPr id="150564" name="Text Box 30"/>
              <p:cNvSpPr txBox="1">
                <a:spLocks noChangeArrowheads="1"/>
              </p:cNvSpPr>
              <p:nvPr/>
            </p:nvSpPr>
            <p:spPr bwMode="auto">
              <a:xfrm>
                <a:off x="4730" y="3359"/>
                <a:ext cx="8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Amount</a:t>
                </a:r>
              </a:p>
            </p:txBody>
          </p:sp>
          <p:sp>
            <p:nvSpPr>
              <p:cNvPr id="150565" name="Text Box 31"/>
              <p:cNvSpPr txBox="1">
                <a:spLocks noChangeArrowheads="1"/>
              </p:cNvSpPr>
              <p:nvPr/>
            </p:nvSpPr>
            <p:spPr bwMode="auto">
              <a:xfrm>
                <a:off x="3286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Qtr4</a:t>
                </a:r>
              </a:p>
            </p:txBody>
          </p:sp>
          <p:grpSp>
            <p:nvGrpSpPr>
              <p:cNvPr id="4" name="Group 32"/>
              <p:cNvGrpSpPr>
                <a:grpSpLocks/>
              </p:cNvGrpSpPr>
              <p:nvPr/>
            </p:nvGrpSpPr>
            <p:grpSpPr bwMode="auto">
              <a:xfrm>
                <a:off x="782" y="3151"/>
                <a:ext cx="480" cy="432"/>
                <a:chOff x="1062" y="3151"/>
                <a:chExt cx="480" cy="432"/>
              </a:xfrm>
            </p:grpSpPr>
            <p:sp>
              <p:nvSpPr>
                <p:cNvPr id="150576" name="AutoShape 33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57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1575" y="3151"/>
                <a:ext cx="480" cy="432"/>
                <a:chOff x="1062" y="3151"/>
                <a:chExt cx="480" cy="432"/>
              </a:xfrm>
            </p:grpSpPr>
            <p:sp>
              <p:nvSpPr>
                <p:cNvPr id="150574" name="AutoShape 36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57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6" name="Group 38"/>
              <p:cNvGrpSpPr>
                <a:grpSpLocks/>
              </p:cNvGrpSpPr>
              <p:nvPr/>
            </p:nvGrpSpPr>
            <p:grpSpPr bwMode="auto">
              <a:xfrm>
                <a:off x="2367" y="3151"/>
                <a:ext cx="480" cy="432"/>
                <a:chOff x="1062" y="3151"/>
                <a:chExt cx="480" cy="432"/>
              </a:xfrm>
            </p:grpSpPr>
            <p:sp>
              <p:nvSpPr>
                <p:cNvPr id="150572" name="AutoShape 39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573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7" name="Group 41"/>
              <p:cNvGrpSpPr>
                <a:grpSpLocks/>
              </p:cNvGrpSpPr>
              <p:nvPr/>
            </p:nvGrpSpPr>
            <p:grpSpPr bwMode="auto">
              <a:xfrm>
                <a:off x="3162" y="3151"/>
                <a:ext cx="480" cy="432"/>
                <a:chOff x="1062" y="3151"/>
                <a:chExt cx="480" cy="432"/>
              </a:xfrm>
            </p:grpSpPr>
            <p:sp>
              <p:nvSpPr>
                <p:cNvPr id="150570" name="AutoShape 42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57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</p:grp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1069" y="3010"/>
              <a:ext cx="2770" cy="384"/>
              <a:chOff x="1069" y="3600"/>
              <a:chExt cx="2770" cy="384"/>
            </a:xfrm>
          </p:grpSpPr>
          <p:sp>
            <p:nvSpPr>
              <p:cNvPr id="150548" name="AutoShape 45"/>
              <p:cNvSpPr>
                <a:spLocks noChangeArrowheads="1"/>
              </p:cNvSpPr>
              <p:nvPr/>
            </p:nvSpPr>
            <p:spPr bwMode="auto">
              <a:xfrm>
                <a:off x="1069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49" name="AutoShape 46"/>
              <p:cNvSpPr>
                <a:spLocks noChangeArrowheads="1"/>
              </p:cNvSpPr>
              <p:nvPr/>
            </p:nvSpPr>
            <p:spPr bwMode="auto">
              <a:xfrm>
                <a:off x="1860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50" name="AutoShape 47"/>
              <p:cNvSpPr>
                <a:spLocks noChangeArrowheads="1"/>
              </p:cNvSpPr>
              <p:nvPr/>
            </p:nvSpPr>
            <p:spPr bwMode="auto">
              <a:xfrm>
                <a:off x="2656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51" name="AutoShape 48"/>
              <p:cNvSpPr>
                <a:spLocks noChangeArrowheads="1"/>
              </p:cNvSpPr>
              <p:nvPr/>
            </p:nvSpPr>
            <p:spPr bwMode="auto">
              <a:xfrm>
                <a:off x="3453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1371600" y="5016500"/>
            <a:ext cx="4038600" cy="1462088"/>
            <a:chOff x="864" y="3160"/>
            <a:chExt cx="3552" cy="921"/>
          </a:xfrm>
        </p:grpSpPr>
        <p:sp>
          <p:nvSpPr>
            <p:cNvPr id="150544" name="Text Box 56"/>
            <p:cNvSpPr txBox="1">
              <a:spLocks noChangeArrowheads="1"/>
            </p:cNvSpPr>
            <p:nvPr/>
          </p:nvSpPr>
          <p:spPr bwMode="auto">
            <a:xfrm>
              <a:off x="864" y="3160"/>
              <a:ext cx="3552" cy="921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SAS Monospace Bold" pitchFamily="49" charset="0"/>
                </a:rPr>
                <a:t>    </a:t>
              </a:r>
              <a:r>
                <a:rPr lang="en-US" sz="2000">
                  <a:latin typeface="SAS Monospace Bold" pitchFamily="49" charset="0"/>
                </a:rPr>
                <a:t>ID      Qtr    Amount</a:t>
              </a:r>
            </a:p>
            <a:p>
              <a:endParaRPr lang="en-US" sz="800">
                <a:latin typeface="SAS Monospace Bold" pitchFamily="49" charset="0"/>
              </a:endParaRPr>
            </a:p>
            <a:p>
              <a:r>
                <a:rPr lang="en-US" sz="2000">
                  <a:latin typeface="SAS Monospace Bold" pitchFamily="49" charset="0"/>
                </a:rPr>
                <a:t> E00224     1       12</a:t>
              </a:r>
            </a:p>
            <a:p>
              <a:r>
                <a:rPr lang="en-US" sz="2000">
                  <a:latin typeface="SAS Monospace Bold" pitchFamily="49" charset="0"/>
                </a:rPr>
                <a:t> E00224     2       33</a:t>
              </a:r>
            </a:p>
            <a:p>
              <a:r>
                <a:rPr lang="en-US" sz="2000">
                  <a:latin typeface="SAS Monospace Bold" pitchFamily="49" charset="0"/>
                </a:rPr>
                <a:t> E00224     3       22</a:t>
              </a:r>
            </a:p>
          </p:txBody>
        </p:sp>
        <p:sp>
          <p:nvSpPr>
            <p:cNvPr id="150545" name="Line 58"/>
            <p:cNvSpPr>
              <a:spLocks noChangeShapeType="1"/>
            </p:cNvSpPr>
            <p:nvPr/>
          </p:nvSpPr>
          <p:spPr bwMode="auto">
            <a:xfrm>
              <a:off x="864" y="3408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0542" name="Text Box 60"/>
          <p:cNvSpPr txBox="1">
            <a:spLocks noChangeArrowheads="1"/>
          </p:cNvSpPr>
          <p:nvPr/>
        </p:nvSpPr>
        <p:spPr bwMode="auto">
          <a:xfrm>
            <a:off x="103188" y="3351213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  <p:sp>
        <p:nvSpPr>
          <p:cNvPr id="150543" name="Text Box 61"/>
          <p:cNvSpPr txBox="1">
            <a:spLocks noChangeArrowheads="1"/>
          </p:cNvSpPr>
          <p:nvPr/>
        </p:nvSpPr>
        <p:spPr bwMode="auto">
          <a:xfrm>
            <a:off x="1339850" y="4600575"/>
            <a:ext cx="27876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>
                <a:latin typeface="Courier New" pitchFamily="49" charset="0"/>
              </a:rPr>
              <a:t>rotate</a:t>
            </a:r>
            <a:r>
              <a:rPr lang="en-US" sz="2200" b="1"/>
              <a:t> </a:t>
            </a:r>
            <a:r>
              <a:rPr lang="en-US" sz="2000"/>
              <a:t>data set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CA01EF3-B879-4B41-8C7A-7B036B58FCAA}" type="slidenum">
              <a:rPr lang="en-US" smtClean="0">
                <a:latin typeface="Arial" pitchFamily="34" charset="0"/>
              </a:rPr>
              <a:pPr/>
              <a:t>64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51555" name="AutoShape 3"/>
          <p:cNvSpPr>
            <a:spLocks noChangeArrowheads="1"/>
          </p:cNvSpPr>
          <p:nvPr/>
        </p:nvSpPr>
        <p:spPr bwMode="auto">
          <a:xfrm>
            <a:off x="4251325" y="1006475"/>
            <a:ext cx="4648200" cy="2317750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rotate(drop=Qtr1-Qtr4);    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b="1" dirty="0" err="1" smtClean="0">
                <a:latin typeface="Courier New" pitchFamily="49" charset="0"/>
              </a:rPr>
              <a:t>mylib</a:t>
            </a:r>
            <a:r>
              <a:rPr lang="en-US" sz="1800" b="1" dirty="0" err="1" smtClean="0">
                <a:latin typeface="Courier New" pitchFamily="49" charset="0"/>
              </a:rPr>
              <a:t>.donate</a:t>
            </a:r>
            <a:r>
              <a:rPr lang="en-US" sz="1800" b="1" dirty="0">
                <a:latin typeface="Courier New" pitchFamily="49" charset="0"/>
              </a:rPr>
              <a:t>;            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  </a:t>
            </a:r>
          </a:p>
          <a:p>
            <a:r>
              <a:rPr lang="en-US" sz="1800" b="1" dirty="0">
                <a:latin typeface="Courier New" pitchFamily="49" charset="0"/>
              </a:rPr>
              <a:t>   do Qtr=1 to 4;               </a:t>
            </a:r>
          </a:p>
          <a:p>
            <a:r>
              <a:rPr lang="en-US" sz="1800" b="1" dirty="0">
                <a:latin typeface="Courier New" pitchFamily="49" charset="0"/>
              </a:rPr>
              <a:t>      Amount=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{Qtr};      </a:t>
            </a:r>
          </a:p>
          <a:p>
            <a:r>
              <a:rPr lang="en-US" sz="1800" b="1" dirty="0">
                <a:latin typeface="Courier New" pitchFamily="49" charset="0"/>
              </a:rPr>
              <a:t>      output;                   </a:t>
            </a:r>
          </a:p>
          <a:p>
            <a:r>
              <a:rPr lang="en-US" sz="1800" b="1" dirty="0">
                <a:latin typeface="Courier New" pitchFamily="49" charset="0"/>
              </a:rPr>
              <a:t>   end;                         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sp>
        <p:nvSpPr>
          <p:cNvPr id="151556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563" y="3957638"/>
            <a:ext cx="8863012" cy="1336675"/>
            <a:chOff x="-33" y="3151"/>
            <a:chExt cx="5583" cy="842"/>
          </a:xfrm>
        </p:grpSpPr>
        <p:sp>
          <p:nvSpPr>
            <p:cNvPr id="151570" name="AutoShape 6"/>
            <p:cNvSpPr>
              <a:spLocks noChangeArrowheads="1"/>
            </p:cNvSpPr>
            <p:nvPr/>
          </p:nvSpPr>
          <p:spPr bwMode="auto">
            <a:xfrm>
              <a:off x="4741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51571" name="AutoShape 7"/>
            <p:cNvSpPr>
              <a:spLocks noChangeArrowheads="1"/>
            </p:cNvSpPr>
            <p:nvPr/>
          </p:nvSpPr>
          <p:spPr bwMode="auto">
            <a:xfrm>
              <a:off x="3944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151572" name="AutoShape 8"/>
            <p:cNvSpPr>
              <a:spLocks noChangeArrowheads="1"/>
            </p:cNvSpPr>
            <p:nvPr/>
          </p:nvSpPr>
          <p:spPr bwMode="auto">
            <a:xfrm>
              <a:off x="3147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Courier New" pitchFamily="49" charset="0"/>
                </a:rPr>
                <a:t>.</a:t>
              </a:r>
            </a:p>
          </p:txBody>
        </p:sp>
        <p:sp>
          <p:nvSpPr>
            <p:cNvPr id="151573" name="AutoShape 9"/>
            <p:cNvSpPr>
              <a:spLocks noChangeArrowheads="1"/>
            </p:cNvSpPr>
            <p:nvPr/>
          </p:nvSpPr>
          <p:spPr bwMode="auto">
            <a:xfrm>
              <a:off x="2350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22</a:t>
              </a:r>
            </a:p>
          </p:txBody>
        </p:sp>
        <p:sp>
          <p:nvSpPr>
            <p:cNvPr id="151574" name="AutoShape 10"/>
            <p:cNvSpPr>
              <a:spLocks noChangeArrowheads="1"/>
            </p:cNvSpPr>
            <p:nvPr/>
          </p:nvSpPr>
          <p:spPr bwMode="auto">
            <a:xfrm>
              <a:off x="1554" y="3613"/>
              <a:ext cx="796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33</a:t>
              </a:r>
            </a:p>
          </p:txBody>
        </p:sp>
        <p:sp>
          <p:nvSpPr>
            <p:cNvPr id="151575" name="AutoShape 11"/>
            <p:cNvSpPr>
              <a:spLocks noChangeArrowheads="1"/>
            </p:cNvSpPr>
            <p:nvPr/>
          </p:nvSpPr>
          <p:spPr bwMode="auto">
            <a:xfrm>
              <a:off x="762" y="3613"/>
              <a:ext cx="797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12</a:t>
              </a:r>
            </a:p>
          </p:txBody>
        </p:sp>
        <p:sp>
          <p:nvSpPr>
            <p:cNvPr id="151576" name="AutoShape 12"/>
            <p:cNvSpPr>
              <a:spLocks noChangeArrowheads="1"/>
            </p:cNvSpPr>
            <p:nvPr/>
          </p:nvSpPr>
          <p:spPr bwMode="auto">
            <a:xfrm>
              <a:off x="-33" y="3613"/>
              <a:ext cx="795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E00224</a:t>
              </a:r>
            </a:p>
          </p:txBody>
        </p:sp>
        <p:sp>
          <p:nvSpPr>
            <p:cNvPr id="151577" name="Text Box 13"/>
            <p:cNvSpPr txBox="1">
              <a:spLocks noChangeArrowheads="1"/>
            </p:cNvSpPr>
            <p:nvPr/>
          </p:nvSpPr>
          <p:spPr bwMode="auto">
            <a:xfrm>
              <a:off x="197" y="335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151578" name="Text Box 14"/>
            <p:cNvSpPr txBox="1">
              <a:spLocks noChangeArrowheads="1"/>
            </p:cNvSpPr>
            <p:nvPr/>
          </p:nvSpPr>
          <p:spPr bwMode="auto">
            <a:xfrm>
              <a:off x="248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Qtr3</a:t>
              </a:r>
            </a:p>
          </p:txBody>
        </p:sp>
        <p:sp>
          <p:nvSpPr>
            <p:cNvPr id="151579" name="Text Box 15"/>
            <p:cNvSpPr txBox="1">
              <a:spLocks noChangeArrowheads="1"/>
            </p:cNvSpPr>
            <p:nvPr/>
          </p:nvSpPr>
          <p:spPr bwMode="auto">
            <a:xfrm>
              <a:off x="899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Qtr1</a:t>
              </a:r>
            </a:p>
          </p:txBody>
        </p:sp>
        <p:sp>
          <p:nvSpPr>
            <p:cNvPr id="151580" name="Text Box 16"/>
            <p:cNvSpPr txBox="1">
              <a:spLocks noChangeArrowheads="1"/>
            </p:cNvSpPr>
            <p:nvPr/>
          </p:nvSpPr>
          <p:spPr bwMode="auto">
            <a:xfrm>
              <a:off x="1692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Qtr2</a:t>
              </a:r>
            </a:p>
          </p:txBody>
        </p:sp>
        <p:sp>
          <p:nvSpPr>
            <p:cNvPr id="151581" name="Text Box 17"/>
            <p:cNvSpPr txBox="1">
              <a:spLocks noChangeArrowheads="1"/>
            </p:cNvSpPr>
            <p:nvPr/>
          </p:nvSpPr>
          <p:spPr bwMode="auto">
            <a:xfrm>
              <a:off x="4140" y="3359"/>
              <a:ext cx="4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</a:t>
              </a:r>
            </a:p>
          </p:txBody>
        </p:sp>
        <p:sp>
          <p:nvSpPr>
            <p:cNvPr id="151582" name="Text Box 18"/>
            <p:cNvSpPr txBox="1">
              <a:spLocks noChangeArrowheads="1"/>
            </p:cNvSpPr>
            <p:nvPr/>
          </p:nvSpPr>
          <p:spPr bwMode="auto">
            <a:xfrm>
              <a:off x="4730" y="3359"/>
              <a:ext cx="8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Amount</a:t>
              </a:r>
            </a:p>
          </p:txBody>
        </p:sp>
        <p:sp>
          <p:nvSpPr>
            <p:cNvPr id="151583" name="Text Box 19"/>
            <p:cNvSpPr txBox="1">
              <a:spLocks noChangeArrowheads="1"/>
            </p:cNvSpPr>
            <p:nvPr/>
          </p:nvSpPr>
          <p:spPr bwMode="auto">
            <a:xfrm>
              <a:off x="3286" y="3359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Qtr4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782" y="3151"/>
              <a:ext cx="480" cy="432"/>
              <a:chOff x="1062" y="3151"/>
              <a:chExt cx="480" cy="432"/>
            </a:xfrm>
          </p:grpSpPr>
          <p:sp>
            <p:nvSpPr>
              <p:cNvPr id="151594" name="AutoShape 21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51595" name="Text Box 22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575" y="3151"/>
              <a:ext cx="480" cy="432"/>
              <a:chOff x="1062" y="3151"/>
              <a:chExt cx="480" cy="432"/>
            </a:xfrm>
          </p:grpSpPr>
          <p:sp>
            <p:nvSpPr>
              <p:cNvPr id="151592" name="AutoShape 24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51593" name="Text Box 25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367" y="3151"/>
              <a:ext cx="480" cy="432"/>
              <a:chOff x="1062" y="3151"/>
              <a:chExt cx="480" cy="432"/>
            </a:xfrm>
          </p:grpSpPr>
          <p:sp>
            <p:nvSpPr>
              <p:cNvPr id="151590" name="AutoShape 27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51591" name="Text Box 28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3162" y="3151"/>
              <a:ext cx="480" cy="432"/>
              <a:chOff x="1062" y="3151"/>
              <a:chExt cx="480" cy="432"/>
            </a:xfrm>
          </p:grpSpPr>
          <p:sp>
            <p:nvSpPr>
              <p:cNvPr id="151588" name="AutoShape 30"/>
              <p:cNvSpPr>
                <a:spLocks noChangeArrowheads="1"/>
              </p:cNvSpPr>
              <p:nvPr/>
            </p:nvSpPr>
            <p:spPr bwMode="auto">
              <a:xfrm rot="5400000">
                <a:off x="1086" y="3127"/>
                <a:ext cx="432" cy="480"/>
              </a:xfrm>
              <a:prstGeom prst="triangle">
                <a:avLst>
                  <a:gd name="adj" fmla="val 50000"/>
                </a:avLst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51589" name="Text Box 31"/>
              <p:cNvSpPr txBox="1">
                <a:spLocks noChangeArrowheads="1"/>
              </p:cNvSpPr>
              <p:nvPr/>
            </p:nvSpPr>
            <p:spPr bwMode="auto">
              <a:xfrm>
                <a:off x="1100" y="3237"/>
                <a:ext cx="2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FFFFFF"/>
                    </a:solidFill>
                  </a:rPr>
                  <a:t>D</a:t>
                </a:r>
              </a:p>
            </p:txBody>
          </p:sp>
        </p:grpSp>
      </p:grpSp>
      <p:sp>
        <p:nvSpPr>
          <p:cNvPr id="151558" name="Rectangle 32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Rotating a SAS Data Set: Execution</a:t>
            </a:r>
          </a:p>
        </p:txBody>
      </p:sp>
      <p:sp>
        <p:nvSpPr>
          <p:cNvPr id="151559" name="Text Box 33"/>
          <p:cNvSpPr txBox="1">
            <a:spLocks noChangeArrowheads="1"/>
          </p:cNvSpPr>
          <p:nvPr/>
        </p:nvSpPr>
        <p:spPr bwMode="auto">
          <a:xfrm>
            <a:off x="188913" y="1649413"/>
            <a:ext cx="3925887" cy="1219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ID     Qtr1 Qtr2 Qtr3 Qtr4</a:t>
            </a:r>
          </a:p>
          <a:p>
            <a:endParaRPr lang="en-US" sz="1800">
              <a:latin typeface="SAS Monospace Bold" pitchFamily="49" charset="0"/>
            </a:endParaRPr>
          </a:p>
          <a:p>
            <a:r>
              <a:rPr lang="en-US" sz="1800">
                <a:latin typeface="SAS Monospace Bold" pitchFamily="49" charset="0"/>
              </a:rPr>
              <a:t>E00224  12   33   22    .</a:t>
            </a:r>
          </a:p>
          <a:p>
            <a:r>
              <a:rPr lang="en-US" sz="1800">
                <a:latin typeface="SAS Monospace Bold" pitchFamily="49" charset="0"/>
              </a:rPr>
              <a:t>E00367  35   48   40   30</a:t>
            </a:r>
          </a:p>
        </p:txBody>
      </p:sp>
      <p:sp>
        <p:nvSpPr>
          <p:cNvPr id="151560" name="Text Box 34"/>
          <p:cNvSpPr txBox="1">
            <a:spLocks noChangeArrowheads="1"/>
          </p:cNvSpPr>
          <p:nvPr/>
        </p:nvSpPr>
        <p:spPr bwMode="auto">
          <a:xfrm>
            <a:off x="334963" y="1287463"/>
            <a:ext cx="3883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/>
              <a:t>Partial Listing of</a:t>
            </a:r>
            <a:r>
              <a:rPr lang="en-US" sz="1800" dirty="0"/>
              <a:t>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51561" name="AutoShape 35"/>
          <p:cNvSpPr>
            <a:spLocks noChangeArrowheads="1"/>
          </p:cNvSpPr>
          <p:nvPr/>
        </p:nvSpPr>
        <p:spPr bwMode="auto">
          <a:xfrm>
            <a:off x="0" y="2155825"/>
            <a:ext cx="293688" cy="3746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C040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1562" name="Line 36"/>
          <p:cNvSpPr>
            <a:spLocks noChangeShapeType="1"/>
          </p:cNvSpPr>
          <p:nvPr/>
        </p:nvSpPr>
        <p:spPr bwMode="auto">
          <a:xfrm>
            <a:off x="4876800" y="3733800"/>
            <a:ext cx="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151563" name="AutoShape 38"/>
          <p:cNvCxnSpPr>
            <a:cxnSpLocks noChangeShapeType="1"/>
          </p:cNvCxnSpPr>
          <p:nvPr/>
        </p:nvCxnSpPr>
        <p:spPr bwMode="auto">
          <a:xfrm>
            <a:off x="6477000" y="2590800"/>
            <a:ext cx="20638" cy="898525"/>
          </a:xfrm>
          <a:prstGeom prst="straightConnector1">
            <a:avLst/>
          </a:prstGeom>
          <a:noFill/>
          <a:ln w="57150">
            <a:solidFill>
              <a:srgbClr val="00349C"/>
            </a:solidFill>
            <a:round/>
            <a:headEnd type="none" w="sm" len="sm"/>
            <a:tailEnd type="triangle" w="lg" len="lg"/>
          </a:ln>
        </p:spPr>
      </p:cxnSp>
      <p:sp>
        <p:nvSpPr>
          <p:cNvPr id="151564" name="AutoShape 39"/>
          <p:cNvSpPr>
            <a:spLocks/>
          </p:cNvSpPr>
          <p:nvPr/>
        </p:nvSpPr>
        <p:spPr bwMode="auto">
          <a:xfrm rot="-5400000">
            <a:off x="6343650" y="1212850"/>
            <a:ext cx="249238" cy="2636838"/>
          </a:xfrm>
          <a:prstGeom prst="leftBrace">
            <a:avLst>
              <a:gd name="adj1" fmla="val 88163"/>
              <a:gd name="adj2" fmla="val 50000"/>
            </a:avLst>
          </a:prstGeom>
          <a:noFill/>
          <a:ln w="57150">
            <a:solidFill>
              <a:srgbClr val="00349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1565" name="Line 41"/>
          <p:cNvSpPr>
            <a:spLocks noChangeShapeType="1"/>
          </p:cNvSpPr>
          <p:nvPr/>
        </p:nvSpPr>
        <p:spPr bwMode="auto">
          <a:xfrm>
            <a:off x="6019800" y="3811588"/>
            <a:ext cx="0" cy="6096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151566" name="AutoShape 42"/>
          <p:cNvCxnSpPr>
            <a:cxnSpLocks noChangeShapeType="1"/>
          </p:cNvCxnSpPr>
          <p:nvPr/>
        </p:nvCxnSpPr>
        <p:spPr bwMode="auto">
          <a:xfrm rot="16200000" flipH="1">
            <a:off x="7076281" y="4067969"/>
            <a:ext cx="1588" cy="2476500"/>
          </a:xfrm>
          <a:prstGeom prst="curvedConnector3">
            <a:avLst>
              <a:gd name="adj1" fmla="val 18800009"/>
            </a:avLst>
          </a:prstGeom>
          <a:noFill/>
          <a:ln w="57150">
            <a:solidFill>
              <a:srgbClr val="00349C"/>
            </a:solidFill>
            <a:round/>
            <a:headEnd type="none" w="sm" len="sm"/>
            <a:tailEnd type="triangle" w="lg" len="lg"/>
          </a:ln>
        </p:spPr>
      </p:cxnSp>
      <p:sp>
        <p:nvSpPr>
          <p:cNvPr id="151567" name="Rectangle 43"/>
          <p:cNvSpPr>
            <a:spLocks noChangeArrowheads="1"/>
          </p:cNvSpPr>
          <p:nvPr/>
        </p:nvSpPr>
        <p:spPr bwMode="auto">
          <a:xfrm>
            <a:off x="4721225" y="1870075"/>
            <a:ext cx="2057400" cy="3048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1568" name="Rectangle 37"/>
          <p:cNvSpPr>
            <a:spLocks noChangeArrowheads="1"/>
          </p:cNvSpPr>
          <p:nvPr/>
        </p:nvSpPr>
        <p:spPr bwMode="auto">
          <a:xfrm>
            <a:off x="4914900" y="3503613"/>
            <a:ext cx="3498850" cy="4857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Amount=Contrib{4};</a:t>
            </a:r>
          </a:p>
        </p:txBody>
      </p:sp>
      <p:sp>
        <p:nvSpPr>
          <p:cNvPr id="151569" name="Text Box 45"/>
          <p:cNvSpPr txBox="1">
            <a:spLocks noChangeArrowheads="1"/>
          </p:cNvSpPr>
          <p:nvPr/>
        </p:nvSpPr>
        <p:spPr bwMode="auto">
          <a:xfrm>
            <a:off x="182563" y="39576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7565DE-76CF-4681-9FE1-8E5DEBC0A7FA}" type="slidenum">
              <a:rPr lang="en-US" smtClean="0">
                <a:latin typeface="Arial" pitchFamily="34" charset="0"/>
              </a:rPr>
              <a:pPr/>
              <a:t>65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52579" name="AutoShape 3"/>
          <p:cNvSpPr>
            <a:spLocks noChangeArrowheads="1"/>
          </p:cNvSpPr>
          <p:nvPr/>
        </p:nvSpPr>
        <p:spPr bwMode="auto">
          <a:xfrm>
            <a:off x="4251325" y="1006475"/>
            <a:ext cx="4648200" cy="2317750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rotate(drop=Qtr1-Qtr4);    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sz="1800" b="1" dirty="0" err="1" smtClean="0">
                <a:latin typeface="Courier New" pitchFamily="49" charset="0"/>
              </a:rPr>
              <a:t>mylib.donate</a:t>
            </a:r>
            <a:r>
              <a:rPr lang="en-US" sz="1800" b="1" dirty="0">
                <a:latin typeface="Courier New" pitchFamily="49" charset="0"/>
              </a:rPr>
              <a:t>;            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  </a:t>
            </a:r>
          </a:p>
          <a:p>
            <a:r>
              <a:rPr lang="en-US" sz="1800" b="1" dirty="0">
                <a:latin typeface="Courier New" pitchFamily="49" charset="0"/>
              </a:rPr>
              <a:t>   do Qtr=1 to 4;               </a:t>
            </a:r>
          </a:p>
          <a:p>
            <a:r>
              <a:rPr lang="en-US" sz="1800" b="1" dirty="0">
                <a:latin typeface="Courier New" pitchFamily="49" charset="0"/>
              </a:rPr>
              <a:t>      Amount=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{Qtr};      </a:t>
            </a:r>
          </a:p>
          <a:p>
            <a:r>
              <a:rPr lang="en-US" sz="1800" b="1" dirty="0">
                <a:latin typeface="Courier New" pitchFamily="49" charset="0"/>
              </a:rPr>
              <a:t>      output;                   </a:t>
            </a:r>
          </a:p>
          <a:p>
            <a:r>
              <a:rPr lang="en-US" sz="1800" b="1" dirty="0">
                <a:latin typeface="Courier New" pitchFamily="49" charset="0"/>
              </a:rPr>
              <a:t>   end;                         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sp>
        <p:nvSpPr>
          <p:cNvPr id="152580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Rotating a SAS Data Set: Execution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188913" y="1649413"/>
            <a:ext cx="3925887" cy="1219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ID     Qtr1 Qtr2 Qtr3 Qtr4</a:t>
            </a:r>
          </a:p>
          <a:p>
            <a:endParaRPr lang="en-US" sz="1800">
              <a:latin typeface="SAS Monospace Bold" pitchFamily="49" charset="0"/>
            </a:endParaRPr>
          </a:p>
          <a:p>
            <a:r>
              <a:rPr lang="en-US" sz="1800">
                <a:latin typeface="SAS Monospace Bold" pitchFamily="49" charset="0"/>
              </a:rPr>
              <a:t>E00224  12   33   22    .</a:t>
            </a:r>
          </a:p>
          <a:p>
            <a:r>
              <a:rPr lang="en-US" sz="1800">
                <a:latin typeface="SAS Monospace Bold" pitchFamily="49" charset="0"/>
              </a:rPr>
              <a:t>E00367  35   48   40   30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334963" y="1287463"/>
            <a:ext cx="3883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/>
              <a:t>Partial Listing of</a:t>
            </a:r>
            <a:r>
              <a:rPr lang="en-US" sz="1800" dirty="0"/>
              <a:t>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52584" name="AutoShape 8"/>
          <p:cNvSpPr>
            <a:spLocks noChangeArrowheads="1"/>
          </p:cNvSpPr>
          <p:nvPr/>
        </p:nvSpPr>
        <p:spPr bwMode="auto">
          <a:xfrm>
            <a:off x="0" y="2155825"/>
            <a:ext cx="293688" cy="3746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C040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>
            <a:off x="4876800" y="3733800"/>
            <a:ext cx="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5086350" y="2444750"/>
            <a:ext cx="1143000" cy="304800"/>
          </a:xfrm>
          <a:prstGeom prst="rect">
            <a:avLst/>
          </a:prstGeom>
          <a:noFill/>
          <a:ln w="28575">
            <a:solidFill>
              <a:srgbClr val="9C040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2587" name="AutoShape 15"/>
          <p:cNvSpPr>
            <a:spLocks noChangeArrowheads="1"/>
          </p:cNvSpPr>
          <p:nvPr/>
        </p:nvSpPr>
        <p:spPr bwMode="auto">
          <a:xfrm rot="11262064" flipV="1">
            <a:off x="38100" y="4398963"/>
            <a:ext cx="1343025" cy="1025525"/>
          </a:xfrm>
          <a:prstGeom prst="curvedLeftArrow">
            <a:avLst>
              <a:gd name="adj1" fmla="val 20000"/>
              <a:gd name="adj2" fmla="val 40000"/>
              <a:gd name="adj3" fmla="val 54288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39700" y="3355975"/>
            <a:ext cx="8863013" cy="1349375"/>
            <a:chOff x="88" y="2544"/>
            <a:chExt cx="5583" cy="850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88" y="2544"/>
              <a:ext cx="5583" cy="842"/>
              <a:chOff x="-33" y="3151"/>
              <a:chExt cx="5583" cy="842"/>
            </a:xfrm>
          </p:grpSpPr>
          <p:sp>
            <p:nvSpPr>
              <p:cNvPr id="152600" name="AutoShape 18"/>
              <p:cNvSpPr>
                <a:spLocks noChangeArrowheads="1"/>
              </p:cNvSpPr>
              <p:nvPr/>
            </p:nvSpPr>
            <p:spPr bwMode="auto">
              <a:xfrm>
                <a:off x="4741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.</a:t>
                </a:r>
              </a:p>
            </p:txBody>
          </p:sp>
          <p:sp>
            <p:nvSpPr>
              <p:cNvPr id="152601" name="AutoShape 19"/>
              <p:cNvSpPr>
                <a:spLocks noChangeArrowheads="1"/>
              </p:cNvSpPr>
              <p:nvPr/>
            </p:nvSpPr>
            <p:spPr bwMode="auto">
              <a:xfrm>
                <a:off x="3944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152602" name="AutoShape 20"/>
              <p:cNvSpPr>
                <a:spLocks noChangeArrowheads="1"/>
              </p:cNvSpPr>
              <p:nvPr/>
            </p:nvSpPr>
            <p:spPr bwMode="auto">
              <a:xfrm>
                <a:off x="3147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latin typeface="Courier New" pitchFamily="49" charset="0"/>
                  </a:rPr>
                  <a:t>.</a:t>
                </a:r>
              </a:p>
            </p:txBody>
          </p:sp>
          <p:sp>
            <p:nvSpPr>
              <p:cNvPr id="152603" name="AutoShape 21"/>
              <p:cNvSpPr>
                <a:spLocks noChangeArrowheads="1"/>
              </p:cNvSpPr>
              <p:nvPr/>
            </p:nvSpPr>
            <p:spPr bwMode="auto">
              <a:xfrm>
                <a:off x="2350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22</a:t>
                </a:r>
              </a:p>
            </p:txBody>
          </p:sp>
          <p:sp>
            <p:nvSpPr>
              <p:cNvPr id="152604" name="AutoShape 22"/>
              <p:cNvSpPr>
                <a:spLocks noChangeArrowheads="1"/>
              </p:cNvSpPr>
              <p:nvPr/>
            </p:nvSpPr>
            <p:spPr bwMode="auto">
              <a:xfrm>
                <a:off x="1554" y="3613"/>
                <a:ext cx="796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33</a:t>
                </a:r>
              </a:p>
            </p:txBody>
          </p:sp>
          <p:sp>
            <p:nvSpPr>
              <p:cNvPr id="152605" name="AutoShape 23"/>
              <p:cNvSpPr>
                <a:spLocks noChangeArrowheads="1"/>
              </p:cNvSpPr>
              <p:nvPr/>
            </p:nvSpPr>
            <p:spPr bwMode="auto">
              <a:xfrm>
                <a:off x="762" y="3613"/>
                <a:ext cx="797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12</a:t>
                </a:r>
              </a:p>
            </p:txBody>
          </p:sp>
          <p:sp>
            <p:nvSpPr>
              <p:cNvPr id="152606" name="AutoShape 24"/>
              <p:cNvSpPr>
                <a:spLocks noChangeArrowheads="1"/>
              </p:cNvSpPr>
              <p:nvPr/>
            </p:nvSpPr>
            <p:spPr bwMode="auto">
              <a:xfrm>
                <a:off x="-33" y="3613"/>
                <a:ext cx="795" cy="380"/>
              </a:xfrm>
              <a:prstGeom prst="flowChartProcess">
                <a:avLst/>
              </a:prstGeom>
              <a:solidFill>
                <a:srgbClr val="FFDC45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pitchFamily="49" charset="0"/>
                  </a:rPr>
                  <a:t>E00224</a:t>
                </a:r>
              </a:p>
            </p:txBody>
          </p:sp>
          <p:sp>
            <p:nvSpPr>
              <p:cNvPr id="152607" name="Text Box 25"/>
              <p:cNvSpPr txBox="1">
                <a:spLocks noChangeArrowheads="1"/>
              </p:cNvSpPr>
              <p:nvPr/>
            </p:nvSpPr>
            <p:spPr bwMode="auto">
              <a:xfrm>
                <a:off x="197" y="3359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ID</a:t>
                </a:r>
              </a:p>
            </p:txBody>
          </p:sp>
          <p:sp>
            <p:nvSpPr>
              <p:cNvPr id="152608" name="Text Box 26"/>
              <p:cNvSpPr txBox="1">
                <a:spLocks noChangeArrowheads="1"/>
              </p:cNvSpPr>
              <p:nvPr/>
            </p:nvSpPr>
            <p:spPr bwMode="auto">
              <a:xfrm>
                <a:off x="2489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Qtr3</a:t>
                </a:r>
              </a:p>
            </p:txBody>
          </p:sp>
          <p:sp>
            <p:nvSpPr>
              <p:cNvPr id="152609" name="Text Box 27"/>
              <p:cNvSpPr txBox="1">
                <a:spLocks noChangeArrowheads="1"/>
              </p:cNvSpPr>
              <p:nvPr/>
            </p:nvSpPr>
            <p:spPr bwMode="auto">
              <a:xfrm>
                <a:off x="899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Qtr1</a:t>
                </a:r>
              </a:p>
            </p:txBody>
          </p:sp>
          <p:sp>
            <p:nvSpPr>
              <p:cNvPr id="152610" name="Text Box 28"/>
              <p:cNvSpPr txBox="1">
                <a:spLocks noChangeArrowheads="1"/>
              </p:cNvSpPr>
              <p:nvPr/>
            </p:nvSpPr>
            <p:spPr bwMode="auto">
              <a:xfrm>
                <a:off x="1692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Qtr2</a:t>
                </a:r>
              </a:p>
            </p:txBody>
          </p:sp>
          <p:sp>
            <p:nvSpPr>
              <p:cNvPr id="152611" name="Text Box 29"/>
              <p:cNvSpPr txBox="1">
                <a:spLocks noChangeArrowheads="1"/>
              </p:cNvSpPr>
              <p:nvPr/>
            </p:nvSpPr>
            <p:spPr bwMode="auto">
              <a:xfrm>
                <a:off x="4140" y="3359"/>
                <a:ext cx="4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</a:t>
                </a:r>
              </a:p>
            </p:txBody>
          </p:sp>
          <p:sp>
            <p:nvSpPr>
              <p:cNvPr id="152612" name="Text Box 30"/>
              <p:cNvSpPr txBox="1">
                <a:spLocks noChangeArrowheads="1"/>
              </p:cNvSpPr>
              <p:nvPr/>
            </p:nvSpPr>
            <p:spPr bwMode="auto">
              <a:xfrm>
                <a:off x="4730" y="3359"/>
                <a:ext cx="8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Amount</a:t>
                </a:r>
              </a:p>
            </p:txBody>
          </p:sp>
          <p:sp>
            <p:nvSpPr>
              <p:cNvPr id="152613" name="Text Box 31"/>
              <p:cNvSpPr txBox="1">
                <a:spLocks noChangeArrowheads="1"/>
              </p:cNvSpPr>
              <p:nvPr/>
            </p:nvSpPr>
            <p:spPr bwMode="auto">
              <a:xfrm>
                <a:off x="3286" y="3359"/>
                <a:ext cx="5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b="1"/>
                  <a:t>Qtr4</a:t>
                </a:r>
              </a:p>
            </p:txBody>
          </p:sp>
          <p:grpSp>
            <p:nvGrpSpPr>
              <p:cNvPr id="4" name="Group 32"/>
              <p:cNvGrpSpPr>
                <a:grpSpLocks/>
              </p:cNvGrpSpPr>
              <p:nvPr/>
            </p:nvGrpSpPr>
            <p:grpSpPr bwMode="auto">
              <a:xfrm>
                <a:off x="782" y="3151"/>
                <a:ext cx="480" cy="432"/>
                <a:chOff x="1062" y="3151"/>
                <a:chExt cx="480" cy="432"/>
              </a:xfrm>
            </p:grpSpPr>
            <p:sp>
              <p:nvSpPr>
                <p:cNvPr id="152624" name="AutoShape 33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62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1575" y="3151"/>
                <a:ext cx="480" cy="432"/>
                <a:chOff x="1062" y="3151"/>
                <a:chExt cx="480" cy="432"/>
              </a:xfrm>
            </p:grpSpPr>
            <p:sp>
              <p:nvSpPr>
                <p:cNvPr id="152622" name="AutoShape 36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62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6" name="Group 38"/>
              <p:cNvGrpSpPr>
                <a:grpSpLocks/>
              </p:cNvGrpSpPr>
              <p:nvPr/>
            </p:nvGrpSpPr>
            <p:grpSpPr bwMode="auto">
              <a:xfrm>
                <a:off x="2367" y="3151"/>
                <a:ext cx="480" cy="432"/>
                <a:chOff x="1062" y="3151"/>
                <a:chExt cx="480" cy="432"/>
              </a:xfrm>
            </p:grpSpPr>
            <p:sp>
              <p:nvSpPr>
                <p:cNvPr id="152620" name="AutoShape 39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621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7" name="Group 41"/>
              <p:cNvGrpSpPr>
                <a:grpSpLocks/>
              </p:cNvGrpSpPr>
              <p:nvPr/>
            </p:nvGrpSpPr>
            <p:grpSpPr bwMode="auto">
              <a:xfrm>
                <a:off x="3162" y="3151"/>
                <a:ext cx="480" cy="432"/>
                <a:chOff x="1062" y="3151"/>
                <a:chExt cx="480" cy="432"/>
              </a:xfrm>
            </p:grpSpPr>
            <p:sp>
              <p:nvSpPr>
                <p:cNvPr id="152618" name="AutoShape 42"/>
                <p:cNvSpPr>
                  <a:spLocks noChangeArrowheads="1"/>
                </p:cNvSpPr>
                <p:nvPr/>
              </p:nvSpPr>
              <p:spPr bwMode="auto">
                <a:xfrm rot="5400000">
                  <a:off x="1086" y="3127"/>
                  <a:ext cx="432" cy="4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0033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61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100" y="3237"/>
                  <a:ext cx="20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solidFill>
                        <a:srgbClr val="FFFFFF"/>
                      </a:solidFill>
                    </a:rPr>
                    <a:t>D</a:t>
                  </a:r>
                </a:p>
              </p:txBody>
            </p:sp>
          </p:grpSp>
        </p:grp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1069" y="3010"/>
              <a:ext cx="2770" cy="384"/>
              <a:chOff x="1069" y="3600"/>
              <a:chExt cx="2770" cy="384"/>
            </a:xfrm>
          </p:grpSpPr>
          <p:sp>
            <p:nvSpPr>
              <p:cNvPr id="152596" name="AutoShape 45"/>
              <p:cNvSpPr>
                <a:spLocks noChangeArrowheads="1"/>
              </p:cNvSpPr>
              <p:nvPr/>
            </p:nvSpPr>
            <p:spPr bwMode="auto">
              <a:xfrm>
                <a:off x="1069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7" name="AutoShape 46"/>
              <p:cNvSpPr>
                <a:spLocks noChangeArrowheads="1"/>
              </p:cNvSpPr>
              <p:nvPr/>
            </p:nvSpPr>
            <p:spPr bwMode="auto">
              <a:xfrm>
                <a:off x="1860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8" name="AutoShape 47"/>
              <p:cNvSpPr>
                <a:spLocks noChangeArrowheads="1"/>
              </p:cNvSpPr>
              <p:nvPr/>
            </p:nvSpPr>
            <p:spPr bwMode="auto">
              <a:xfrm>
                <a:off x="2656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9" name="AutoShape 48"/>
              <p:cNvSpPr>
                <a:spLocks noChangeArrowheads="1"/>
              </p:cNvSpPr>
              <p:nvPr/>
            </p:nvSpPr>
            <p:spPr bwMode="auto">
              <a:xfrm>
                <a:off x="3453" y="3600"/>
                <a:ext cx="386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90 w 21600"/>
                  <a:gd name="T25" fmla="*/ 3150 h 21600"/>
                  <a:gd name="T26" fmla="*/ 18410 w 21600"/>
                  <a:gd name="T27" fmla="*/ 1845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1371600" y="5016500"/>
            <a:ext cx="4038600" cy="1766888"/>
            <a:chOff x="864" y="3160"/>
            <a:chExt cx="3552" cy="1113"/>
          </a:xfrm>
        </p:grpSpPr>
        <p:sp>
          <p:nvSpPr>
            <p:cNvPr id="152592" name="Text Box 56"/>
            <p:cNvSpPr txBox="1">
              <a:spLocks noChangeArrowheads="1"/>
            </p:cNvSpPr>
            <p:nvPr/>
          </p:nvSpPr>
          <p:spPr bwMode="auto">
            <a:xfrm>
              <a:off x="864" y="3160"/>
              <a:ext cx="3552" cy="11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SAS Monospace Bold" pitchFamily="49" charset="0"/>
                </a:rPr>
                <a:t>    </a:t>
              </a:r>
              <a:r>
                <a:rPr lang="en-US" sz="2000">
                  <a:latin typeface="SAS Monospace Bold" pitchFamily="49" charset="0"/>
                </a:rPr>
                <a:t>ID      Qtr    Amount</a:t>
              </a:r>
            </a:p>
            <a:p>
              <a:endParaRPr lang="en-US" sz="800">
                <a:latin typeface="SAS Monospace Bold" pitchFamily="49" charset="0"/>
              </a:endParaRPr>
            </a:p>
            <a:p>
              <a:r>
                <a:rPr lang="en-US" sz="2000">
                  <a:latin typeface="SAS Monospace Bold" pitchFamily="49" charset="0"/>
                </a:rPr>
                <a:t> E00224     1       12</a:t>
              </a:r>
            </a:p>
            <a:p>
              <a:r>
                <a:rPr lang="en-US" sz="2000">
                  <a:latin typeface="SAS Monospace Bold" pitchFamily="49" charset="0"/>
                </a:rPr>
                <a:t> E00224     2       33</a:t>
              </a:r>
            </a:p>
            <a:p>
              <a:r>
                <a:rPr lang="en-US" sz="2000">
                  <a:latin typeface="SAS Monospace Bold" pitchFamily="49" charset="0"/>
                </a:rPr>
                <a:t> E00224     3       22</a:t>
              </a:r>
            </a:p>
            <a:p>
              <a:r>
                <a:rPr lang="en-US" sz="2000">
                  <a:latin typeface="SAS Monospace Bold" pitchFamily="49" charset="0"/>
                </a:rPr>
                <a:t> E00224     4        .  </a:t>
              </a:r>
            </a:p>
          </p:txBody>
        </p:sp>
        <p:sp>
          <p:nvSpPr>
            <p:cNvPr id="152593" name="Line 57"/>
            <p:cNvSpPr>
              <a:spLocks noChangeShapeType="1"/>
            </p:cNvSpPr>
            <p:nvPr/>
          </p:nvSpPr>
          <p:spPr bwMode="auto">
            <a:xfrm>
              <a:off x="864" y="3408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2590" name="Text Box 58"/>
          <p:cNvSpPr txBox="1">
            <a:spLocks noChangeArrowheads="1"/>
          </p:cNvSpPr>
          <p:nvPr/>
        </p:nvSpPr>
        <p:spPr bwMode="auto">
          <a:xfrm>
            <a:off x="103188" y="3351213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  <p:sp>
        <p:nvSpPr>
          <p:cNvPr id="152591" name="Text Box 59"/>
          <p:cNvSpPr txBox="1">
            <a:spLocks noChangeArrowheads="1"/>
          </p:cNvSpPr>
          <p:nvPr/>
        </p:nvSpPr>
        <p:spPr bwMode="auto">
          <a:xfrm>
            <a:off x="1339850" y="4600575"/>
            <a:ext cx="27876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>
                <a:latin typeface="Courier New" pitchFamily="49" charset="0"/>
              </a:rPr>
              <a:t>rotate</a:t>
            </a:r>
            <a:r>
              <a:rPr lang="en-US" sz="2200" b="1"/>
              <a:t> </a:t>
            </a:r>
            <a:r>
              <a:rPr lang="en-US" sz="2000"/>
              <a:t>data set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7892A05-B6B6-459B-A713-F2E7B76F07F2}" type="slidenum">
              <a:rPr lang="en-US" smtClean="0">
                <a:latin typeface="Arial" pitchFamily="34" charset="0"/>
              </a:rPr>
              <a:pPr/>
              <a:t>66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53603" name="AutoShape 3"/>
          <p:cNvSpPr>
            <a:spLocks noChangeArrowheads="1"/>
          </p:cNvSpPr>
          <p:nvPr/>
        </p:nvSpPr>
        <p:spPr bwMode="auto">
          <a:xfrm>
            <a:off x="4251325" y="1006475"/>
            <a:ext cx="4648200" cy="2317750"/>
          </a:xfrm>
          <a:prstGeom prst="flowChartProcess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data rotate(drop=Qtr1-Qtr4);    </a:t>
            </a:r>
          </a:p>
          <a:p>
            <a:r>
              <a:rPr lang="en-US" sz="1800" b="1" dirty="0">
                <a:latin typeface="Courier New" pitchFamily="49" charset="0"/>
              </a:rPr>
              <a:t>   set </a:t>
            </a:r>
            <a:r>
              <a:rPr lang="en-US" sz="1800" b="1" dirty="0" err="1" smtClean="0">
                <a:latin typeface="Courier New" pitchFamily="49" charset="0"/>
              </a:rPr>
              <a:t>mylib.donate</a:t>
            </a:r>
            <a:r>
              <a:rPr lang="en-US" sz="1800" b="1" dirty="0">
                <a:latin typeface="Courier New" pitchFamily="49" charset="0"/>
              </a:rPr>
              <a:t>;            </a:t>
            </a:r>
          </a:p>
          <a:p>
            <a:r>
              <a:rPr lang="en-US" sz="1800" b="1" dirty="0">
                <a:latin typeface="Courier New" pitchFamily="49" charset="0"/>
              </a:rPr>
              <a:t>   array 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{4} Qtr1-Qtr4;  </a:t>
            </a:r>
          </a:p>
          <a:p>
            <a:r>
              <a:rPr lang="en-US" sz="1800" b="1" dirty="0">
                <a:latin typeface="Courier New" pitchFamily="49" charset="0"/>
              </a:rPr>
              <a:t>   do Qtr=1 to 4;               </a:t>
            </a:r>
          </a:p>
          <a:p>
            <a:r>
              <a:rPr lang="en-US" sz="1800" b="1" dirty="0">
                <a:latin typeface="Courier New" pitchFamily="49" charset="0"/>
              </a:rPr>
              <a:t>      Amount=</a:t>
            </a:r>
            <a:r>
              <a:rPr lang="en-US" sz="1800" b="1" dirty="0" err="1">
                <a:latin typeface="Courier New" pitchFamily="49" charset="0"/>
              </a:rPr>
              <a:t>Contrib</a:t>
            </a:r>
            <a:r>
              <a:rPr lang="en-US" sz="1800" b="1" dirty="0">
                <a:latin typeface="Courier New" pitchFamily="49" charset="0"/>
              </a:rPr>
              <a:t>{Qtr};      </a:t>
            </a:r>
          </a:p>
          <a:p>
            <a:r>
              <a:rPr lang="en-US" sz="1800" b="1" dirty="0">
                <a:latin typeface="Courier New" pitchFamily="49" charset="0"/>
              </a:rPr>
              <a:t>      output;                   </a:t>
            </a:r>
          </a:p>
          <a:p>
            <a:r>
              <a:rPr lang="en-US" sz="1800" b="1" dirty="0">
                <a:latin typeface="Courier New" pitchFamily="49" charset="0"/>
              </a:rPr>
              <a:t>   end;                         </a:t>
            </a:r>
          </a:p>
          <a:p>
            <a:r>
              <a:rPr lang="en-US" sz="1800" b="1" dirty="0">
                <a:latin typeface="Courier New" pitchFamily="49" charset="0"/>
              </a:rPr>
              <a:t>run;</a:t>
            </a:r>
          </a:p>
        </p:txBody>
      </p:sp>
      <p:sp>
        <p:nvSpPr>
          <p:cNvPr id="153604" name="Rectangle 5"/>
          <p:cNvSpPr>
            <a:spLocks noChangeArrowheads="1"/>
          </p:cNvSpPr>
          <p:nvPr/>
        </p:nvSpPr>
        <p:spPr bwMode="auto">
          <a:xfrm>
            <a:off x="685800" y="4572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3900"/>
              </a:lnSpc>
            </a:pPr>
            <a:r>
              <a:rPr lang="en-US" sz="3600" b="1">
                <a:solidFill>
                  <a:srgbClr val="003399"/>
                </a:solidFill>
                <a:latin typeface="Arial Narrow" pitchFamily="34" charset="0"/>
              </a:rPr>
              <a:t>Rotating a SAS Data Set: Execution</a:t>
            </a:r>
          </a:p>
        </p:txBody>
      </p:sp>
      <p:sp>
        <p:nvSpPr>
          <p:cNvPr id="153605" name="Text Box 6"/>
          <p:cNvSpPr txBox="1">
            <a:spLocks noChangeArrowheads="1"/>
          </p:cNvSpPr>
          <p:nvPr/>
        </p:nvSpPr>
        <p:spPr bwMode="auto">
          <a:xfrm>
            <a:off x="188913" y="1649413"/>
            <a:ext cx="3925887" cy="1219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latin typeface="SAS Monospace Bold" pitchFamily="49" charset="0"/>
              </a:rPr>
              <a:t>ID     Qtr1 Qtr2 Qtr3 Qtr4</a:t>
            </a:r>
          </a:p>
          <a:p>
            <a:endParaRPr lang="en-US" sz="1800">
              <a:latin typeface="SAS Monospace Bold" pitchFamily="49" charset="0"/>
            </a:endParaRPr>
          </a:p>
          <a:p>
            <a:r>
              <a:rPr lang="en-US" sz="1800">
                <a:latin typeface="SAS Monospace Bold" pitchFamily="49" charset="0"/>
              </a:rPr>
              <a:t>E00224  12   33   22    .</a:t>
            </a:r>
          </a:p>
          <a:p>
            <a:r>
              <a:rPr lang="en-US" sz="1800">
                <a:latin typeface="SAS Monospace Bold" pitchFamily="49" charset="0"/>
              </a:rPr>
              <a:t>E00367  35   48   40   30</a:t>
            </a:r>
          </a:p>
        </p:txBody>
      </p:sp>
      <p:sp>
        <p:nvSpPr>
          <p:cNvPr id="153606" name="Text Box 7"/>
          <p:cNvSpPr txBox="1">
            <a:spLocks noChangeArrowheads="1"/>
          </p:cNvSpPr>
          <p:nvPr/>
        </p:nvSpPr>
        <p:spPr bwMode="auto">
          <a:xfrm>
            <a:off x="334963" y="1287463"/>
            <a:ext cx="3883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/>
              <a:t>Partial Listing of</a:t>
            </a:r>
            <a:r>
              <a:rPr lang="en-US" sz="1800" dirty="0"/>
              <a:t> </a:t>
            </a:r>
            <a:r>
              <a:rPr lang="en-US" sz="2000" b="1" dirty="0" err="1" smtClean="0">
                <a:latin typeface="Courier New" pitchFamily="49" charset="0"/>
              </a:rPr>
              <a:t>mylib.donate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53607" name="AutoShape 8"/>
          <p:cNvSpPr>
            <a:spLocks noChangeArrowheads="1"/>
          </p:cNvSpPr>
          <p:nvPr/>
        </p:nvSpPr>
        <p:spPr bwMode="auto">
          <a:xfrm>
            <a:off x="0" y="2155825"/>
            <a:ext cx="293688" cy="3746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C040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08" name="Line 9"/>
          <p:cNvSpPr>
            <a:spLocks noChangeShapeType="1"/>
          </p:cNvSpPr>
          <p:nvPr/>
        </p:nvSpPr>
        <p:spPr bwMode="auto">
          <a:xfrm>
            <a:off x="4876800" y="3733800"/>
            <a:ext cx="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371600" y="5016500"/>
            <a:ext cx="4038600" cy="1766888"/>
            <a:chOff x="864" y="3160"/>
            <a:chExt cx="3552" cy="1113"/>
          </a:xfrm>
        </p:grpSpPr>
        <p:sp>
          <p:nvSpPr>
            <p:cNvPr id="153639" name="Text Box 13"/>
            <p:cNvSpPr txBox="1">
              <a:spLocks noChangeArrowheads="1"/>
            </p:cNvSpPr>
            <p:nvPr/>
          </p:nvSpPr>
          <p:spPr bwMode="auto">
            <a:xfrm>
              <a:off x="864" y="3160"/>
              <a:ext cx="3552" cy="11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SAS Monospace Bold" pitchFamily="49" charset="0"/>
                </a:rPr>
                <a:t>    </a:t>
              </a:r>
              <a:r>
                <a:rPr lang="en-US" sz="2000">
                  <a:latin typeface="SAS Monospace Bold" pitchFamily="49" charset="0"/>
                </a:rPr>
                <a:t>ID      Qtr    Amount</a:t>
              </a:r>
            </a:p>
            <a:p>
              <a:endParaRPr lang="en-US" sz="800">
                <a:latin typeface="SAS Monospace Bold" pitchFamily="49" charset="0"/>
              </a:endParaRPr>
            </a:p>
            <a:p>
              <a:r>
                <a:rPr lang="en-US" sz="2000">
                  <a:latin typeface="SAS Monospace Bold" pitchFamily="49" charset="0"/>
                </a:rPr>
                <a:t> E00224     1       12</a:t>
              </a:r>
            </a:p>
            <a:p>
              <a:r>
                <a:rPr lang="en-US" sz="2000">
                  <a:latin typeface="SAS Monospace Bold" pitchFamily="49" charset="0"/>
                </a:rPr>
                <a:t> E00224     2       33</a:t>
              </a:r>
            </a:p>
            <a:p>
              <a:r>
                <a:rPr lang="en-US" sz="2000">
                  <a:latin typeface="SAS Monospace Bold" pitchFamily="49" charset="0"/>
                </a:rPr>
                <a:t> E00224     3       22</a:t>
              </a:r>
            </a:p>
            <a:p>
              <a:r>
                <a:rPr lang="en-US" sz="2000">
                  <a:latin typeface="SAS Monospace Bold" pitchFamily="49" charset="0"/>
                </a:rPr>
                <a:t> E00224     4        .  </a:t>
              </a:r>
            </a:p>
          </p:txBody>
        </p:sp>
        <p:sp>
          <p:nvSpPr>
            <p:cNvPr id="153640" name="Line 15"/>
            <p:cNvSpPr>
              <a:spLocks noChangeShapeType="1"/>
            </p:cNvSpPr>
            <p:nvPr/>
          </p:nvSpPr>
          <p:spPr bwMode="auto">
            <a:xfrm>
              <a:off x="864" y="3408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10" name="AutoShape 19"/>
          <p:cNvSpPr>
            <a:spLocks noChangeArrowheads="1"/>
          </p:cNvSpPr>
          <p:nvPr/>
        </p:nvSpPr>
        <p:spPr bwMode="auto">
          <a:xfrm>
            <a:off x="7718425" y="4089400"/>
            <a:ext cx="1265238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Courier New" pitchFamily="49" charset="0"/>
              </a:rPr>
              <a:t>.</a:t>
            </a:r>
          </a:p>
        </p:txBody>
      </p:sp>
      <p:sp>
        <p:nvSpPr>
          <p:cNvPr id="153611" name="AutoShape 20"/>
          <p:cNvSpPr>
            <a:spLocks noChangeArrowheads="1"/>
          </p:cNvSpPr>
          <p:nvPr/>
        </p:nvSpPr>
        <p:spPr bwMode="auto">
          <a:xfrm>
            <a:off x="6453188" y="4089400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5</a:t>
            </a:r>
          </a:p>
        </p:txBody>
      </p:sp>
      <p:sp>
        <p:nvSpPr>
          <p:cNvPr id="153612" name="AutoShape 21"/>
          <p:cNvSpPr>
            <a:spLocks noChangeArrowheads="1"/>
          </p:cNvSpPr>
          <p:nvPr/>
        </p:nvSpPr>
        <p:spPr bwMode="auto">
          <a:xfrm>
            <a:off x="5187950" y="4089400"/>
            <a:ext cx="1265238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Courier New" pitchFamily="49" charset="0"/>
              </a:rPr>
              <a:t>.</a:t>
            </a:r>
          </a:p>
        </p:txBody>
      </p:sp>
      <p:sp>
        <p:nvSpPr>
          <p:cNvPr id="153613" name="AutoShape 22"/>
          <p:cNvSpPr>
            <a:spLocks noChangeArrowheads="1"/>
          </p:cNvSpPr>
          <p:nvPr/>
        </p:nvSpPr>
        <p:spPr bwMode="auto">
          <a:xfrm>
            <a:off x="3922713" y="4089400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22</a:t>
            </a:r>
          </a:p>
        </p:txBody>
      </p:sp>
      <p:sp>
        <p:nvSpPr>
          <p:cNvPr id="153614" name="AutoShape 23"/>
          <p:cNvSpPr>
            <a:spLocks noChangeArrowheads="1"/>
          </p:cNvSpPr>
          <p:nvPr/>
        </p:nvSpPr>
        <p:spPr bwMode="auto">
          <a:xfrm>
            <a:off x="2659063" y="4089400"/>
            <a:ext cx="126365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33</a:t>
            </a:r>
          </a:p>
        </p:txBody>
      </p:sp>
      <p:sp>
        <p:nvSpPr>
          <p:cNvPr id="153615" name="AutoShape 24"/>
          <p:cNvSpPr>
            <a:spLocks noChangeArrowheads="1"/>
          </p:cNvSpPr>
          <p:nvPr/>
        </p:nvSpPr>
        <p:spPr bwMode="auto">
          <a:xfrm>
            <a:off x="1401763" y="4089400"/>
            <a:ext cx="1265237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12</a:t>
            </a:r>
          </a:p>
        </p:txBody>
      </p:sp>
      <p:sp>
        <p:nvSpPr>
          <p:cNvPr id="153616" name="AutoShape 25"/>
          <p:cNvSpPr>
            <a:spLocks noChangeArrowheads="1"/>
          </p:cNvSpPr>
          <p:nvPr/>
        </p:nvSpPr>
        <p:spPr bwMode="auto">
          <a:xfrm>
            <a:off x="139700" y="4089400"/>
            <a:ext cx="1262063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E00224</a:t>
            </a:r>
          </a:p>
        </p:txBody>
      </p:sp>
      <p:sp>
        <p:nvSpPr>
          <p:cNvPr id="153617" name="Text Box 26"/>
          <p:cNvSpPr txBox="1">
            <a:spLocks noChangeArrowheads="1"/>
          </p:cNvSpPr>
          <p:nvPr/>
        </p:nvSpPr>
        <p:spPr bwMode="auto">
          <a:xfrm>
            <a:off x="504825" y="36861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ID</a:t>
            </a:r>
          </a:p>
        </p:txBody>
      </p:sp>
      <p:sp>
        <p:nvSpPr>
          <p:cNvPr id="153618" name="Text Box 27"/>
          <p:cNvSpPr txBox="1">
            <a:spLocks noChangeArrowheads="1"/>
          </p:cNvSpPr>
          <p:nvPr/>
        </p:nvSpPr>
        <p:spPr bwMode="auto">
          <a:xfrm>
            <a:off x="4143375" y="3686175"/>
            <a:ext cx="823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Qtr3</a:t>
            </a:r>
          </a:p>
        </p:txBody>
      </p:sp>
      <p:sp>
        <p:nvSpPr>
          <p:cNvPr id="153619" name="Text Box 28"/>
          <p:cNvSpPr txBox="1">
            <a:spLocks noChangeArrowheads="1"/>
          </p:cNvSpPr>
          <p:nvPr/>
        </p:nvSpPr>
        <p:spPr bwMode="auto">
          <a:xfrm>
            <a:off x="1619250" y="3686175"/>
            <a:ext cx="823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Qtr1</a:t>
            </a:r>
          </a:p>
        </p:txBody>
      </p:sp>
      <p:sp>
        <p:nvSpPr>
          <p:cNvPr id="153620" name="Text Box 29"/>
          <p:cNvSpPr txBox="1">
            <a:spLocks noChangeArrowheads="1"/>
          </p:cNvSpPr>
          <p:nvPr/>
        </p:nvSpPr>
        <p:spPr bwMode="auto">
          <a:xfrm>
            <a:off x="2878138" y="3686175"/>
            <a:ext cx="823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Qtr2</a:t>
            </a:r>
          </a:p>
        </p:txBody>
      </p:sp>
      <p:sp>
        <p:nvSpPr>
          <p:cNvPr id="153621" name="Text Box 30"/>
          <p:cNvSpPr txBox="1">
            <a:spLocks noChangeArrowheads="1"/>
          </p:cNvSpPr>
          <p:nvPr/>
        </p:nvSpPr>
        <p:spPr bwMode="auto">
          <a:xfrm>
            <a:off x="6764338" y="3686175"/>
            <a:ext cx="642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Qtr</a:t>
            </a:r>
          </a:p>
        </p:txBody>
      </p:sp>
      <p:sp>
        <p:nvSpPr>
          <p:cNvPr id="153622" name="Text Box 31"/>
          <p:cNvSpPr txBox="1">
            <a:spLocks noChangeArrowheads="1"/>
          </p:cNvSpPr>
          <p:nvPr/>
        </p:nvSpPr>
        <p:spPr bwMode="auto">
          <a:xfrm>
            <a:off x="7700963" y="3686175"/>
            <a:ext cx="130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Amount</a:t>
            </a:r>
          </a:p>
        </p:txBody>
      </p:sp>
      <p:sp>
        <p:nvSpPr>
          <p:cNvPr id="153623" name="Text Box 32"/>
          <p:cNvSpPr txBox="1">
            <a:spLocks noChangeArrowheads="1"/>
          </p:cNvSpPr>
          <p:nvPr/>
        </p:nvSpPr>
        <p:spPr bwMode="auto">
          <a:xfrm>
            <a:off x="5408613" y="3686175"/>
            <a:ext cx="823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Qtr4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433513" y="3355975"/>
            <a:ext cx="762000" cy="685800"/>
            <a:chOff x="1062" y="3151"/>
            <a:chExt cx="480" cy="432"/>
          </a:xfrm>
        </p:grpSpPr>
        <p:sp>
          <p:nvSpPr>
            <p:cNvPr id="153637" name="AutoShape 34"/>
            <p:cNvSpPr>
              <a:spLocks noChangeArrowheads="1"/>
            </p:cNvSpPr>
            <p:nvPr/>
          </p:nvSpPr>
          <p:spPr bwMode="auto">
            <a:xfrm rot="5400000">
              <a:off x="1086" y="3127"/>
              <a:ext cx="432" cy="480"/>
            </a:xfrm>
            <a:prstGeom prst="triangle">
              <a:avLst>
                <a:gd name="adj" fmla="val 50000"/>
              </a:avLst>
            </a:prstGeom>
            <a:solidFill>
              <a:srgbClr val="9900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153638" name="Text Box 35"/>
            <p:cNvSpPr txBox="1">
              <a:spLocks noChangeArrowheads="1"/>
            </p:cNvSpPr>
            <p:nvPr/>
          </p:nvSpPr>
          <p:spPr bwMode="auto">
            <a:xfrm>
              <a:off x="1100" y="3237"/>
              <a:ext cx="20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FFFF"/>
                  </a:solidFill>
                </a:rPr>
                <a:t>D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92400" y="3355975"/>
            <a:ext cx="762000" cy="685800"/>
            <a:chOff x="1062" y="3151"/>
            <a:chExt cx="480" cy="432"/>
          </a:xfrm>
        </p:grpSpPr>
        <p:sp>
          <p:nvSpPr>
            <p:cNvPr id="153635" name="AutoShape 37"/>
            <p:cNvSpPr>
              <a:spLocks noChangeArrowheads="1"/>
            </p:cNvSpPr>
            <p:nvPr/>
          </p:nvSpPr>
          <p:spPr bwMode="auto">
            <a:xfrm rot="5400000">
              <a:off x="1086" y="3127"/>
              <a:ext cx="432" cy="480"/>
            </a:xfrm>
            <a:prstGeom prst="triangle">
              <a:avLst>
                <a:gd name="adj" fmla="val 50000"/>
              </a:avLst>
            </a:prstGeom>
            <a:solidFill>
              <a:srgbClr val="9900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153636" name="Text Box 38"/>
            <p:cNvSpPr txBox="1">
              <a:spLocks noChangeArrowheads="1"/>
            </p:cNvSpPr>
            <p:nvPr/>
          </p:nvSpPr>
          <p:spPr bwMode="auto">
            <a:xfrm>
              <a:off x="1100" y="3237"/>
              <a:ext cx="20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FFFF"/>
                  </a:solidFill>
                </a:rPr>
                <a:t>D</a:t>
              </a: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49700" y="3355975"/>
            <a:ext cx="762000" cy="685800"/>
            <a:chOff x="1062" y="3151"/>
            <a:chExt cx="480" cy="432"/>
          </a:xfrm>
        </p:grpSpPr>
        <p:sp>
          <p:nvSpPr>
            <p:cNvPr id="153633" name="AutoShape 40"/>
            <p:cNvSpPr>
              <a:spLocks noChangeArrowheads="1"/>
            </p:cNvSpPr>
            <p:nvPr/>
          </p:nvSpPr>
          <p:spPr bwMode="auto">
            <a:xfrm rot="5400000">
              <a:off x="1086" y="3127"/>
              <a:ext cx="432" cy="480"/>
            </a:xfrm>
            <a:prstGeom prst="triangle">
              <a:avLst>
                <a:gd name="adj" fmla="val 50000"/>
              </a:avLst>
            </a:prstGeom>
            <a:solidFill>
              <a:srgbClr val="9900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153634" name="Text Box 41"/>
            <p:cNvSpPr txBox="1">
              <a:spLocks noChangeArrowheads="1"/>
            </p:cNvSpPr>
            <p:nvPr/>
          </p:nvSpPr>
          <p:spPr bwMode="auto">
            <a:xfrm>
              <a:off x="1100" y="3237"/>
              <a:ext cx="20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FFFF"/>
                  </a:solidFill>
                </a:rPr>
                <a:t>D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211763" y="3355975"/>
            <a:ext cx="762000" cy="685800"/>
            <a:chOff x="1062" y="3151"/>
            <a:chExt cx="480" cy="432"/>
          </a:xfrm>
        </p:grpSpPr>
        <p:sp>
          <p:nvSpPr>
            <p:cNvPr id="153631" name="AutoShape 43"/>
            <p:cNvSpPr>
              <a:spLocks noChangeArrowheads="1"/>
            </p:cNvSpPr>
            <p:nvPr/>
          </p:nvSpPr>
          <p:spPr bwMode="auto">
            <a:xfrm rot="5400000">
              <a:off x="1086" y="3127"/>
              <a:ext cx="432" cy="480"/>
            </a:xfrm>
            <a:prstGeom prst="triangle">
              <a:avLst>
                <a:gd name="adj" fmla="val 50000"/>
              </a:avLst>
            </a:prstGeom>
            <a:solidFill>
              <a:srgbClr val="9900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153632" name="Text Box 44"/>
            <p:cNvSpPr txBox="1">
              <a:spLocks noChangeArrowheads="1"/>
            </p:cNvSpPr>
            <p:nvPr/>
          </p:nvSpPr>
          <p:spPr bwMode="auto">
            <a:xfrm>
              <a:off x="1100" y="3237"/>
              <a:ext cx="20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FFFF"/>
                  </a:solidFill>
                </a:rPr>
                <a:t>D</a:t>
              </a:r>
            </a:p>
          </p:txBody>
        </p:sp>
      </p:grpSp>
      <p:sp>
        <p:nvSpPr>
          <p:cNvPr id="153628" name="Text Box 53"/>
          <p:cNvSpPr txBox="1">
            <a:spLocks noChangeArrowheads="1"/>
          </p:cNvSpPr>
          <p:nvPr/>
        </p:nvSpPr>
        <p:spPr bwMode="auto">
          <a:xfrm>
            <a:off x="103188" y="3351213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PDV</a:t>
            </a:r>
            <a:endParaRPr lang="en-US"/>
          </a:p>
        </p:txBody>
      </p:sp>
      <p:sp>
        <p:nvSpPr>
          <p:cNvPr id="153629" name="AutoShape 54"/>
          <p:cNvSpPr>
            <a:spLocks noChangeArrowheads="1"/>
          </p:cNvSpPr>
          <p:nvPr/>
        </p:nvSpPr>
        <p:spPr bwMode="auto">
          <a:xfrm>
            <a:off x="228600" y="3362325"/>
            <a:ext cx="4579938" cy="1077218"/>
          </a:xfrm>
          <a:prstGeom prst="wedgeRectCallout">
            <a:avLst>
              <a:gd name="adj1" fmla="val 48338"/>
              <a:gd name="adj2" fmla="val -90495"/>
            </a:avLst>
          </a:prstGeom>
          <a:solidFill>
            <a:srgbClr val="00349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Automatic return. Continue </a:t>
            </a:r>
          </a:p>
          <a:p>
            <a:pPr algn="ctr"/>
            <a:r>
              <a:rPr lang="en-US" b="1" dirty="0">
                <a:solidFill>
                  <a:srgbClr val="FFFFFF"/>
                </a:solidFill>
              </a:rPr>
              <a:t>processing observations from </a:t>
            </a:r>
            <a:r>
              <a:rPr lang="en-US" sz="2800" b="1" dirty="0" err="1" smtClean="0">
                <a:solidFill>
                  <a:srgbClr val="FFFFFF"/>
                </a:solidFill>
                <a:latin typeface="Courier New" pitchFamily="49" charset="0"/>
              </a:rPr>
              <a:t>mylib.donate</a:t>
            </a:r>
            <a:r>
              <a:rPr lang="en-US" b="1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153630" name="Text Box 55"/>
          <p:cNvSpPr txBox="1">
            <a:spLocks noChangeArrowheads="1"/>
          </p:cNvSpPr>
          <p:nvPr/>
        </p:nvSpPr>
        <p:spPr bwMode="auto">
          <a:xfrm>
            <a:off x="1339850" y="4600575"/>
            <a:ext cx="27876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>
                <a:latin typeface="Courier New" pitchFamily="49" charset="0"/>
              </a:rPr>
              <a:t>rotate</a:t>
            </a:r>
            <a:r>
              <a:rPr lang="en-US" sz="2200" b="1"/>
              <a:t> </a:t>
            </a:r>
            <a:r>
              <a:rPr lang="en-US" sz="2000"/>
              <a:t>data set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6412469-64CF-4B48-A6EE-6FAE455B504B}" type="slidenum">
              <a:rPr lang="en-US" smtClean="0">
                <a:latin typeface="Arial" pitchFamily="34" charset="0"/>
              </a:rPr>
              <a:pPr/>
              <a:t>67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154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Rotating a SAS Data Set</a:t>
            </a:r>
          </a:p>
        </p:txBody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1201"/>
            <a:ext cx="7769225" cy="533400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sz="2400" dirty="0" smtClean="0"/>
              <a:t>Partial PROC PRINT Output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685800" y="1068388"/>
            <a:ext cx="6781800" cy="7524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5000"/>
              </a:lnSpc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proc print data=rotate </a:t>
            </a:r>
            <a:r>
              <a:rPr lang="en-US" sz="2400" b="1" dirty="0" err="1">
                <a:latin typeface="Courier New" pitchFamily="49" charset="0"/>
              </a:rPr>
              <a:t>noobs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85000"/>
              </a:lnSpc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run;</a:t>
            </a:r>
          </a:p>
        </p:txBody>
      </p:sp>
      <p:sp>
        <p:nvSpPr>
          <p:cNvPr id="154630" name="Text Box 7"/>
          <p:cNvSpPr txBox="1">
            <a:spLocks noChangeArrowheads="1"/>
          </p:cNvSpPr>
          <p:nvPr/>
        </p:nvSpPr>
        <p:spPr bwMode="auto">
          <a:xfrm>
            <a:off x="990600" y="2819400"/>
            <a:ext cx="5942013" cy="37719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>
                <a:latin typeface="SAS Monospace Bold" pitchFamily="49" charset="0"/>
              </a:rPr>
              <a:t>     ID        Qtr   Amount</a:t>
            </a:r>
          </a:p>
          <a:p>
            <a:endParaRPr lang="en-US">
              <a:latin typeface="SAS Monospace Bold" pitchFamily="49" charset="0"/>
            </a:endParaRPr>
          </a:p>
          <a:p>
            <a:r>
              <a:rPr lang="en-US">
                <a:latin typeface="SAS Monospace Bold" pitchFamily="49" charset="0"/>
              </a:rPr>
              <a:t>     E00224     1       12</a:t>
            </a:r>
          </a:p>
          <a:p>
            <a:r>
              <a:rPr lang="en-US">
                <a:latin typeface="SAS Monospace Bold" pitchFamily="49" charset="0"/>
              </a:rPr>
              <a:t>     E00224     2       33</a:t>
            </a:r>
          </a:p>
          <a:p>
            <a:r>
              <a:rPr lang="en-US">
                <a:latin typeface="SAS Monospace Bold" pitchFamily="49" charset="0"/>
              </a:rPr>
              <a:t>     E00224     3       22</a:t>
            </a:r>
          </a:p>
          <a:p>
            <a:r>
              <a:rPr lang="en-US">
                <a:latin typeface="SAS Monospace Bold" pitchFamily="49" charset="0"/>
              </a:rPr>
              <a:t>     E00224     4        .</a:t>
            </a:r>
          </a:p>
          <a:p>
            <a:r>
              <a:rPr lang="en-US">
                <a:latin typeface="SAS Monospace Bold" pitchFamily="49" charset="0"/>
              </a:rPr>
              <a:t>     E00367     1       35</a:t>
            </a:r>
          </a:p>
          <a:p>
            <a:r>
              <a:rPr lang="en-US">
                <a:latin typeface="SAS Monospace Bold" pitchFamily="49" charset="0"/>
              </a:rPr>
              <a:t>     E00367     2       48</a:t>
            </a:r>
          </a:p>
          <a:p>
            <a:r>
              <a:rPr lang="en-US">
                <a:latin typeface="SAS Monospace Bold" pitchFamily="49" charset="0"/>
              </a:rPr>
              <a:t>     E00367     3       40 </a:t>
            </a:r>
          </a:p>
          <a:p>
            <a:r>
              <a:rPr lang="en-US">
                <a:latin typeface="SAS Monospace Bold" pitchFamily="49" charset="0"/>
              </a:rPr>
              <a:t>     E00367     4       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91361-C245-467C-9118-83C9E2D72AA2}" type="slidenum">
              <a:rPr lang="en-US"/>
              <a:pPr/>
              <a:t>68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Multidimensional Arrays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924799" cy="920750"/>
          </a:xfrm>
          <a:solidFill>
            <a:srgbClr val="FFFFFF"/>
          </a:solidFill>
          <a:ln w="28575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ARRAY</a:t>
            </a:r>
            <a:r>
              <a:rPr lang="en-US" dirty="0" smtClean="0"/>
              <a:t> </a:t>
            </a:r>
            <a:r>
              <a:rPr lang="en-US" i="1" dirty="0" err="1"/>
              <a:t>array</a:t>
            </a:r>
            <a:r>
              <a:rPr lang="en-US" i="1" dirty="0"/>
              <a:t>-name</a:t>
            </a:r>
            <a:r>
              <a:rPr lang="en-US" dirty="0"/>
              <a:t> {…,</a:t>
            </a:r>
            <a:r>
              <a:rPr lang="en-US" i="1" dirty="0"/>
              <a:t>rows, cols</a:t>
            </a:r>
            <a:r>
              <a:rPr lang="en-US" dirty="0"/>
              <a:t>} $ </a:t>
            </a:r>
            <a:r>
              <a:rPr lang="en-US" i="1" dirty="0"/>
              <a:t>length</a:t>
            </a:r>
            <a:r>
              <a:rPr lang="en-US" dirty="0"/>
              <a:t> </a:t>
            </a:r>
          </a:p>
          <a:p>
            <a:pPr>
              <a:spcBef>
                <a:spcPct val="5000"/>
              </a:spcBef>
              <a:buNone/>
            </a:pPr>
            <a:r>
              <a:rPr lang="en-US" dirty="0" smtClean="0"/>
              <a:t>             </a:t>
            </a:r>
            <a:r>
              <a:rPr lang="en-US" i="1" dirty="0"/>
              <a:t>elements</a:t>
            </a:r>
            <a:r>
              <a:rPr lang="en-US" dirty="0"/>
              <a:t> (</a:t>
            </a:r>
            <a:r>
              <a:rPr lang="en-US" i="1" dirty="0"/>
              <a:t>initial</a:t>
            </a:r>
            <a:r>
              <a:rPr lang="en-US" dirty="0"/>
              <a:t> </a:t>
            </a:r>
            <a:r>
              <a:rPr lang="en-US" i="1" dirty="0"/>
              <a:t>values</a:t>
            </a:r>
            <a:r>
              <a:rPr lang="en-US" dirty="0"/>
              <a:t>);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" y="1050925"/>
            <a:ext cx="7924800" cy="4514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ts val="28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/>
              <a:t>General form for the multidimensional ARRAY statement: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04800" y="2895600"/>
            <a:ext cx="8229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sz="2400" i="1" dirty="0"/>
              <a:t>rows</a:t>
            </a:r>
          </a:p>
          <a:p>
            <a:pPr marL="396875" lvl="1" indent="-282575"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sz="2400" dirty="0"/>
              <a:t>	specifies the number of array elements in a row arrangement.</a:t>
            </a:r>
          </a:p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sz="2400" i="1" dirty="0"/>
              <a:t>cols</a:t>
            </a:r>
          </a:p>
          <a:p>
            <a:pPr marL="396875" lvl="1" indent="-282575"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sz="2400" dirty="0"/>
              <a:t>   specifies the number of array elements in a column arrangement.</a:t>
            </a:r>
          </a:p>
          <a:p>
            <a:pPr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sz="2400" dirty="0"/>
              <a:t>Example</a:t>
            </a:r>
          </a:p>
          <a:p>
            <a:pPr marL="396875" lvl="1" indent="-282575">
              <a:spcBef>
                <a:spcPct val="20000"/>
              </a:spcBef>
              <a:buClr>
                <a:srgbClr val="FFCC00"/>
              </a:buClr>
              <a:buSzPct val="60000"/>
              <a:buFont typeface="Monotype Sorts" pitchFamily="2" charset="2"/>
              <a:buNone/>
            </a:pPr>
            <a:r>
              <a:rPr lang="en-US" sz="2400" dirty="0"/>
              <a:t>	array </a:t>
            </a:r>
            <a:r>
              <a:rPr lang="en-US" sz="2400" dirty="0" smtClean="0"/>
              <a:t>ex{3,4} x1-x12;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Multidimensional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For two-dimensional array, the array statement is </a:t>
            </a:r>
          </a:p>
          <a:p>
            <a:pPr>
              <a:buNone/>
            </a:pPr>
            <a:r>
              <a:rPr lang="en-US" sz="2400" dirty="0" smtClean="0"/>
              <a:t>ARRAY </a:t>
            </a:r>
            <a:r>
              <a:rPr lang="en-US" sz="2400" dirty="0" err="1" smtClean="0"/>
              <a:t>array_name</a:t>
            </a:r>
            <a:r>
              <a:rPr lang="en-US" sz="2400" dirty="0" smtClean="0"/>
              <a:t>(row, column) &lt;$&gt; &lt; _temporary_ &gt; &lt;length&gt;  &lt;elements&gt; &lt;(initial values&gt;)</a:t>
            </a:r>
          </a:p>
          <a:p>
            <a:pPr>
              <a:buNone/>
            </a:pPr>
            <a:endParaRPr lang="en-US" sz="200" dirty="0" smtClean="0"/>
          </a:p>
          <a:p>
            <a:pPr>
              <a:buNone/>
            </a:pPr>
            <a:r>
              <a:rPr lang="en-US" sz="2400" dirty="0" smtClean="0"/>
              <a:t>Consider the example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400" dirty="0" smtClean="0"/>
              <a:t>Array new(3,4) X1 – X12;</a:t>
            </a:r>
          </a:p>
          <a:p>
            <a:pPr>
              <a:buNone/>
            </a:pPr>
            <a:r>
              <a:rPr lang="en-US" sz="2400" dirty="0" smtClean="0"/>
              <a:t>The elements of the new(</a:t>
            </a:r>
            <a:r>
              <a:rPr lang="en-US" sz="2400" dirty="0" err="1" smtClean="0"/>
              <a:t>r,c</a:t>
            </a:r>
            <a:r>
              <a:rPr lang="en-US" sz="2400" dirty="0" smtClean="0"/>
              <a:t>) is defined as below:</a:t>
            </a:r>
          </a:p>
          <a:p>
            <a:pPr>
              <a:buNone/>
            </a:pPr>
            <a:r>
              <a:rPr lang="en-US" sz="2400" dirty="0" smtClean="0"/>
              <a:t>NOTE: new(2,3) = X7, new(3,2)=X10</a:t>
            </a:r>
          </a:p>
          <a:p>
            <a:pPr>
              <a:buNone/>
            </a:pPr>
            <a:r>
              <a:rPr lang="en-US" sz="2400" dirty="0" smtClean="0"/>
              <a:t>The element of new(</a:t>
            </a:r>
            <a:r>
              <a:rPr lang="en-US" sz="2400" dirty="0" err="1" smtClean="0"/>
              <a:t>r,c</a:t>
            </a:r>
            <a:r>
              <a:rPr lang="en-US" sz="2400" dirty="0" smtClean="0"/>
              <a:t>) = </a:t>
            </a:r>
            <a:r>
              <a:rPr lang="en-US" sz="2400" dirty="0" err="1" smtClean="0"/>
              <a:t>Ncol</a:t>
            </a:r>
            <a:r>
              <a:rPr lang="en-US" sz="2400" dirty="0" smtClean="0"/>
              <a:t>*(r-1) + c</a:t>
            </a:r>
          </a:p>
          <a:p>
            <a:pPr>
              <a:buNone/>
            </a:pPr>
            <a:r>
              <a:rPr lang="en-US" sz="2400" dirty="0" smtClean="0"/>
              <a:t>Ex, for new(2,3), the element = 4*(2-1)+3 = 7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new(3,2):  the element = 4*(3-1)+2=10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19600" y="5562600"/>
          <a:ext cx="4495800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950"/>
                <a:gridCol w="1123950"/>
                <a:gridCol w="1123950"/>
                <a:gridCol w="112395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1400" y="5943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Rows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029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Columns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CE921B-CCE7-4756-835C-F9C2D97FEE0C}" type="slidenum">
              <a:rPr lang="en-US" smtClean="0">
                <a:latin typeface="Arial" pitchFamily="34" charset="0"/>
              </a:rPr>
              <a:pPr/>
              <a:t>7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SAS Array?</a:t>
            </a: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69225" cy="38100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dirty="0" smtClean="0"/>
              <a:t>Each value in an array is</a:t>
            </a:r>
          </a:p>
          <a:p>
            <a:pPr lvl="1"/>
            <a:r>
              <a:rPr lang="en-US" dirty="0" smtClean="0"/>
              <a:t>called an </a:t>
            </a:r>
            <a:r>
              <a:rPr lang="en-US" i="1" dirty="0" smtClean="0"/>
              <a:t>element</a:t>
            </a:r>
          </a:p>
          <a:p>
            <a:pPr lvl="1"/>
            <a:r>
              <a:rPr lang="en-US" dirty="0" smtClean="0"/>
              <a:t>identified by a </a:t>
            </a:r>
            <a:r>
              <a:rPr lang="en-US" i="1" dirty="0" smtClean="0"/>
              <a:t>subscript</a:t>
            </a:r>
            <a:r>
              <a:rPr lang="en-US" dirty="0" smtClean="0"/>
              <a:t> that represents the position of the element in the array.</a:t>
            </a:r>
          </a:p>
          <a:p>
            <a:pPr marL="0" indent="0">
              <a:buFont typeface="Monotype Sorts" pitchFamily="2" charset="2"/>
              <a:buNone/>
            </a:pPr>
            <a:r>
              <a:rPr lang="en-US" dirty="0" smtClean="0"/>
              <a:t>When you use an </a:t>
            </a:r>
            <a:r>
              <a:rPr lang="en-US" i="1" dirty="0" smtClean="0"/>
              <a:t>array reference</a:t>
            </a:r>
            <a:r>
              <a:rPr lang="en-US" dirty="0" smtClean="0"/>
              <a:t>, the corresponding value is substituted for the reference.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Use of nested DO-LOOP to process </a:t>
            </a:r>
            <a:br>
              <a:rPr lang="en-US" sz="3600" dirty="0" smtClean="0"/>
            </a:br>
            <a:r>
              <a:rPr lang="en-US" sz="3600" dirty="0" smtClean="0"/>
              <a:t>multi-dimensional array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600" dirty="0" smtClean="0"/>
              <a:t>Ex, the following example computes quarter sales from monthly sales.</a:t>
            </a:r>
          </a:p>
          <a:p>
            <a:pPr>
              <a:buNone/>
            </a:pPr>
            <a:r>
              <a:rPr lang="en-US" sz="2600" dirty="0" smtClean="0"/>
              <a:t>Data </a:t>
            </a:r>
            <a:r>
              <a:rPr lang="en-US" sz="2600" dirty="0" err="1" smtClean="0"/>
              <a:t>qt_sales</a:t>
            </a:r>
            <a:r>
              <a:rPr lang="en-US" sz="2600" dirty="0" smtClean="0"/>
              <a:t> (drop = </a:t>
            </a:r>
            <a:r>
              <a:rPr lang="en-US" sz="2600" dirty="0" err="1" smtClean="0"/>
              <a:t>i</a:t>
            </a:r>
            <a:r>
              <a:rPr lang="en-US" sz="2600" dirty="0" smtClean="0"/>
              <a:t>  j);    </a:t>
            </a:r>
          </a:p>
          <a:p>
            <a:pPr>
              <a:buNone/>
            </a:pPr>
            <a:r>
              <a:rPr lang="en-US" sz="2600" dirty="0" smtClean="0"/>
              <a:t>set </a:t>
            </a:r>
            <a:r>
              <a:rPr lang="en-US" sz="2600" dirty="0" err="1" smtClean="0"/>
              <a:t>Mon_sales</a:t>
            </a:r>
            <a:r>
              <a:rPr lang="en-US" sz="2600" dirty="0" smtClean="0"/>
              <a:t>;</a:t>
            </a:r>
          </a:p>
          <a:p>
            <a:pPr>
              <a:buNone/>
            </a:pPr>
            <a:r>
              <a:rPr lang="en-US" sz="2600" dirty="0" smtClean="0"/>
              <a:t>Array </a:t>
            </a:r>
            <a:r>
              <a:rPr lang="en-US" sz="2600" dirty="0" err="1" smtClean="0"/>
              <a:t>m_sale</a:t>
            </a:r>
            <a:r>
              <a:rPr lang="en-US" sz="2600" dirty="0" smtClean="0"/>
              <a:t>{4,3} month1-month12;</a:t>
            </a:r>
          </a:p>
          <a:p>
            <a:pPr>
              <a:buNone/>
            </a:pPr>
            <a:r>
              <a:rPr lang="en-US" sz="2600" dirty="0" smtClean="0"/>
              <a:t>Array </a:t>
            </a:r>
            <a:r>
              <a:rPr lang="en-US" sz="2600" dirty="0" err="1" smtClean="0"/>
              <a:t>q_sale</a:t>
            </a:r>
            <a:r>
              <a:rPr lang="en-US" sz="2600" dirty="0" smtClean="0"/>
              <a:t>{4} ;</a:t>
            </a:r>
          </a:p>
          <a:p>
            <a:pPr>
              <a:buNone/>
            </a:pPr>
            <a:r>
              <a:rPr lang="en-US" sz="2600" dirty="0" smtClean="0"/>
              <a:t>Do </a:t>
            </a:r>
            <a:r>
              <a:rPr lang="en-US" sz="2600" dirty="0" err="1" smtClean="0"/>
              <a:t>i</a:t>
            </a:r>
            <a:r>
              <a:rPr lang="en-US" sz="2600" dirty="0" smtClean="0"/>
              <a:t> = 1 to 4; 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q_sale</a:t>
            </a:r>
            <a:r>
              <a:rPr lang="en-US" sz="2600" dirty="0" smtClean="0"/>
              <a:t>{</a:t>
            </a:r>
            <a:r>
              <a:rPr lang="en-US" sz="2600" dirty="0" err="1" smtClean="0"/>
              <a:t>i</a:t>
            </a:r>
            <a:r>
              <a:rPr lang="en-US" sz="2600" dirty="0" smtClean="0"/>
              <a:t>} = 0;</a:t>
            </a:r>
          </a:p>
          <a:p>
            <a:pPr>
              <a:buNone/>
            </a:pPr>
            <a:r>
              <a:rPr lang="en-US" sz="2600" dirty="0" smtClean="0"/>
              <a:t>	Do j = 1 to 3;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dirty="0" err="1" smtClean="0"/>
              <a:t>q_sale</a:t>
            </a:r>
            <a:r>
              <a:rPr lang="en-US" sz="2600" dirty="0" smtClean="0"/>
              <a:t>{</a:t>
            </a:r>
            <a:r>
              <a:rPr lang="en-US" sz="2600" dirty="0" err="1" smtClean="0"/>
              <a:t>i</a:t>
            </a:r>
            <a:r>
              <a:rPr lang="en-US" sz="2600" dirty="0" smtClean="0"/>
              <a:t>} + </a:t>
            </a:r>
            <a:r>
              <a:rPr lang="en-US" sz="2600" dirty="0" err="1" smtClean="0"/>
              <a:t>m_sale</a:t>
            </a:r>
            <a:r>
              <a:rPr lang="en-US" sz="2600" dirty="0" smtClean="0"/>
              <a:t>{</a:t>
            </a:r>
            <a:r>
              <a:rPr lang="en-US" sz="2600" dirty="0" err="1" smtClean="0"/>
              <a:t>i,j</a:t>
            </a:r>
            <a:r>
              <a:rPr lang="en-US" sz="2600" dirty="0" smtClean="0"/>
              <a:t>};</a:t>
            </a:r>
          </a:p>
          <a:p>
            <a:pPr>
              <a:buNone/>
            </a:pPr>
            <a:r>
              <a:rPr lang="en-US" sz="2600" dirty="0" smtClean="0"/>
              <a:t>	End;</a:t>
            </a:r>
          </a:p>
          <a:p>
            <a:pPr>
              <a:buNone/>
            </a:pPr>
            <a:r>
              <a:rPr lang="en-US" sz="2600" dirty="0" smtClean="0"/>
              <a:t>End; </a:t>
            </a:r>
          </a:p>
          <a:p>
            <a:pPr>
              <a:buNone/>
            </a:pPr>
            <a:r>
              <a:rPr lang="en-US" sz="2600" dirty="0" smtClean="0"/>
              <a:t>Run;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5334000"/>
            <a:ext cx="54102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The final value for i  = 5 and j = 4 after completion of the data step.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6FA800-7DF3-4BCD-91E3-1ADEA01671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/>
              <a:t>71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158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663" y="1404938"/>
            <a:ext cx="8372475" cy="4865687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dirty="0" smtClean="0"/>
              <a:t>The data set </a:t>
            </a:r>
            <a:r>
              <a:rPr lang="en-US" dirty="0" err="1" smtClean="0"/>
              <a:t>mylib.empdata</a:t>
            </a:r>
            <a:r>
              <a:rPr lang="en-US" dirty="0" smtClean="0"/>
              <a:t> </a:t>
            </a:r>
            <a:r>
              <a:rPr lang="en-US" dirty="0" smtClean="0"/>
              <a:t>consists of salary of employees for a company for the year 2006. The salary increment was based on the following percentage for the years 2007 to 2012, respectively:</a:t>
            </a:r>
          </a:p>
          <a:p>
            <a:pPr marL="0" indent="0">
              <a:buFont typeface="Monotype Sorts" pitchFamily="2" charset="2"/>
              <a:buNone/>
            </a:pPr>
            <a:r>
              <a:rPr lang="en-US" dirty="0" smtClean="0"/>
              <a:t>2.5%, 3%, 3%, 3.5% 3.5%, 2% annually. </a:t>
            </a:r>
          </a:p>
          <a:p>
            <a:pPr marL="0" indent="0">
              <a:buFont typeface="Monotype Sorts" pitchFamily="2" charset="2"/>
              <a:buNone/>
            </a:pPr>
            <a:r>
              <a:rPr lang="en-US" dirty="0" smtClean="0"/>
              <a:t>Write a program to compute the salary for each employee using array technique, and round the salary of each year to the nearest integer.</a:t>
            </a:r>
          </a:p>
        </p:txBody>
      </p:sp>
      <p:sp>
        <p:nvSpPr>
          <p:cNvPr id="158724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638800" cy="106680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Exercises</a:t>
            </a:r>
          </a:p>
        </p:txBody>
      </p:sp>
    </p:spTree>
    <p:extLst>
      <p:ext uri="{BB962C8B-B14F-4D97-AF65-F5344CB8AC3E}">
        <p14:creationId xmlns:p14="http://schemas.microsoft.com/office/powerpoint/2010/main" xmlns="" val="13331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8E9815-E388-4616-9787-5E1F9A5A98A4}" type="slidenum">
              <a:rPr lang="en-US" smtClean="0">
                <a:latin typeface="Arial" pitchFamily="34" charset="0"/>
              </a:rPr>
              <a:pPr/>
              <a:t>8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SAS Array?</a:t>
            </a:r>
          </a:p>
        </p:txBody>
      </p:sp>
      <p:sp>
        <p:nvSpPr>
          <p:cNvPr id="98308" name="Animation Flag"/>
          <p:cNvSpPr txBox="1">
            <a:spLocks noChangeArrowheads="1"/>
          </p:cNvSpPr>
          <p:nvPr/>
        </p:nvSpPr>
        <p:spPr bwMode="auto">
          <a:xfrm>
            <a:off x="8572500" y="6451600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...</a:t>
            </a:r>
          </a:p>
        </p:txBody>
      </p:sp>
      <p:sp>
        <p:nvSpPr>
          <p:cNvPr id="98309" name="AutoShape 3"/>
          <p:cNvSpPr>
            <a:spLocks noChangeArrowheads="1"/>
          </p:cNvSpPr>
          <p:nvPr/>
        </p:nvSpPr>
        <p:spPr bwMode="auto">
          <a:xfrm>
            <a:off x="7065963" y="2487613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    </a:t>
            </a:r>
          </a:p>
        </p:txBody>
      </p:sp>
      <p:sp>
        <p:nvSpPr>
          <p:cNvPr id="98310" name="AutoShape 4"/>
          <p:cNvSpPr>
            <a:spLocks noChangeArrowheads="1"/>
          </p:cNvSpPr>
          <p:nvPr/>
        </p:nvSpPr>
        <p:spPr bwMode="auto">
          <a:xfrm>
            <a:off x="3403600" y="2487613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   </a:t>
            </a:r>
          </a:p>
        </p:txBody>
      </p:sp>
      <p:sp>
        <p:nvSpPr>
          <p:cNvPr id="98311" name="AutoShape 5"/>
          <p:cNvSpPr>
            <a:spLocks noChangeArrowheads="1"/>
          </p:cNvSpPr>
          <p:nvPr/>
        </p:nvSpPr>
        <p:spPr bwMode="auto">
          <a:xfrm>
            <a:off x="5233988" y="2487613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  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76388" y="2141538"/>
            <a:ext cx="1828800" cy="949325"/>
            <a:chOff x="1042" y="1855"/>
            <a:chExt cx="1152" cy="598"/>
          </a:xfrm>
        </p:grpSpPr>
        <p:sp>
          <p:nvSpPr>
            <p:cNvPr id="98336" name="Text Box 7"/>
            <p:cNvSpPr txBox="1">
              <a:spLocks noChangeArrowheads="1"/>
            </p:cNvSpPr>
            <p:nvPr/>
          </p:nvSpPr>
          <p:spPr bwMode="auto">
            <a:xfrm>
              <a:off x="1100" y="1855"/>
              <a:ext cx="20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98337" name="AutoShape 8"/>
            <p:cNvSpPr>
              <a:spLocks noChangeArrowheads="1"/>
            </p:cNvSpPr>
            <p:nvPr/>
          </p:nvSpPr>
          <p:spPr bwMode="auto">
            <a:xfrm>
              <a:off x="1042" y="2073"/>
              <a:ext cx="1152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tx2"/>
                  </a:solidFill>
                </a:rPr>
                <a:t>    </a:t>
              </a:r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228600" y="2041525"/>
            <a:ext cx="1371600" cy="1049338"/>
            <a:chOff x="127" y="1286"/>
            <a:chExt cx="864" cy="661"/>
          </a:xfrm>
        </p:grpSpPr>
        <p:sp>
          <p:nvSpPr>
            <p:cNvPr id="98334" name="Text Box 9"/>
            <p:cNvSpPr txBox="1">
              <a:spLocks noChangeArrowheads="1"/>
            </p:cNvSpPr>
            <p:nvPr/>
          </p:nvSpPr>
          <p:spPr bwMode="auto">
            <a:xfrm>
              <a:off x="422" y="1286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98335" name="AutoShape 10"/>
            <p:cNvSpPr>
              <a:spLocks noChangeArrowheads="1"/>
            </p:cNvSpPr>
            <p:nvPr/>
          </p:nvSpPr>
          <p:spPr bwMode="auto">
            <a:xfrm>
              <a:off x="127" y="1567"/>
              <a:ext cx="864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/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2136775" y="2041525"/>
            <a:ext cx="6194425" cy="396875"/>
            <a:chOff x="1400" y="1592"/>
            <a:chExt cx="3902" cy="250"/>
          </a:xfrm>
        </p:grpSpPr>
        <p:sp>
          <p:nvSpPr>
            <p:cNvPr id="98330" name="Text Box 14"/>
            <p:cNvSpPr txBox="1">
              <a:spLocks noChangeArrowheads="1"/>
            </p:cNvSpPr>
            <p:nvPr/>
          </p:nvSpPr>
          <p:spPr bwMode="auto">
            <a:xfrm>
              <a:off x="4858" y="1592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>
                  <a:solidFill>
                    <a:srgbClr val="00349C"/>
                  </a:solidFill>
                </a:rPr>
                <a:t>Qtr4</a:t>
              </a:r>
            </a:p>
          </p:txBody>
        </p:sp>
        <p:sp>
          <p:nvSpPr>
            <p:cNvPr id="98331" name="Text Box 15"/>
            <p:cNvSpPr txBox="1">
              <a:spLocks noChangeArrowheads="1"/>
            </p:cNvSpPr>
            <p:nvPr/>
          </p:nvSpPr>
          <p:spPr bwMode="auto">
            <a:xfrm>
              <a:off x="2551" y="1592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>
                  <a:solidFill>
                    <a:srgbClr val="00349C"/>
                  </a:solidFill>
                </a:rPr>
                <a:t>Qtr2</a:t>
              </a:r>
            </a:p>
          </p:txBody>
        </p:sp>
        <p:sp>
          <p:nvSpPr>
            <p:cNvPr id="98332" name="Text Box 16"/>
            <p:cNvSpPr txBox="1">
              <a:spLocks noChangeArrowheads="1"/>
            </p:cNvSpPr>
            <p:nvPr/>
          </p:nvSpPr>
          <p:spPr bwMode="auto">
            <a:xfrm>
              <a:off x="3704" y="1592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>
                  <a:solidFill>
                    <a:srgbClr val="00349C"/>
                  </a:solidFill>
                </a:rPr>
                <a:t>Qtr3</a:t>
              </a:r>
            </a:p>
          </p:txBody>
        </p:sp>
        <p:sp>
          <p:nvSpPr>
            <p:cNvPr id="98333" name="Text Box 17"/>
            <p:cNvSpPr txBox="1">
              <a:spLocks noChangeArrowheads="1"/>
            </p:cNvSpPr>
            <p:nvPr/>
          </p:nvSpPr>
          <p:spPr bwMode="auto">
            <a:xfrm>
              <a:off x="1400" y="1592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>
                  <a:solidFill>
                    <a:srgbClr val="00349C"/>
                  </a:solidFill>
                </a:rPr>
                <a:t>Qtr1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514600" y="1143000"/>
            <a:ext cx="5484813" cy="896938"/>
            <a:chOff x="1584" y="720"/>
            <a:chExt cx="3455" cy="565"/>
          </a:xfrm>
        </p:grpSpPr>
        <p:sp>
          <p:nvSpPr>
            <p:cNvPr id="181267" name="Text Box 19"/>
            <p:cNvSpPr txBox="1">
              <a:spLocks noChangeArrowheads="1"/>
            </p:cNvSpPr>
            <p:nvPr/>
          </p:nvSpPr>
          <p:spPr bwMode="auto">
            <a:xfrm>
              <a:off x="2793" y="720"/>
              <a:ext cx="1009" cy="306"/>
            </a:xfrm>
            <a:prstGeom prst="rect">
              <a:avLst/>
            </a:prstGeom>
            <a:solidFill>
              <a:srgbClr val="00349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FFFFFF"/>
                  </a:solidFill>
                  <a:latin typeface="Arial" charset="0"/>
                </a:rPr>
                <a:t>CONTRIB</a:t>
              </a:r>
            </a:p>
          </p:txBody>
        </p:sp>
        <p:grpSp>
          <p:nvGrpSpPr>
            <p:cNvPr id="6" name="Group 55"/>
            <p:cNvGrpSpPr>
              <a:grpSpLocks/>
            </p:cNvGrpSpPr>
            <p:nvPr/>
          </p:nvGrpSpPr>
          <p:grpSpPr bwMode="auto">
            <a:xfrm>
              <a:off x="1584" y="1019"/>
              <a:ext cx="3455" cy="266"/>
              <a:chOff x="1584" y="1019"/>
              <a:chExt cx="3455" cy="266"/>
            </a:xfrm>
          </p:grpSpPr>
          <p:cxnSp>
            <p:nvCxnSpPr>
              <p:cNvPr id="98326" name="AutoShape 21"/>
              <p:cNvCxnSpPr>
                <a:cxnSpLocks noChangeShapeType="1"/>
              </p:cNvCxnSpPr>
              <p:nvPr/>
            </p:nvCxnSpPr>
            <p:spPr bwMode="auto">
              <a:xfrm rot="-5400000">
                <a:off x="2895" y="846"/>
                <a:ext cx="237" cy="585"/>
              </a:xfrm>
              <a:prstGeom prst="bentConnector3">
                <a:avLst>
                  <a:gd name="adj1" fmla="val 45991"/>
                </a:avLst>
              </a:prstGeom>
              <a:noFill/>
              <a:ln w="57150">
                <a:solidFill>
                  <a:srgbClr val="00349C"/>
                </a:solidFill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98327" name="AutoShape 22"/>
              <p:cNvCxnSpPr>
                <a:cxnSpLocks noChangeShapeType="1"/>
              </p:cNvCxnSpPr>
              <p:nvPr/>
            </p:nvCxnSpPr>
            <p:spPr bwMode="auto">
              <a:xfrm rot="5400000" flipH="1">
                <a:off x="3480" y="845"/>
                <a:ext cx="237" cy="587"/>
              </a:xfrm>
              <a:prstGeom prst="bentConnector3">
                <a:avLst>
                  <a:gd name="adj1" fmla="val 45569"/>
                </a:avLst>
              </a:prstGeom>
              <a:noFill/>
              <a:ln w="57150">
                <a:solidFill>
                  <a:srgbClr val="00349C"/>
                </a:solidFill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98328" name="AutoShape 23"/>
              <p:cNvCxnSpPr>
                <a:cxnSpLocks noChangeShapeType="1"/>
              </p:cNvCxnSpPr>
              <p:nvPr/>
            </p:nvCxnSpPr>
            <p:spPr bwMode="auto">
              <a:xfrm rot="-5400000">
                <a:off x="2315" y="288"/>
                <a:ext cx="266" cy="1728"/>
              </a:xfrm>
              <a:prstGeom prst="bentConnector3">
                <a:avLst>
                  <a:gd name="adj1" fmla="val 51880"/>
                </a:avLst>
              </a:prstGeom>
              <a:noFill/>
              <a:ln w="57150">
                <a:solidFill>
                  <a:srgbClr val="00349C"/>
                </a:solidFill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98329" name="AutoShape 24"/>
              <p:cNvCxnSpPr>
                <a:cxnSpLocks noChangeShapeType="1"/>
              </p:cNvCxnSpPr>
              <p:nvPr/>
            </p:nvCxnSpPr>
            <p:spPr bwMode="auto">
              <a:xfrm rot="5400000" flipH="1">
                <a:off x="4043" y="288"/>
                <a:ext cx="265" cy="1727"/>
              </a:xfrm>
              <a:prstGeom prst="bentConnector3">
                <a:avLst>
                  <a:gd name="adj1" fmla="val 52074"/>
                </a:avLst>
              </a:prstGeom>
              <a:noFill/>
              <a:ln w="57150">
                <a:solidFill>
                  <a:srgbClr val="00349C"/>
                </a:solidFill>
                <a:miter lim="800000"/>
                <a:headEnd type="none" w="sm" len="sm"/>
                <a:tailEnd type="none" w="sm" len="sm"/>
              </a:ln>
            </p:spPr>
          </p:cxnSp>
        </p:grp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855788" y="3062288"/>
            <a:ext cx="6746875" cy="823912"/>
            <a:chOff x="1223" y="2235"/>
            <a:chExt cx="4250" cy="519"/>
          </a:xfrm>
        </p:grpSpPr>
        <p:sp>
          <p:nvSpPr>
            <p:cNvPr id="98320" name="Rectangle 26"/>
            <p:cNvSpPr>
              <a:spLocks noChangeArrowheads="1"/>
            </p:cNvSpPr>
            <p:nvPr/>
          </p:nvSpPr>
          <p:spPr bwMode="auto">
            <a:xfrm>
              <a:off x="1223" y="2235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First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98321" name="Rectangle 27"/>
            <p:cNvSpPr>
              <a:spLocks noChangeArrowheads="1"/>
            </p:cNvSpPr>
            <p:nvPr/>
          </p:nvSpPr>
          <p:spPr bwMode="auto">
            <a:xfrm>
              <a:off x="2374" y="2236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Second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98322" name="Rectangle 28"/>
            <p:cNvSpPr>
              <a:spLocks noChangeArrowheads="1"/>
            </p:cNvSpPr>
            <p:nvPr/>
          </p:nvSpPr>
          <p:spPr bwMode="auto">
            <a:xfrm>
              <a:off x="3527" y="2235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Third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98323" name="Rectangle 29"/>
            <p:cNvSpPr>
              <a:spLocks noChangeArrowheads="1"/>
            </p:cNvSpPr>
            <p:nvPr/>
          </p:nvSpPr>
          <p:spPr bwMode="auto">
            <a:xfrm>
              <a:off x="4673" y="2236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Fourth</a:t>
              </a:r>
            </a:p>
            <a:p>
              <a:pPr algn="ctr"/>
              <a:r>
                <a:rPr lang="en-US"/>
                <a:t>element</a:t>
              </a:r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196850" y="1144588"/>
            <a:ext cx="4222750" cy="485775"/>
            <a:chOff x="178" y="1027"/>
            <a:chExt cx="2660" cy="306"/>
          </a:xfrm>
        </p:grpSpPr>
        <p:sp>
          <p:nvSpPr>
            <p:cNvPr id="98318" name="Rectangle 32"/>
            <p:cNvSpPr>
              <a:spLocks noChangeArrowheads="1"/>
            </p:cNvSpPr>
            <p:nvPr/>
          </p:nvSpPr>
          <p:spPr bwMode="auto">
            <a:xfrm>
              <a:off x="178" y="1027"/>
              <a:ext cx="1192" cy="306"/>
            </a:xfrm>
            <a:prstGeom prst="rect">
              <a:avLst/>
            </a:prstGeom>
            <a:solidFill>
              <a:srgbClr val="00349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Array name</a:t>
              </a:r>
            </a:p>
          </p:txBody>
        </p:sp>
        <p:cxnSp>
          <p:nvCxnSpPr>
            <p:cNvPr id="98319" name="AutoShape 45"/>
            <p:cNvCxnSpPr>
              <a:cxnSpLocks noChangeShapeType="1"/>
              <a:stCxn id="98318" idx="3"/>
              <a:endCxn id="181267" idx="1"/>
            </p:cNvCxnSpPr>
            <p:nvPr/>
          </p:nvCxnSpPr>
          <p:spPr bwMode="auto">
            <a:xfrm flipV="1">
              <a:off x="1314" y="1179"/>
              <a:ext cx="1524" cy="1"/>
            </a:xfrm>
            <a:prstGeom prst="straightConnector1">
              <a:avLst/>
            </a:prstGeom>
            <a:noFill/>
            <a:ln w="53975">
              <a:solidFill>
                <a:schemeClr val="tx2"/>
              </a:solidFill>
              <a:round/>
              <a:headEnd type="none" w="sm" len="sm"/>
              <a:tailEnd type="triangl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C23CD35-F3EC-4C00-8E84-9AE908696C84}" type="slidenum">
              <a:rPr lang="en-US" smtClean="0">
                <a:latin typeface="Arial" pitchFamily="34" charset="0"/>
              </a:rPr>
              <a:pPr/>
              <a:t>9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SAS Array?</a:t>
            </a:r>
          </a:p>
        </p:txBody>
      </p:sp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7065963" y="2487613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    </a:t>
            </a:r>
          </a:p>
        </p:txBody>
      </p:sp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3403600" y="2487613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   </a:t>
            </a:r>
          </a:p>
        </p:txBody>
      </p:sp>
      <p:sp>
        <p:nvSpPr>
          <p:cNvPr id="99334" name="AutoShape 6"/>
          <p:cNvSpPr>
            <a:spLocks noChangeArrowheads="1"/>
          </p:cNvSpPr>
          <p:nvPr/>
        </p:nvSpPr>
        <p:spPr bwMode="auto">
          <a:xfrm>
            <a:off x="5233988" y="2487613"/>
            <a:ext cx="1828800" cy="603250"/>
          </a:xfrm>
          <a:prstGeom prst="flowChartProcess">
            <a:avLst/>
          </a:prstGeom>
          <a:solidFill>
            <a:srgbClr val="FFDC4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  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76388" y="2141538"/>
            <a:ext cx="1828800" cy="949325"/>
            <a:chOff x="1042" y="1855"/>
            <a:chExt cx="1152" cy="598"/>
          </a:xfrm>
        </p:grpSpPr>
        <p:sp>
          <p:nvSpPr>
            <p:cNvPr id="99370" name="Text Box 8"/>
            <p:cNvSpPr txBox="1">
              <a:spLocks noChangeArrowheads="1"/>
            </p:cNvSpPr>
            <p:nvPr/>
          </p:nvSpPr>
          <p:spPr bwMode="auto">
            <a:xfrm>
              <a:off x="1100" y="1855"/>
              <a:ext cx="20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99371" name="AutoShape 9"/>
            <p:cNvSpPr>
              <a:spLocks noChangeArrowheads="1"/>
            </p:cNvSpPr>
            <p:nvPr/>
          </p:nvSpPr>
          <p:spPr bwMode="auto">
            <a:xfrm>
              <a:off x="1042" y="2073"/>
              <a:ext cx="1152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tx2"/>
                  </a:solidFill>
                </a:rPr>
                <a:t>    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28600" y="2041525"/>
            <a:ext cx="1371600" cy="1049338"/>
            <a:chOff x="127" y="1286"/>
            <a:chExt cx="864" cy="661"/>
          </a:xfrm>
        </p:grpSpPr>
        <p:sp>
          <p:nvSpPr>
            <p:cNvPr id="99368" name="Text Box 11"/>
            <p:cNvSpPr txBox="1">
              <a:spLocks noChangeArrowheads="1"/>
            </p:cNvSpPr>
            <p:nvPr/>
          </p:nvSpPr>
          <p:spPr bwMode="auto">
            <a:xfrm>
              <a:off x="422" y="1286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/>
                <a:t>ID</a:t>
              </a:r>
            </a:p>
          </p:txBody>
        </p:sp>
        <p:sp>
          <p:nvSpPr>
            <p:cNvPr id="99369" name="AutoShape 12"/>
            <p:cNvSpPr>
              <a:spLocks noChangeArrowheads="1"/>
            </p:cNvSpPr>
            <p:nvPr/>
          </p:nvSpPr>
          <p:spPr bwMode="auto">
            <a:xfrm>
              <a:off x="127" y="1567"/>
              <a:ext cx="864" cy="380"/>
            </a:xfrm>
            <a:prstGeom prst="flowChartProcess">
              <a:avLst/>
            </a:prstGeom>
            <a:solidFill>
              <a:srgbClr val="FFDC4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136775" y="2041525"/>
            <a:ext cx="6194425" cy="396875"/>
            <a:chOff x="1400" y="1592"/>
            <a:chExt cx="3902" cy="250"/>
          </a:xfrm>
        </p:grpSpPr>
        <p:sp>
          <p:nvSpPr>
            <p:cNvPr id="99364" name="Text Box 14"/>
            <p:cNvSpPr txBox="1">
              <a:spLocks noChangeArrowheads="1"/>
            </p:cNvSpPr>
            <p:nvPr/>
          </p:nvSpPr>
          <p:spPr bwMode="auto">
            <a:xfrm>
              <a:off x="4858" y="1592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>
                  <a:solidFill>
                    <a:srgbClr val="00349C"/>
                  </a:solidFill>
                </a:rPr>
                <a:t>Qtr4</a:t>
              </a:r>
            </a:p>
          </p:txBody>
        </p:sp>
        <p:sp>
          <p:nvSpPr>
            <p:cNvPr id="99365" name="Text Box 15"/>
            <p:cNvSpPr txBox="1">
              <a:spLocks noChangeArrowheads="1"/>
            </p:cNvSpPr>
            <p:nvPr/>
          </p:nvSpPr>
          <p:spPr bwMode="auto">
            <a:xfrm>
              <a:off x="2551" y="1592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>
                  <a:solidFill>
                    <a:srgbClr val="00349C"/>
                  </a:solidFill>
                </a:rPr>
                <a:t>Qtr2</a:t>
              </a:r>
            </a:p>
          </p:txBody>
        </p:sp>
        <p:sp>
          <p:nvSpPr>
            <p:cNvPr id="99366" name="Text Box 16"/>
            <p:cNvSpPr txBox="1">
              <a:spLocks noChangeArrowheads="1"/>
            </p:cNvSpPr>
            <p:nvPr/>
          </p:nvSpPr>
          <p:spPr bwMode="auto">
            <a:xfrm>
              <a:off x="3704" y="1592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>
                  <a:solidFill>
                    <a:srgbClr val="00349C"/>
                  </a:solidFill>
                </a:rPr>
                <a:t>Qtr3</a:t>
              </a:r>
            </a:p>
          </p:txBody>
        </p:sp>
        <p:sp>
          <p:nvSpPr>
            <p:cNvPr id="99367" name="Text Box 17"/>
            <p:cNvSpPr txBox="1">
              <a:spLocks noChangeArrowheads="1"/>
            </p:cNvSpPr>
            <p:nvPr/>
          </p:nvSpPr>
          <p:spPr bwMode="auto">
            <a:xfrm>
              <a:off x="1400" y="1592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>
                  <a:solidFill>
                    <a:srgbClr val="00349C"/>
                  </a:solidFill>
                </a:rPr>
                <a:t>Qtr1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514600" y="1143000"/>
            <a:ext cx="5484813" cy="896938"/>
            <a:chOff x="1584" y="720"/>
            <a:chExt cx="3455" cy="565"/>
          </a:xfrm>
        </p:grpSpPr>
        <p:sp>
          <p:nvSpPr>
            <p:cNvPr id="483347" name="Text Box 19"/>
            <p:cNvSpPr txBox="1">
              <a:spLocks noChangeArrowheads="1"/>
            </p:cNvSpPr>
            <p:nvPr/>
          </p:nvSpPr>
          <p:spPr bwMode="auto">
            <a:xfrm>
              <a:off x="2793" y="720"/>
              <a:ext cx="1009" cy="306"/>
            </a:xfrm>
            <a:prstGeom prst="rect">
              <a:avLst/>
            </a:prstGeom>
            <a:solidFill>
              <a:srgbClr val="00349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FFFFFF"/>
                  </a:solidFill>
                  <a:latin typeface="Arial" charset="0"/>
                </a:rPr>
                <a:t>CONTRIB</a:t>
              </a: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584" y="1019"/>
              <a:ext cx="3455" cy="266"/>
              <a:chOff x="1584" y="1019"/>
              <a:chExt cx="3455" cy="266"/>
            </a:xfrm>
          </p:grpSpPr>
          <p:cxnSp>
            <p:nvCxnSpPr>
              <p:cNvPr id="99360" name="AutoShape 21"/>
              <p:cNvCxnSpPr>
                <a:cxnSpLocks noChangeShapeType="1"/>
              </p:cNvCxnSpPr>
              <p:nvPr/>
            </p:nvCxnSpPr>
            <p:spPr bwMode="auto">
              <a:xfrm rot="-5400000">
                <a:off x="2895" y="846"/>
                <a:ext cx="237" cy="585"/>
              </a:xfrm>
              <a:prstGeom prst="bentConnector3">
                <a:avLst>
                  <a:gd name="adj1" fmla="val 45991"/>
                </a:avLst>
              </a:prstGeom>
              <a:noFill/>
              <a:ln w="57150">
                <a:solidFill>
                  <a:srgbClr val="00349C"/>
                </a:solidFill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99361" name="AutoShape 22"/>
              <p:cNvCxnSpPr>
                <a:cxnSpLocks noChangeShapeType="1"/>
              </p:cNvCxnSpPr>
              <p:nvPr/>
            </p:nvCxnSpPr>
            <p:spPr bwMode="auto">
              <a:xfrm rot="5400000" flipH="1">
                <a:off x="3480" y="845"/>
                <a:ext cx="237" cy="587"/>
              </a:xfrm>
              <a:prstGeom prst="bentConnector3">
                <a:avLst>
                  <a:gd name="adj1" fmla="val 45569"/>
                </a:avLst>
              </a:prstGeom>
              <a:noFill/>
              <a:ln w="57150">
                <a:solidFill>
                  <a:srgbClr val="00349C"/>
                </a:solidFill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99362" name="AutoShape 23"/>
              <p:cNvCxnSpPr>
                <a:cxnSpLocks noChangeShapeType="1"/>
              </p:cNvCxnSpPr>
              <p:nvPr/>
            </p:nvCxnSpPr>
            <p:spPr bwMode="auto">
              <a:xfrm rot="-5400000">
                <a:off x="2315" y="288"/>
                <a:ext cx="266" cy="1728"/>
              </a:xfrm>
              <a:prstGeom prst="bentConnector3">
                <a:avLst>
                  <a:gd name="adj1" fmla="val 51880"/>
                </a:avLst>
              </a:prstGeom>
              <a:noFill/>
              <a:ln w="57150">
                <a:solidFill>
                  <a:srgbClr val="00349C"/>
                </a:solidFill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99363" name="AutoShape 24"/>
              <p:cNvCxnSpPr>
                <a:cxnSpLocks noChangeShapeType="1"/>
              </p:cNvCxnSpPr>
              <p:nvPr/>
            </p:nvCxnSpPr>
            <p:spPr bwMode="auto">
              <a:xfrm rot="5400000" flipH="1">
                <a:off x="4043" y="288"/>
                <a:ext cx="265" cy="1727"/>
              </a:xfrm>
              <a:prstGeom prst="bentConnector3">
                <a:avLst>
                  <a:gd name="adj1" fmla="val 52074"/>
                </a:avLst>
              </a:prstGeom>
              <a:noFill/>
              <a:ln w="57150">
                <a:solidFill>
                  <a:srgbClr val="00349C"/>
                </a:solidFill>
                <a:miter lim="800000"/>
                <a:headEnd type="none" w="sm" len="sm"/>
                <a:tailEnd type="none" w="sm" len="sm"/>
              </a:ln>
            </p:spPr>
          </p:cxnSp>
        </p:grp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1855788" y="3062288"/>
            <a:ext cx="6746875" cy="823912"/>
            <a:chOff x="1223" y="2235"/>
            <a:chExt cx="4250" cy="519"/>
          </a:xfrm>
        </p:grpSpPr>
        <p:sp>
          <p:nvSpPr>
            <p:cNvPr id="99354" name="Rectangle 26"/>
            <p:cNvSpPr>
              <a:spLocks noChangeArrowheads="1"/>
            </p:cNvSpPr>
            <p:nvPr/>
          </p:nvSpPr>
          <p:spPr bwMode="auto">
            <a:xfrm>
              <a:off x="1223" y="2235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First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99355" name="Rectangle 27"/>
            <p:cNvSpPr>
              <a:spLocks noChangeArrowheads="1"/>
            </p:cNvSpPr>
            <p:nvPr/>
          </p:nvSpPr>
          <p:spPr bwMode="auto">
            <a:xfrm>
              <a:off x="2374" y="2236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Second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99356" name="Rectangle 28"/>
            <p:cNvSpPr>
              <a:spLocks noChangeArrowheads="1"/>
            </p:cNvSpPr>
            <p:nvPr/>
          </p:nvSpPr>
          <p:spPr bwMode="auto">
            <a:xfrm>
              <a:off x="3527" y="2235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Third</a:t>
              </a:r>
            </a:p>
            <a:p>
              <a:pPr algn="ctr"/>
              <a:r>
                <a:rPr lang="en-US"/>
                <a:t>element</a:t>
              </a:r>
            </a:p>
          </p:txBody>
        </p:sp>
        <p:sp>
          <p:nvSpPr>
            <p:cNvPr id="99357" name="Rectangle 29"/>
            <p:cNvSpPr>
              <a:spLocks noChangeArrowheads="1"/>
            </p:cNvSpPr>
            <p:nvPr/>
          </p:nvSpPr>
          <p:spPr bwMode="auto">
            <a:xfrm>
              <a:off x="4673" y="2236"/>
              <a:ext cx="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Fourth</a:t>
              </a:r>
            </a:p>
            <a:p>
              <a:pPr algn="ctr"/>
              <a:r>
                <a:rPr lang="en-US"/>
                <a:t>element</a:t>
              </a:r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527175" y="3824288"/>
            <a:ext cx="7418388" cy="1903412"/>
            <a:chOff x="1016" y="2715"/>
            <a:chExt cx="4673" cy="1199"/>
          </a:xfrm>
        </p:grpSpPr>
        <p:sp>
          <p:nvSpPr>
            <p:cNvPr id="99344" name="Rectangle 31"/>
            <p:cNvSpPr>
              <a:spLocks noChangeArrowheads="1"/>
            </p:cNvSpPr>
            <p:nvPr/>
          </p:nvSpPr>
          <p:spPr bwMode="auto">
            <a:xfrm>
              <a:off x="2621" y="3608"/>
              <a:ext cx="1663" cy="306"/>
            </a:xfrm>
            <a:prstGeom prst="rect">
              <a:avLst/>
            </a:prstGeom>
            <a:solidFill>
              <a:srgbClr val="9C040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Array references</a:t>
              </a:r>
            </a:p>
          </p:txBody>
        </p: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1016" y="2715"/>
              <a:ext cx="4673" cy="884"/>
              <a:chOff x="1016" y="2715"/>
              <a:chExt cx="4673" cy="884"/>
            </a:xfrm>
          </p:grpSpPr>
          <p:sp>
            <p:nvSpPr>
              <p:cNvPr id="99346" name="Rectangle 33"/>
              <p:cNvSpPr>
                <a:spLocks noChangeArrowheads="1"/>
              </p:cNvSpPr>
              <p:nvPr/>
            </p:nvSpPr>
            <p:spPr bwMode="auto">
              <a:xfrm>
                <a:off x="1016" y="2715"/>
                <a:ext cx="1215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9C0409"/>
                    </a:solidFill>
                  </a:rPr>
                  <a:t>CONTRIB{1}</a:t>
                </a:r>
              </a:p>
            </p:txBody>
          </p:sp>
          <p:sp>
            <p:nvSpPr>
              <p:cNvPr id="99347" name="Rectangle 34"/>
              <p:cNvSpPr>
                <a:spLocks noChangeArrowheads="1"/>
              </p:cNvSpPr>
              <p:nvPr/>
            </p:nvSpPr>
            <p:spPr bwMode="auto">
              <a:xfrm>
                <a:off x="2167" y="2715"/>
                <a:ext cx="1215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9C0409"/>
                    </a:solidFill>
                  </a:rPr>
                  <a:t>CONTRIB{2}</a:t>
                </a:r>
              </a:p>
            </p:txBody>
          </p:sp>
          <p:sp>
            <p:nvSpPr>
              <p:cNvPr id="99348" name="Rectangle 35"/>
              <p:cNvSpPr>
                <a:spLocks noChangeArrowheads="1"/>
              </p:cNvSpPr>
              <p:nvPr/>
            </p:nvSpPr>
            <p:spPr bwMode="auto">
              <a:xfrm>
                <a:off x="3320" y="2715"/>
                <a:ext cx="1215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9C0409"/>
                    </a:solidFill>
                  </a:rPr>
                  <a:t>CONTRIB{3}</a:t>
                </a:r>
              </a:p>
            </p:txBody>
          </p:sp>
          <p:sp>
            <p:nvSpPr>
              <p:cNvPr id="99349" name="Rectangle 36"/>
              <p:cNvSpPr>
                <a:spLocks noChangeArrowheads="1"/>
              </p:cNvSpPr>
              <p:nvPr/>
            </p:nvSpPr>
            <p:spPr bwMode="auto">
              <a:xfrm>
                <a:off x="4474" y="2715"/>
                <a:ext cx="1215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9C0409"/>
                    </a:solidFill>
                  </a:rPr>
                  <a:t>CONTRIB{4}</a:t>
                </a:r>
              </a:p>
            </p:txBody>
          </p:sp>
          <p:cxnSp>
            <p:nvCxnSpPr>
              <p:cNvPr id="99350" name="AutoShape 37"/>
              <p:cNvCxnSpPr>
                <a:cxnSpLocks noChangeShapeType="1"/>
                <a:stCxn id="99344" idx="0"/>
                <a:endCxn id="99346" idx="2"/>
              </p:cNvCxnSpPr>
              <p:nvPr/>
            </p:nvCxnSpPr>
            <p:spPr bwMode="auto">
              <a:xfrm rot="5400000" flipH="1">
                <a:off x="2213" y="2414"/>
                <a:ext cx="596" cy="1774"/>
              </a:xfrm>
              <a:prstGeom prst="bentConnector3">
                <a:avLst>
                  <a:gd name="adj1" fmla="val 49162"/>
                </a:avLst>
              </a:prstGeom>
              <a:noFill/>
              <a:ln w="57150">
                <a:solidFill>
                  <a:srgbClr val="9C0409"/>
                </a:solidFill>
                <a:miter lim="800000"/>
                <a:headEnd type="none" w="sm" len="sm"/>
                <a:tailEnd type="triangle" w="lg" len="lg"/>
              </a:ln>
            </p:spPr>
          </p:cxnSp>
          <p:cxnSp>
            <p:nvCxnSpPr>
              <p:cNvPr id="99351" name="AutoShape 38"/>
              <p:cNvCxnSpPr>
                <a:cxnSpLocks noChangeShapeType="1"/>
                <a:stCxn id="99344" idx="0"/>
                <a:endCxn id="99347" idx="2"/>
              </p:cNvCxnSpPr>
              <p:nvPr/>
            </p:nvCxnSpPr>
            <p:spPr bwMode="auto">
              <a:xfrm rot="5400000" flipH="1">
                <a:off x="2789" y="2989"/>
                <a:ext cx="596" cy="623"/>
              </a:xfrm>
              <a:prstGeom prst="bentConnector3">
                <a:avLst>
                  <a:gd name="adj1" fmla="val 49162"/>
                </a:avLst>
              </a:prstGeom>
              <a:noFill/>
              <a:ln w="57150">
                <a:solidFill>
                  <a:srgbClr val="9C0409"/>
                </a:solidFill>
                <a:miter lim="800000"/>
                <a:headEnd type="none" w="sm" len="sm"/>
                <a:tailEnd type="triangle" w="lg" len="lg"/>
              </a:ln>
            </p:spPr>
          </p:cxnSp>
          <p:cxnSp>
            <p:nvCxnSpPr>
              <p:cNvPr id="99352" name="AutoShape 39"/>
              <p:cNvCxnSpPr>
                <a:cxnSpLocks noChangeShapeType="1"/>
                <a:stCxn id="99344" idx="0"/>
                <a:endCxn id="99348" idx="2"/>
              </p:cNvCxnSpPr>
              <p:nvPr/>
            </p:nvCxnSpPr>
            <p:spPr bwMode="auto">
              <a:xfrm rot="-5400000">
                <a:off x="3365" y="3036"/>
                <a:ext cx="596" cy="530"/>
              </a:xfrm>
              <a:prstGeom prst="bentConnector3">
                <a:avLst>
                  <a:gd name="adj1" fmla="val 49162"/>
                </a:avLst>
              </a:prstGeom>
              <a:noFill/>
              <a:ln w="57150">
                <a:solidFill>
                  <a:srgbClr val="9C0409"/>
                </a:solidFill>
                <a:miter lim="800000"/>
                <a:headEnd type="none" w="sm" len="sm"/>
                <a:tailEnd type="triangle" w="lg" len="lg"/>
              </a:ln>
            </p:spPr>
          </p:cxnSp>
          <p:cxnSp>
            <p:nvCxnSpPr>
              <p:cNvPr id="99353" name="AutoShape 40"/>
              <p:cNvCxnSpPr>
                <a:cxnSpLocks noChangeShapeType="1"/>
                <a:stCxn id="99344" idx="0"/>
                <a:endCxn id="99349" idx="2"/>
              </p:cNvCxnSpPr>
              <p:nvPr/>
            </p:nvCxnSpPr>
            <p:spPr bwMode="auto">
              <a:xfrm rot="-5400000">
                <a:off x="3942" y="2459"/>
                <a:ext cx="596" cy="1684"/>
              </a:xfrm>
              <a:prstGeom prst="bentConnector3">
                <a:avLst>
                  <a:gd name="adj1" fmla="val 49162"/>
                </a:avLst>
              </a:prstGeom>
              <a:noFill/>
              <a:ln w="57150">
                <a:solidFill>
                  <a:srgbClr val="9C0409"/>
                </a:solidFill>
                <a:miter lim="800000"/>
                <a:headEnd type="none" w="sm" len="sm"/>
                <a:tailEnd type="triangle" w="lg" len="lg"/>
              </a:ln>
            </p:spPr>
          </p:cxnSp>
        </p:grpSp>
      </p:grp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196850" y="1144588"/>
            <a:ext cx="4222750" cy="485775"/>
            <a:chOff x="178" y="1027"/>
            <a:chExt cx="2660" cy="306"/>
          </a:xfrm>
        </p:grpSpPr>
        <p:sp>
          <p:nvSpPr>
            <p:cNvPr id="99342" name="Rectangle 42"/>
            <p:cNvSpPr>
              <a:spLocks noChangeArrowheads="1"/>
            </p:cNvSpPr>
            <p:nvPr/>
          </p:nvSpPr>
          <p:spPr bwMode="auto">
            <a:xfrm>
              <a:off x="178" y="1027"/>
              <a:ext cx="1192" cy="306"/>
            </a:xfrm>
            <a:prstGeom prst="rect">
              <a:avLst/>
            </a:prstGeom>
            <a:solidFill>
              <a:srgbClr val="00349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Array name</a:t>
              </a:r>
            </a:p>
          </p:txBody>
        </p:sp>
        <p:cxnSp>
          <p:nvCxnSpPr>
            <p:cNvPr id="99343" name="AutoShape 43"/>
            <p:cNvCxnSpPr>
              <a:cxnSpLocks noChangeShapeType="1"/>
              <a:stCxn id="99342" idx="3"/>
              <a:endCxn id="483347" idx="1"/>
            </p:cNvCxnSpPr>
            <p:nvPr/>
          </p:nvCxnSpPr>
          <p:spPr bwMode="auto">
            <a:xfrm flipV="1">
              <a:off x="1314" y="1179"/>
              <a:ext cx="1524" cy="1"/>
            </a:xfrm>
            <a:prstGeom prst="straightConnector1">
              <a:avLst/>
            </a:prstGeom>
            <a:noFill/>
            <a:ln w="53975">
              <a:solidFill>
                <a:schemeClr val="tx2"/>
              </a:solidFill>
              <a:round/>
              <a:headEnd type="none" w="sm" len="sm"/>
              <a:tailEnd type="triangl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4766</Words>
  <Application>Microsoft Office PowerPoint</Application>
  <PresentationFormat>On-screen Show (4:3)</PresentationFormat>
  <Paragraphs>1419</Paragraphs>
  <Slides>71</Slides>
  <Notes>42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Office Theme</vt:lpstr>
      <vt:lpstr>Chapter 16 Processing Variables with Arrays</vt:lpstr>
      <vt:lpstr>Array Processing</vt:lpstr>
      <vt:lpstr>Performing Repetitive Calculations</vt:lpstr>
      <vt:lpstr>Performing Repetitive Calculations</vt:lpstr>
      <vt:lpstr>Performing Repetitive Calculations</vt:lpstr>
      <vt:lpstr>What Is a SAS Array?</vt:lpstr>
      <vt:lpstr>What Is a SAS Array?</vt:lpstr>
      <vt:lpstr>What Is a SAS Array?</vt:lpstr>
      <vt:lpstr>What Is a SAS Array?</vt:lpstr>
      <vt:lpstr>The ARRAY Statement</vt:lpstr>
      <vt:lpstr>The ARRAY Statement</vt:lpstr>
      <vt:lpstr>Slide 12</vt:lpstr>
      <vt:lpstr>Creating an One-Dimensional Array</vt:lpstr>
      <vt:lpstr>The following program convert Fanrenheit to Celsius temperature for each week day with an Array:</vt:lpstr>
      <vt:lpstr>Defining an Array</vt:lpstr>
      <vt:lpstr>Defining an Array</vt:lpstr>
      <vt:lpstr>Specifying Array-subscript</vt:lpstr>
      <vt:lpstr>Specifying Array Elements</vt:lpstr>
      <vt:lpstr>Some examples of Array Statements</vt:lpstr>
      <vt:lpstr>In some situations, we do not have pre-defined variable list in the Data Step for the array. Can we define an Array statement without providing the array elements?</vt:lpstr>
      <vt:lpstr>Processing an Array</vt:lpstr>
      <vt:lpstr>Processing an Array</vt:lpstr>
      <vt:lpstr>Processing an Array</vt:lpstr>
      <vt:lpstr>Processing an Array</vt:lpstr>
      <vt:lpstr>Use the DIM(array_name) function to call out the dimension of an array when array dimension is not specified in the array statement.</vt:lpstr>
      <vt:lpstr>Performing Repetitive Calculations</vt:lpstr>
      <vt:lpstr>Performing Repetitive Calculations</vt:lpstr>
      <vt:lpstr>Performing Repetitive Calculations</vt:lpstr>
      <vt:lpstr>Performing Repetitive Calculations</vt:lpstr>
      <vt:lpstr>Performing Repetitive Calculations</vt:lpstr>
      <vt:lpstr>Performing Repetitive Calculations</vt:lpstr>
      <vt:lpstr>Creating Variables with Arrays</vt:lpstr>
      <vt:lpstr>Creating Variables with Arrays</vt:lpstr>
      <vt:lpstr>Creating Variables with Arrays</vt:lpstr>
      <vt:lpstr>Creating Variables with Arrays</vt:lpstr>
      <vt:lpstr>Creating Variables with Arrays</vt:lpstr>
      <vt:lpstr>Creating Variables with Arrays</vt:lpstr>
      <vt:lpstr>Creating Variables with Arrays</vt:lpstr>
      <vt:lpstr>Creating Variables with Arrays</vt:lpstr>
      <vt:lpstr>Assigning initial values in ARRAY statement</vt:lpstr>
      <vt:lpstr>Assigning initial values in an ARRAY without creating new variables in the SAS data set</vt:lpstr>
      <vt:lpstr>Assigning Initial Values in an Array Statement</vt:lpstr>
      <vt:lpstr>Assigning Initial Values</vt:lpstr>
      <vt:lpstr>Slide 44</vt:lpstr>
      <vt:lpstr>Slide 45</vt:lpstr>
      <vt:lpstr>Slide 46</vt:lpstr>
      <vt:lpstr>Slide 47</vt:lpstr>
      <vt:lpstr>Slide 48</vt:lpstr>
      <vt:lpstr>Performing a Table Lookup without creating new variable lists in Array Statement</vt:lpstr>
      <vt:lpstr>Defining SAS Array with Character Variables</vt:lpstr>
      <vt:lpstr>Rotating a SAS Data Set</vt:lpstr>
      <vt:lpstr>Rotating a SAS Data Set</vt:lpstr>
      <vt:lpstr>Rotating a SAS Data Set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Rotating a SAS Data Set</vt:lpstr>
      <vt:lpstr>Using Multidimensional Arrays </vt:lpstr>
      <vt:lpstr>Using Multidimensional Arrays</vt:lpstr>
      <vt:lpstr>Use of nested DO-LOOP to process  multi-dimensional array</vt:lpstr>
      <vt:lpstr> Exercises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Processing Variables with Arrays</dc:title>
  <dc:creator>lee1c</dc:creator>
  <cp:lastModifiedBy>NJIT</cp:lastModifiedBy>
  <cp:revision>48</cp:revision>
  <dcterms:created xsi:type="dcterms:W3CDTF">2010-11-07T22:39:01Z</dcterms:created>
  <dcterms:modified xsi:type="dcterms:W3CDTF">2013-11-12T00:10:58Z</dcterms:modified>
</cp:coreProperties>
</file>