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tif" ContentType="image/t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5" r:id="rId1"/>
  </p:sldMasterIdLst>
  <p:notesMasterIdLst>
    <p:notesMasterId r:id="rId17"/>
  </p:notesMasterIdLst>
  <p:sldIdLst>
    <p:sldId id="256" r:id="rId2"/>
    <p:sldId id="270" r:id="rId3"/>
    <p:sldId id="272" r:id="rId4"/>
    <p:sldId id="276" r:id="rId5"/>
    <p:sldId id="271" r:id="rId6"/>
    <p:sldId id="268" r:id="rId7"/>
    <p:sldId id="277" r:id="rId8"/>
    <p:sldId id="278" r:id="rId9"/>
    <p:sldId id="279" r:id="rId10"/>
    <p:sldId id="281" r:id="rId11"/>
    <p:sldId id="282" r:id="rId12"/>
    <p:sldId id="284" r:id="rId13"/>
    <p:sldId id="285" r:id="rId14"/>
    <p:sldId id="286" r:id="rId15"/>
    <p:sldId id="263" r:id="rId1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48F0"/>
    <a:srgbClr val="9CC5E2"/>
    <a:srgbClr val="7998CA"/>
    <a:srgbClr val="1850DE"/>
    <a:srgbClr val="98ABCA"/>
    <a:srgbClr val="2464CA"/>
    <a:srgbClr val="2463CA"/>
    <a:srgbClr val="C8CEDE"/>
    <a:srgbClr val="A7B6DE"/>
    <a:srgbClr val="ACC2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15"/>
    <p:restoredTop sz="89755" autoAdjust="0"/>
  </p:normalViewPr>
  <p:slideViewPr>
    <p:cSldViewPr snapToGrid="0" snapToObjects="1">
      <p:cViewPr>
        <p:scale>
          <a:sx n="100" d="100"/>
          <a:sy n="100" d="100"/>
        </p:scale>
        <p:origin x="888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D9046-1D40-9E42-A9C5-BC974E86C86B}" type="datetimeFigureOut">
              <a:rPr lang="en-US" smtClean="0"/>
              <a:t>10/5/16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0F987-3B47-FC47-8499-5E88CB50A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73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0F987-3B47-FC47-8499-5E88CB50AF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589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062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BE44A-9A52-487B-871F-BB6D5407D9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7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BE44A-9A52-487B-871F-BB6D5407D9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44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0F987-3B47-FC47-8499-5E88CB50AF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74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0F987-3B47-FC47-8499-5E88CB50AF9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305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048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969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627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230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1" y="6398324"/>
            <a:ext cx="9141619" cy="457200"/>
          </a:xfrm>
          <a:prstGeom prst="rect">
            <a:avLst/>
          </a:prstGeom>
          <a:solidFill>
            <a:srgbClr val="2464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rgbClr val="98A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8D91A-A2EE-4B54-B3C6-F6C67903BA9C}" type="datetime1">
              <a:rPr lang="en-US" smtClean="0"/>
              <a:pPr/>
              <a:t>10/5/16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102402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782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785C6-EBAF-49D5-AD4D-BABF4DFAAD59}" type="datetime1">
              <a:rPr lang="en-US" smtClean="0"/>
              <a:pPr/>
              <a:t>10/5/16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26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rgbClr val="2464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rgbClr val="98A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04122-9A3A-4FD8-98B8-22631F32846C}" type="datetime1">
              <a:rPr lang="en-US" smtClean="0"/>
              <a:pPr/>
              <a:t>10/5/16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828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200723"/>
            <a:ext cx="8031162" cy="968771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419" y="1650024"/>
            <a:ext cx="8031162" cy="458049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  <a:lvl2pPr>
              <a:defRPr>
                <a:latin typeface="Lato Light" panose="020F0302020204030203" pitchFamily="34" charset="0"/>
              </a:defRPr>
            </a:lvl2pPr>
            <a:lvl3pPr>
              <a:defRPr>
                <a:latin typeface="Lato Light" panose="020F0302020204030203" pitchFamily="34" charset="0"/>
              </a:defRPr>
            </a:lvl3pPr>
            <a:lvl4pPr>
              <a:defRPr>
                <a:latin typeface="Lato Light" panose="020F0302020204030203" pitchFamily="34" charset="0"/>
              </a:defRPr>
            </a:lvl4pPr>
            <a:lvl5pPr>
              <a:defRPr>
                <a:latin typeface="Lato Light" panose="020F03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3" y="1174098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511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789761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A7B8-0EC4-44C9-AFEF-25E144F11C06}" type="datetime1">
              <a:rPr lang="en-US" smtClean="0"/>
              <a:pPr/>
              <a:t>10/5/16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Content Placeholder 5" descr="NSF NORTHEAST LOGO - VECTOR BLUE 2.png.pd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1" b="198"/>
          <a:stretch/>
        </p:blipFill>
        <p:spPr>
          <a:xfrm>
            <a:off x="6845501" y="163877"/>
            <a:ext cx="2143703" cy="84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43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rgbClr val="2464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rgbClr val="98A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B47B5-C739-4DAE-AACD-CC58CA843AC4}" type="datetime1">
              <a:rPr lang="en-US" smtClean="0"/>
              <a:pPr/>
              <a:t>10/5/16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70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1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AE48-94E6-46E0-BE32-5F0716DE9115}" type="datetime1">
              <a:rPr lang="en-US" smtClean="0"/>
              <a:pPr/>
              <a:t>10/5/16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Content Placeholder 5" descr="NSF NORTHEAST LOGO - VECTOR BLUE 2.png.pd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1" b="198"/>
          <a:stretch/>
        </p:blipFill>
        <p:spPr>
          <a:xfrm>
            <a:off x="6845501" y="163877"/>
            <a:ext cx="2143703" cy="848105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891567" y="2167270"/>
            <a:ext cx="7517796" cy="886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665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4C285-8BCE-48FC-97D9-E2837AF38351}" type="datetime1">
              <a:rPr lang="en-US" smtClean="0"/>
              <a:pPr/>
              <a:t>10/5/16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Content Placeholder 5" descr="NSF NORTHEAST LOGO - VECTOR BLUE 2.png.pd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1" b="198"/>
          <a:stretch/>
        </p:blipFill>
        <p:spPr>
          <a:xfrm>
            <a:off x="6845501" y="163877"/>
            <a:ext cx="2143703" cy="84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44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D3E6-EF16-4488-94A4-211508FE4682}" type="datetime1">
              <a:rPr lang="en-US" smtClean="0"/>
              <a:pPr/>
              <a:t>10/5/16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822960" y="1876301"/>
            <a:ext cx="7543800" cy="15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81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400800"/>
            <a:ext cx="9141619" cy="457200"/>
          </a:xfrm>
          <a:prstGeom prst="rect">
            <a:avLst/>
          </a:prstGeom>
          <a:solidFill>
            <a:srgbClr val="2464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rgbClr val="98A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FB3B-20DA-4D0E-BF16-8262B7156612}" type="datetime1">
              <a:rPr lang="en-US" smtClean="0"/>
              <a:pPr/>
              <a:t>10/5/16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Content Placeholder 5" descr="NSF NORTHEAST LOGO - VECTOR BLUE 2.png.pd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1" b="198"/>
          <a:stretch/>
        </p:blipFill>
        <p:spPr>
          <a:xfrm>
            <a:off x="6845501" y="163877"/>
            <a:ext cx="2143703" cy="84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92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rgbClr val="2464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rgbClr val="98A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8C273C2C-6BD0-40EC-8D8D-4D51F089C5EB}" type="datetime1">
              <a:rPr lang="en-US" smtClean="0"/>
              <a:pPr/>
              <a:t>10/5/16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Content Placeholder 5" descr="NSF NORTHEAST LOGO - VECTOR BLUE 2.png.pd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1" b="198"/>
          <a:stretch/>
        </p:blipFill>
        <p:spPr>
          <a:xfrm>
            <a:off x="6845501" y="163877"/>
            <a:ext cx="2143703" cy="84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69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rgbClr val="2464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rgbClr val="98A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rgbClr val="7998CA"/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7F5C-EDA7-4864-9756-35769B0E62CF}" type="datetime1">
              <a:rPr lang="en-US" smtClean="0"/>
              <a:pPr/>
              <a:t>10/5/16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31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rgbClr val="2464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rgbClr val="98A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8B99C93-F56F-46AB-9EB8-53614A95B15F}" type="datetime1">
              <a:rPr lang="en-US" smtClean="0"/>
              <a:pPr/>
              <a:t>10/5/16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95048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988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825038" y="4455620"/>
            <a:ext cx="7543800" cy="1487979"/>
          </a:xfrm>
        </p:spPr>
        <p:txBody>
          <a:bodyPr>
            <a:noAutofit/>
          </a:bodyPr>
          <a:lstStyle/>
          <a:p>
            <a:pPr algn="ctr"/>
            <a:r>
              <a:rPr lang="en-US" cap="none" dirty="0" smtClean="0"/>
              <a:t>René Bastón, Executive Director</a:t>
            </a:r>
          </a:p>
          <a:p>
            <a:pPr algn="ctr"/>
            <a:r>
              <a:rPr lang="en-US" cap="none" dirty="0" smtClean="0"/>
              <a:t>Kathy </a:t>
            </a:r>
            <a:r>
              <a:rPr lang="en-US" cap="none" dirty="0" err="1" smtClean="0"/>
              <a:t>McKeown</a:t>
            </a:r>
            <a:r>
              <a:rPr lang="en-US" cap="none" dirty="0" smtClean="0"/>
              <a:t>, PI</a:t>
            </a:r>
          </a:p>
          <a:p>
            <a:pPr algn="ctr"/>
            <a:r>
              <a:rPr lang="en-US" sz="2000" i="1" cap="none" dirty="0" smtClean="0"/>
              <a:t>Coordinated by Columbia University</a:t>
            </a:r>
            <a:endParaRPr lang="en-US" sz="2000" i="1" cap="none" dirty="0"/>
          </a:p>
        </p:txBody>
      </p:sp>
      <p:pic>
        <p:nvPicPr>
          <p:cNvPr id="5" name="Picture 4" descr="NSF NORTHEAST LOGO - VECTOR BLUE 2.p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25" y="518535"/>
            <a:ext cx="8437951" cy="333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6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/>
        </p:nvSpPr>
        <p:spPr>
          <a:xfrm>
            <a:off x="892968" y="4211426"/>
            <a:ext cx="7527132" cy="765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b">
            <a:normAutofit/>
          </a:bodyPr>
          <a:lstStyle/>
          <a:p>
            <a:pPr algn="ctr" defTabSz="254666">
              <a:defRPr sz="2232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569" dirty="0"/>
              <a:t>Chirag J </a:t>
            </a:r>
            <a:r>
              <a:rPr sz="1569" dirty="0" smtClean="0"/>
              <a:t>Patel</a:t>
            </a:r>
            <a:r>
              <a:rPr lang="en-US" sz="1569" dirty="0" smtClean="0"/>
              <a:t> (Harvard)</a:t>
            </a:r>
            <a:r>
              <a:rPr sz="1569" dirty="0" smtClean="0"/>
              <a:t>, </a:t>
            </a:r>
            <a:r>
              <a:rPr sz="1569" dirty="0"/>
              <a:t>Noémie </a:t>
            </a:r>
            <a:r>
              <a:rPr sz="1569" dirty="0" smtClean="0"/>
              <a:t>Elhadad</a:t>
            </a:r>
            <a:r>
              <a:rPr lang="en-US" sz="1569" dirty="0" smtClean="0"/>
              <a:t> (Columbia)</a:t>
            </a:r>
            <a:r>
              <a:rPr sz="1569" dirty="0" smtClean="0"/>
              <a:t>, </a:t>
            </a:r>
            <a:r>
              <a:rPr sz="1569" dirty="0"/>
              <a:t>Vasant </a:t>
            </a:r>
            <a:r>
              <a:rPr sz="1569" dirty="0" smtClean="0"/>
              <a:t>Honavar</a:t>
            </a:r>
            <a:r>
              <a:rPr lang="en-US" sz="1569" dirty="0" smtClean="0"/>
              <a:t> (Penn State)</a:t>
            </a:r>
            <a:r>
              <a:rPr sz="1569" dirty="0" smtClean="0"/>
              <a:t>, </a:t>
            </a:r>
            <a:r>
              <a:rPr sz="1569" dirty="0"/>
              <a:t>Greg </a:t>
            </a:r>
            <a:r>
              <a:rPr sz="1569" dirty="0" smtClean="0"/>
              <a:t>Cooper</a:t>
            </a:r>
            <a:r>
              <a:rPr lang="en-US" sz="1569" dirty="0" smtClean="0"/>
              <a:t> (University of Pittsburgh)</a:t>
            </a:r>
            <a:endParaRPr sz="1569" dirty="0"/>
          </a:p>
          <a:p>
            <a:pPr defTabSz="254666">
              <a:defRPr sz="2232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569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1028700"/>
            <a:ext cx="7543800" cy="2699512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 </a:t>
            </a: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data warehouse 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 enable </a:t>
            </a: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causal modeling 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of environmental influences in </a:t>
            </a: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clinical outcomes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36038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h2_plot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4500" y="1036456"/>
            <a:ext cx="5136421" cy="5136421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125"/>
          <p:cNvSpPr/>
          <p:nvPr/>
        </p:nvSpPr>
        <p:spPr>
          <a:xfrm>
            <a:off x="6850921" y="6006998"/>
            <a:ext cx="2259212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687"/>
              <a:t>Source: SNPedia.com</a:t>
            </a:r>
          </a:p>
        </p:txBody>
      </p:sp>
      <p:grpSp>
        <p:nvGrpSpPr>
          <p:cNvPr id="156" name="Group 156"/>
          <p:cNvGrpSpPr/>
          <p:nvPr/>
        </p:nvGrpSpPr>
        <p:grpSpPr>
          <a:xfrm>
            <a:off x="4643632" y="1300128"/>
            <a:ext cx="2474869" cy="3742394"/>
            <a:chOff x="-50813" y="-50811"/>
            <a:chExt cx="3519812" cy="5322515"/>
          </a:xfrm>
        </p:grpSpPr>
        <p:pic>
          <p:nvPicPr>
            <p:cNvPr id="126" name="Picture 125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50814" y="152386"/>
              <a:ext cx="2058520" cy="5119319"/>
            </a:xfrm>
            <a:prstGeom prst="rect">
              <a:avLst/>
            </a:prstGeom>
            <a:effectLst/>
          </p:spPr>
        </p:pic>
        <p:pic>
          <p:nvPicPr>
            <p:cNvPr id="128" name="Picture 127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03186" y="152386"/>
              <a:ext cx="1919762" cy="4497961"/>
            </a:xfrm>
            <a:prstGeom prst="rect">
              <a:avLst/>
            </a:prstGeom>
            <a:effectLst/>
          </p:spPr>
        </p:pic>
        <p:pic>
          <p:nvPicPr>
            <p:cNvPr id="130" name="Picture 129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71486" y="152386"/>
              <a:ext cx="1957713" cy="4866807"/>
            </a:xfrm>
            <a:prstGeom prst="rect">
              <a:avLst/>
            </a:prstGeom>
            <a:effectLst/>
          </p:spPr>
        </p:pic>
        <p:pic>
          <p:nvPicPr>
            <p:cNvPr id="132" name="Picture 131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38186" y="139686"/>
              <a:ext cx="1957713" cy="4866807"/>
            </a:xfrm>
            <a:prstGeom prst="rect">
              <a:avLst/>
            </a:prstGeom>
            <a:effectLst/>
          </p:spPr>
        </p:pic>
        <p:pic>
          <p:nvPicPr>
            <p:cNvPr id="134" name="Picture 133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06486" y="139686"/>
              <a:ext cx="1957713" cy="4866807"/>
            </a:xfrm>
            <a:prstGeom prst="rect">
              <a:avLst/>
            </a:prstGeom>
            <a:effectLst/>
          </p:spPr>
        </p:pic>
        <p:pic>
          <p:nvPicPr>
            <p:cNvPr id="136" name="Picture 135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511286" y="139686"/>
              <a:ext cx="1957713" cy="4866807"/>
            </a:xfrm>
            <a:prstGeom prst="rect">
              <a:avLst/>
            </a:prstGeom>
            <a:effectLst/>
          </p:spPr>
        </p:pic>
        <p:pic>
          <p:nvPicPr>
            <p:cNvPr id="138" name="Picture 137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01182" y="114291"/>
              <a:ext cx="722828" cy="3455609"/>
            </a:xfrm>
            <a:prstGeom prst="rect">
              <a:avLst/>
            </a:prstGeom>
            <a:effectLst/>
          </p:spPr>
        </p:pic>
        <p:pic>
          <p:nvPicPr>
            <p:cNvPr id="140" name="Picture 139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79491" y="241291"/>
              <a:ext cx="722827" cy="3455609"/>
            </a:xfrm>
            <a:prstGeom prst="rect">
              <a:avLst/>
            </a:prstGeom>
            <a:effectLst/>
          </p:spPr>
        </p:pic>
        <p:pic>
          <p:nvPicPr>
            <p:cNvPr id="142" name="Picture 141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96991" y="114291"/>
              <a:ext cx="722827" cy="3455609"/>
            </a:xfrm>
            <a:prstGeom prst="rect">
              <a:avLst/>
            </a:prstGeom>
            <a:effectLst/>
          </p:spPr>
        </p:pic>
        <p:pic>
          <p:nvPicPr>
            <p:cNvPr id="144" name="Picture 143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562091" y="1181091"/>
              <a:ext cx="722827" cy="3455609"/>
            </a:xfrm>
            <a:prstGeom prst="rect">
              <a:avLst/>
            </a:prstGeom>
            <a:effectLst/>
          </p:spPr>
        </p:pic>
        <p:pic>
          <p:nvPicPr>
            <p:cNvPr id="146" name="Picture 145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158991" y="114291"/>
              <a:ext cx="722827" cy="3455609"/>
            </a:xfrm>
            <a:prstGeom prst="rect">
              <a:avLst/>
            </a:prstGeom>
            <a:effectLst/>
          </p:spPr>
        </p:pic>
        <p:pic>
          <p:nvPicPr>
            <p:cNvPr id="148" name="Picture 147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435091" y="749291"/>
              <a:ext cx="722827" cy="3455609"/>
            </a:xfrm>
            <a:prstGeom prst="rect">
              <a:avLst/>
            </a:prstGeom>
            <a:effectLst/>
          </p:spPr>
        </p:pic>
        <p:pic>
          <p:nvPicPr>
            <p:cNvPr id="150" name="Picture 149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20341" y="-50812"/>
              <a:ext cx="634280" cy="2387624"/>
            </a:xfrm>
            <a:prstGeom prst="rect">
              <a:avLst/>
            </a:prstGeom>
            <a:effectLst/>
          </p:spPr>
        </p:pic>
        <p:pic>
          <p:nvPicPr>
            <p:cNvPr id="152" name="Picture 151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158991" y="1473191"/>
              <a:ext cx="722827" cy="3455609"/>
            </a:xfrm>
            <a:prstGeom prst="rect">
              <a:avLst/>
            </a:prstGeom>
            <a:effectLst/>
          </p:spPr>
        </p:pic>
        <p:pic>
          <p:nvPicPr>
            <p:cNvPr id="154" name="Picture 153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930391" y="241291"/>
              <a:ext cx="722827" cy="3455609"/>
            </a:xfrm>
            <a:prstGeom prst="rect">
              <a:avLst/>
            </a:prstGeom>
            <a:effectLst/>
          </p:spPr>
        </p:pic>
      </p:grpSp>
      <p:sp>
        <p:nvSpPr>
          <p:cNvPr id="158" name="Shape 158"/>
          <p:cNvSpPr/>
          <p:nvPr/>
        </p:nvSpPr>
        <p:spPr>
          <a:xfrm>
            <a:off x="6351519" y="2154705"/>
            <a:ext cx="1979681" cy="503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762" y="0"/>
                </a:moveTo>
                <a:cubicBezTo>
                  <a:pt x="3561" y="0"/>
                  <a:pt x="3398" y="857"/>
                  <a:pt x="3398" y="1915"/>
                </a:cubicBezTo>
                <a:lnTo>
                  <a:pt x="3398" y="6689"/>
                </a:lnTo>
                <a:lnTo>
                  <a:pt x="0" y="10507"/>
                </a:lnTo>
                <a:lnTo>
                  <a:pt x="3398" y="14336"/>
                </a:lnTo>
                <a:lnTo>
                  <a:pt x="3398" y="19685"/>
                </a:lnTo>
                <a:cubicBezTo>
                  <a:pt x="3398" y="20743"/>
                  <a:pt x="3561" y="21600"/>
                  <a:pt x="3762" y="21600"/>
                </a:cubicBezTo>
                <a:lnTo>
                  <a:pt x="21236" y="21600"/>
                </a:lnTo>
                <a:cubicBezTo>
                  <a:pt x="21437" y="21600"/>
                  <a:pt x="21600" y="20743"/>
                  <a:pt x="21600" y="19685"/>
                </a:cubicBezTo>
                <a:lnTo>
                  <a:pt x="21600" y="1915"/>
                </a:lnTo>
                <a:cubicBezTo>
                  <a:pt x="21600" y="857"/>
                  <a:pt x="21437" y="0"/>
                  <a:pt x="21236" y="0"/>
                </a:cubicBezTo>
                <a:lnTo>
                  <a:pt x="3762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/>
          <a:lstStyle/>
          <a:p>
            <a:pPr algn="r">
              <a:defRPr sz="2400" b="1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687" dirty="0"/>
              <a:t>σ</a:t>
            </a:r>
            <a:r>
              <a:rPr sz="1687" baseline="31999" dirty="0"/>
              <a:t>2</a:t>
            </a:r>
            <a:r>
              <a:rPr sz="1687" baseline="-5999" dirty="0"/>
              <a:t>E : </a:t>
            </a:r>
            <a:r>
              <a:rPr sz="1687" dirty="0"/>
              <a:t>Exposome!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5876" y="226876"/>
            <a:ext cx="6842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+mj-lt"/>
              </a:rPr>
              <a:t>Elusive phenotypic variation</a:t>
            </a:r>
            <a:r>
              <a:rPr lang="en-US" sz="2000" dirty="0">
                <a:latin typeface="+mj-lt"/>
              </a:rPr>
              <a:t>: </a:t>
            </a:r>
          </a:p>
          <a:p>
            <a:r>
              <a:rPr lang="en-US" sz="2000" dirty="0">
                <a:latin typeface="+mj-lt"/>
              </a:rPr>
              <a:t>Opportunity for </a:t>
            </a:r>
            <a:r>
              <a:rPr lang="en-US" sz="2000" i="1" dirty="0" err="1">
                <a:latin typeface="+mj-lt"/>
              </a:rPr>
              <a:t>exposome</a:t>
            </a:r>
            <a:r>
              <a:rPr lang="en-US" sz="2000" dirty="0">
                <a:latin typeface="+mj-lt"/>
              </a:rPr>
              <a:t> discovery </a:t>
            </a:r>
            <a:r>
              <a:rPr lang="en-US" sz="2000" dirty="0" smtClean="0">
                <a:latin typeface="+mj-lt"/>
              </a:rPr>
              <a:t>in </a:t>
            </a:r>
            <a:r>
              <a:rPr lang="en-US" sz="2000" dirty="0">
                <a:latin typeface="+mj-lt"/>
              </a:rPr>
              <a:t>clinical big data streams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8501" y="3073400"/>
            <a:ext cx="15493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Environmental</a:t>
            </a:r>
          </a:p>
          <a:p>
            <a:r>
              <a:rPr lang="en-US" dirty="0" smtClean="0"/>
              <a:t>Risk</a:t>
            </a:r>
          </a:p>
          <a:p>
            <a:r>
              <a:rPr lang="en-US" dirty="0" smtClean="0"/>
              <a:t>Assessment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083003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animBg="1" advAuto="0"/>
      <p:bldP spid="158" grpId="0" animBg="1" advAuto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/>
          <p:cNvSpPr/>
          <p:nvPr/>
        </p:nvSpPr>
        <p:spPr>
          <a:xfrm>
            <a:off x="7035800" y="141391"/>
            <a:ext cx="1930400" cy="7349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5098" y="110226"/>
            <a:ext cx="8973803" cy="318357"/>
          </a:xfrm>
          <a:prstGeom prst="rect">
            <a:avLst/>
          </a:prstGeom>
          <a:noFill/>
          <a:ln w="254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1600" spc="-5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  <a:sym typeface="Helvetica Light"/>
              </a:rPr>
              <a:t>The Tapestry of Potentially High-Value Information Sources That </a:t>
            </a:r>
            <a:r>
              <a:rPr lang="en-US" sz="1600" spc="-5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M</a:t>
            </a:r>
            <a:r>
              <a:rPr lang="en-US" sz="1600" spc="-5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  <a:sym typeface="Helvetica Light"/>
              </a:rPr>
              <a:t>ay Be Linked to an Individual for Use in Healthcare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805" y="475150"/>
            <a:ext cx="7111495" cy="5791967"/>
          </a:xfrm>
          <a:prstGeom prst="rect">
            <a:avLst/>
          </a:prstGeom>
        </p:spPr>
      </p:pic>
      <p:sp>
        <p:nvSpPr>
          <p:cNvPr id="162" name="Shape 162"/>
          <p:cNvSpPr/>
          <p:nvPr/>
        </p:nvSpPr>
        <p:spPr>
          <a:xfrm>
            <a:off x="406905" y="4318000"/>
            <a:ext cx="685394" cy="685800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7" name="Shape 161"/>
          <p:cNvSpPr/>
          <p:nvPr/>
        </p:nvSpPr>
        <p:spPr>
          <a:xfrm>
            <a:off x="5892386" y="6471597"/>
            <a:ext cx="2927469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406" dirty="0">
                <a:solidFill>
                  <a:schemeClr val="bg1"/>
                </a:solidFill>
              </a:rPr>
              <a:t>Weber, Mandl, Kohane, </a:t>
            </a:r>
            <a:r>
              <a:rPr lang="en-US" sz="1406" dirty="0">
                <a:solidFill>
                  <a:schemeClr val="bg1"/>
                </a:solidFill>
              </a:rPr>
              <a:t>JAMA </a:t>
            </a:r>
            <a:r>
              <a:rPr sz="1406" dirty="0">
                <a:solidFill>
                  <a:schemeClr val="bg1"/>
                </a:solidFill>
              </a:rPr>
              <a:t>2014</a:t>
            </a:r>
            <a:endParaRPr sz="1406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673570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"/>
          <p:cNvSpPr/>
          <p:nvPr/>
        </p:nvSpPr>
        <p:spPr>
          <a:xfrm>
            <a:off x="669727" y="1892300"/>
            <a:ext cx="7936578" cy="177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Shape 165"/>
          <p:cNvSpPr>
            <a:spLocks noGrp="1"/>
          </p:cNvSpPr>
          <p:nvPr>
            <p:ph type="body" idx="1"/>
          </p:nvPr>
        </p:nvSpPr>
        <p:spPr>
          <a:xfrm>
            <a:off x="669727" y="1645773"/>
            <a:ext cx="7804547" cy="442019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37530" lvl="1" indent="-168765" defTabSz="221806">
              <a:spcBef>
                <a:spcPts val="1547"/>
              </a:spcBef>
              <a:defRPr sz="2700" b="1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Geological</a:t>
            </a:r>
          </a:p>
          <a:p>
            <a:pPr marL="506295" lvl="2" indent="-168765" defTabSz="221806">
              <a:spcBef>
                <a:spcPts val="1547"/>
              </a:spcBef>
              <a:defRPr sz="2700">
                <a:solidFill>
                  <a:schemeClr val="accent2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i="1" dirty="0"/>
              <a:t>NASA</a:t>
            </a:r>
            <a:r>
              <a:rPr dirty="0"/>
              <a:t> - Cloud and Atmosphere Profiles</a:t>
            </a:r>
          </a:p>
          <a:p>
            <a:pPr marL="506295" lvl="2" indent="-168765" defTabSz="221806">
              <a:spcBef>
                <a:spcPts val="1547"/>
              </a:spcBef>
              <a:defRPr sz="2700">
                <a:solidFill>
                  <a:schemeClr val="accent2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i="1" dirty="0"/>
              <a:t>NOAA</a:t>
            </a:r>
            <a:r>
              <a:rPr dirty="0"/>
              <a:t> Climate Data</a:t>
            </a:r>
          </a:p>
          <a:p>
            <a:pPr marL="337530" lvl="1" indent="-168765" defTabSz="221806">
              <a:spcBef>
                <a:spcPts val="1547"/>
              </a:spcBef>
              <a:defRPr sz="2700" b="1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Pollution</a:t>
            </a:r>
          </a:p>
          <a:p>
            <a:pPr marL="506295" lvl="2" indent="-168765" defTabSz="221806">
              <a:spcBef>
                <a:spcPts val="1547"/>
              </a:spcBef>
              <a:defRPr sz="2700">
                <a:solidFill>
                  <a:schemeClr val="accent2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i="1" dirty="0"/>
              <a:t>EPA</a:t>
            </a:r>
            <a:r>
              <a:rPr dirty="0"/>
              <a:t> Air Quality Surveillance Data Mart, or </a:t>
            </a:r>
            <a:r>
              <a:rPr i="1" dirty="0"/>
              <a:t>AirData</a:t>
            </a:r>
            <a:r>
              <a:rPr dirty="0"/>
              <a:t>,</a:t>
            </a:r>
          </a:p>
          <a:p>
            <a:pPr marL="337530" lvl="1" indent="-168765" defTabSz="221806">
              <a:spcBef>
                <a:spcPts val="1547"/>
              </a:spcBef>
              <a:defRPr sz="2700" b="1">
                <a:solidFill>
                  <a:schemeClr val="accent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Socio-Economic</a:t>
            </a:r>
          </a:p>
          <a:p>
            <a:pPr marL="506295" lvl="2" indent="-168765" defTabSz="221806">
              <a:spcBef>
                <a:spcPts val="1547"/>
              </a:spcBef>
              <a:defRPr sz="2700">
                <a:solidFill>
                  <a:schemeClr val="accent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i="1" dirty="0"/>
              <a:t>US Census </a:t>
            </a:r>
            <a:r>
              <a:rPr dirty="0"/>
              <a:t>American Community Survey (ACS)</a:t>
            </a:r>
          </a:p>
          <a:p>
            <a:pPr marL="337530" lvl="1" indent="-168765" defTabSz="221806">
              <a:spcBef>
                <a:spcPts val="1547"/>
              </a:spcBef>
              <a:defRPr sz="2700" b="1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Epidemiological</a:t>
            </a:r>
          </a:p>
          <a:p>
            <a:pPr marL="506295" lvl="2" indent="-168765" defTabSz="221806">
              <a:spcBef>
                <a:spcPts val="1547"/>
              </a:spcBef>
              <a:defRPr sz="2700">
                <a:solidFill>
                  <a:schemeClr val="accent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i="1" dirty="0"/>
              <a:t>CDC</a:t>
            </a:r>
            <a:r>
              <a:rPr dirty="0"/>
              <a:t> Wonder, </a:t>
            </a:r>
            <a:r>
              <a:rPr i="1" dirty="0"/>
              <a:t>USDA</a:t>
            </a:r>
            <a:r>
              <a:rPr dirty="0"/>
              <a:t> Food Atlas</a:t>
            </a:r>
          </a:p>
        </p:txBody>
      </p:sp>
      <p:pic>
        <p:nvPicPr>
          <p:cNvPr id="166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01229" y="3044067"/>
            <a:ext cx="1305076" cy="1420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36612" y="4598126"/>
            <a:ext cx="1234310" cy="1165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36612" y="1531281"/>
            <a:ext cx="1234310" cy="115202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8000" y="292100"/>
            <a:ext cx="8242300" cy="962661"/>
          </a:xfrm>
        </p:spPr>
        <p:txBody>
          <a:bodyPr>
            <a:noAutofit/>
          </a:bodyPr>
          <a:lstStyle/>
          <a:p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Multiple sources of </a:t>
            </a:r>
            <a:r>
              <a:rPr lang="en-US" sz="2800" b="1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external</a:t>
            </a: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exposome</a:t>
            </a: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datasets — </a:t>
            </a:r>
            <a:b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both public and private — </a:t>
            </a:r>
            <a:r>
              <a:rPr lang="en-US" sz="2800" b="1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ripe</a:t>
            </a: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for clinical data integration.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469725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945" y="1884164"/>
            <a:ext cx="8715375" cy="451842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33945" y="431800"/>
            <a:ext cx="90942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</a:rPr>
              <a:t>Integrating the </a:t>
            </a:r>
            <a:r>
              <a:rPr lang="en-US" sz="2800" b="1" i="1" dirty="0" err="1">
                <a:latin typeface="+mj-lt"/>
              </a:rPr>
              <a:t>ExposomeDB</a:t>
            </a:r>
            <a:r>
              <a:rPr lang="en-US" sz="2800" dirty="0">
                <a:latin typeface="+mj-lt"/>
              </a:rPr>
              <a:t> with </a:t>
            </a:r>
            <a:r>
              <a:rPr lang="en-US" sz="2800" b="1" i="1" dirty="0">
                <a:latin typeface="+mj-lt"/>
              </a:rPr>
              <a:t>OHDSI</a:t>
            </a:r>
            <a:r>
              <a:rPr lang="en-US" sz="2800" dirty="0">
                <a:latin typeface="+mj-lt"/>
              </a:rPr>
              <a:t> 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and </a:t>
            </a:r>
            <a:r>
              <a:rPr lang="en-US" sz="2800" b="1" i="1" dirty="0">
                <a:latin typeface="+mj-lt"/>
              </a:rPr>
              <a:t>causal modeling tools </a:t>
            </a:r>
            <a:r>
              <a:rPr lang="en-US" sz="2800" dirty="0">
                <a:latin typeface="+mj-lt"/>
              </a:rPr>
              <a:t>to drive and demonstrate discovery</a:t>
            </a:r>
          </a:p>
        </p:txBody>
      </p:sp>
    </p:spTree>
    <p:extLst>
      <p:ext uri="{BB962C8B-B14F-4D97-AF65-F5344CB8AC3E}">
        <p14:creationId xmlns:p14="http://schemas.microsoft.com/office/powerpoint/2010/main" val="9473570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436504"/>
            <a:ext cx="7543800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 More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5464" y="1988139"/>
            <a:ext cx="7543801" cy="402336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3000" b="1" dirty="0" smtClean="0"/>
              <a:t>Visit our website:</a:t>
            </a:r>
          </a:p>
          <a:p>
            <a:pPr marL="114300" indent="0">
              <a:buNone/>
            </a:pPr>
            <a:r>
              <a:rPr lang="en-US" sz="3000" u="sng" dirty="0" err="1">
                <a:solidFill>
                  <a:srgbClr val="0000FF"/>
                </a:solidFill>
              </a:rPr>
              <a:t>n</a:t>
            </a:r>
            <a:r>
              <a:rPr lang="en-US" sz="3000" u="sng" dirty="0" err="1" smtClean="0">
                <a:solidFill>
                  <a:srgbClr val="0000FF"/>
                </a:solidFill>
              </a:rPr>
              <a:t>ebigdatahub.org</a:t>
            </a:r>
            <a:endParaRPr lang="en-US" sz="3000" u="sng" dirty="0" smtClean="0">
              <a:solidFill>
                <a:srgbClr val="0000FF"/>
              </a:solidFill>
            </a:endParaRPr>
          </a:p>
          <a:p>
            <a:pPr marL="114300" indent="0">
              <a:buNone/>
            </a:pPr>
            <a:r>
              <a:rPr lang="en-US" sz="3000" b="1" dirty="0" smtClean="0"/>
              <a:t>Email us:</a:t>
            </a:r>
          </a:p>
          <a:p>
            <a:pPr marL="114300" indent="0">
              <a:buNone/>
            </a:pPr>
            <a:r>
              <a:rPr lang="en-US" sz="3000" u="sng" dirty="0" err="1" smtClean="0">
                <a:solidFill>
                  <a:srgbClr val="0000FF"/>
                </a:solidFill>
              </a:rPr>
              <a:t>contact@nebigdatahub.org</a:t>
            </a:r>
            <a:endParaRPr lang="en-US" sz="3000" dirty="0"/>
          </a:p>
          <a:p>
            <a:pPr marL="114300" indent="0">
              <a:buNone/>
            </a:pPr>
            <a:r>
              <a:rPr lang="en-US" sz="3000" b="1" dirty="0" smtClean="0"/>
              <a:t>Follow us on Twitter:</a:t>
            </a:r>
          </a:p>
          <a:p>
            <a:pPr marL="114300" indent="0">
              <a:buNone/>
            </a:pPr>
            <a:r>
              <a:rPr lang="en-US" sz="3000" dirty="0" smtClean="0">
                <a:solidFill>
                  <a:srgbClr val="0000FF"/>
                </a:solidFill>
              </a:rPr>
              <a:t>@</a:t>
            </a:r>
            <a:r>
              <a:rPr lang="en-US" sz="3000" dirty="0" err="1" smtClean="0">
                <a:solidFill>
                  <a:srgbClr val="0000FF"/>
                </a:solidFill>
              </a:rPr>
              <a:t>NEbigdatahub</a:t>
            </a:r>
            <a:endParaRPr lang="en-US" sz="3000" dirty="0" smtClean="0">
              <a:solidFill>
                <a:srgbClr val="0000FF"/>
              </a:solidFill>
            </a:endParaRPr>
          </a:p>
          <a:p>
            <a:pPr marL="114300" indent="0">
              <a:buNone/>
            </a:pPr>
            <a:endParaRPr lang="en-US" sz="2800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53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429009"/>
            <a:ext cx="7543800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Regional Data Innovation Hubs 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4294967295"/>
          </p:nvPr>
        </p:nvSpPr>
        <p:spPr>
          <a:xfrm>
            <a:off x="914652" y="2009401"/>
            <a:ext cx="4549262" cy="3596919"/>
          </a:xfrm>
          <a:prstGeom prst="rect">
            <a:avLst/>
          </a:prstGeo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sz="2800" b="1" dirty="0" smtClean="0"/>
              <a:t>History</a:t>
            </a:r>
            <a:endParaRPr lang="en-US" sz="2800" dirty="0"/>
          </a:p>
          <a:p>
            <a:pPr marL="114300" indent="0">
              <a:buNone/>
            </a:pPr>
            <a:r>
              <a:rPr lang="en-US" sz="2800" dirty="0" smtClean="0"/>
              <a:t>2012:  White House “Big Data Research and Development Initiative” </a:t>
            </a:r>
            <a:r>
              <a:rPr lang="en-US" sz="2800" dirty="0" smtClean="0">
                <a:sym typeface="Wingdings"/>
              </a:rPr>
              <a:t></a:t>
            </a:r>
            <a:r>
              <a:rPr lang="en-US" sz="2800" dirty="0" smtClean="0"/>
              <a:t> $200 million</a:t>
            </a:r>
          </a:p>
          <a:p>
            <a:pPr marL="114300" indent="0">
              <a:buNone/>
            </a:pPr>
            <a:r>
              <a:rPr lang="en-US" sz="2800" dirty="0" smtClean="0"/>
              <a:t>2015:  NSF </a:t>
            </a:r>
            <a:r>
              <a:rPr lang="en-US" sz="2800" dirty="0" smtClean="0">
                <a:sym typeface="Wingdings"/>
              </a:rPr>
              <a:t> </a:t>
            </a:r>
            <a:r>
              <a:rPr lang="en-US" sz="2800" dirty="0" smtClean="0"/>
              <a:t>$6 million to four Hubs and set to award another $10 million to the Spokes, this year.</a:t>
            </a:r>
            <a:endParaRPr lang="en-US" sz="2800" dirty="0"/>
          </a:p>
        </p:txBody>
      </p:sp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191"/>
          <a:stretch/>
        </p:blipFill>
        <p:spPr>
          <a:xfrm>
            <a:off x="5463914" y="2738271"/>
            <a:ext cx="3372787" cy="264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33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The NSF Big Data 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Portfolio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55515" y="1649413"/>
            <a:ext cx="8032971" cy="4581525"/>
            <a:chOff x="555515" y="1649413"/>
            <a:chExt cx="8032971" cy="4581525"/>
          </a:xfrm>
        </p:grpSpPr>
        <p:sp>
          <p:nvSpPr>
            <p:cNvPr id="3" name="Quad Arrow 2"/>
            <p:cNvSpPr/>
            <p:nvPr/>
          </p:nvSpPr>
          <p:spPr>
            <a:xfrm>
              <a:off x="555515" y="1649413"/>
              <a:ext cx="8032971" cy="4581525"/>
            </a:xfrm>
            <a:prstGeom prst="quadArrow">
              <a:avLst>
                <a:gd name="adj1" fmla="val 2000"/>
                <a:gd name="adj2" fmla="val 4000"/>
                <a:gd name="adj3" fmla="val 5000"/>
              </a:avLst>
            </a:prstGeom>
            <a:solidFill>
              <a:schemeClr val="bg2"/>
            </a:solidFill>
            <a:effectLst/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Freeform 6"/>
            <p:cNvSpPr/>
            <p:nvPr/>
          </p:nvSpPr>
          <p:spPr>
            <a:xfrm>
              <a:off x="841402" y="2034655"/>
              <a:ext cx="3420621" cy="1657724"/>
            </a:xfrm>
            <a:custGeom>
              <a:avLst/>
              <a:gdLst>
                <a:gd name="connsiteX0" fmla="*/ 0 w 3420621"/>
                <a:gd name="connsiteY0" fmla="*/ 276293 h 1657724"/>
                <a:gd name="connsiteX1" fmla="*/ 276293 w 3420621"/>
                <a:gd name="connsiteY1" fmla="*/ 0 h 1657724"/>
                <a:gd name="connsiteX2" fmla="*/ 3144328 w 3420621"/>
                <a:gd name="connsiteY2" fmla="*/ 0 h 1657724"/>
                <a:gd name="connsiteX3" fmla="*/ 3420621 w 3420621"/>
                <a:gd name="connsiteY3" fmla="*/ 276293 h 1657724"/>
                <a:gd name="connsiteX4" fmla="*/ 3420621 w 3420621"/>
                <a:gd name="connsiteY4" fmla="*/ 1381431 h 1657724"/>
                <a:gd name="connsiteX5" fmla="*/ 3144328 w 3420621"/>
                <a:gd name="connsiteY5" fmla="*/ 1657724 h 1657724"/>
                <a:gd name="connsiteX6" fmla="*/ 276293 w 3420621"/>
                <a:gd name="connsiteY6" fmla="*/ 1657724 h 1657724"/>
                <a:gd name="connsiteX7" fmla="*/ 0 w 3420621"/>
                <a:gd name="connsiteY7" fmla="*/ 1381431 h 1657724"/>
                <a:gd name="connsiteX8" fmla="*/ 0 w 3420621"/>
                <a:gd name="connsiteY8" fmla="*/ 276293 h 1657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0621" h="1657724">
                  <a:moveTo>
                    <a:pt x="0" y="276293"/>
                  </a:moveTo>
                  <a:cubicBezTo>
                    <a:pt x="0" y="123701"/>
                    <a:pt x="123701" y="0"/>
                    <a:pt x="276293" y="0"/>
                  </a:cubicBezTo>
                  <a:lnTo>
                    <a:pt x="3144328" y="0"/>
                  </a:lnTo>
                  <a:cubicBezTo>
                    <a:pt x="3296920" y="0"/>
                    <a:pt x="3420621" y="123701"/>
                    <a:pt x="3420621" y="276293"/>
                  </a:cubicBezTo>
                  <a:lnTo>
                    <a:pt x="3420621" y="1381431"/>
                  </a:lnTo>
                  <a:cubicBezTo>
                    <a:pt x="3420621" y="1534023"/>
                    <a:pt x="3296920" y="1657724"/>
                    <a:pt x="3144328" y="1657724"/>
                  </a:cubicBezTo>
                  <a:lnTo>
                    <a:pt x="276293" y="1657724"/>
                  </a:lnTo>
                  <a:cubicBezTo>
                    <a:pt x="123701" y="1657724"/>
                    <a:pt x="0" y="1534023"/>
                    <a:pt x="0" y="1381431"/>
                  </a:cubicBezTo>
                  <a:lnTo>
                    <a:pt x="0" y="276293"/>
                  </a:lnTo>
                  <a:close/>
                </a:path>
              </a:pathLst>
            </a:custGeom>
            <a:solidFill>
              <a:srgbClr val="0070C0"/>
            </a:solidFill>
            <a:ln w="38100" cmpd="sng">
              <a:solidFill>
                <a:schemeClr val="accent2"/>
              </a:solidFill>
            </a:ln>
            <a:effectLst/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69643" tIns="141883" rIns="141883" bIns="141883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0" kern="1200" dirty="0" smtClean="0">
                  <a:solidFill>
                    <a:srgbClr val="FFFFFF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RESEARCH</a:t>
              </a:r>
              <a:br>
                <a:rPr lang="en-US" sz="1600" b="0" kern="1200" dirty="0" smtClean="0">
                  <a:solidFill>
                    <a:srgbClr val="FFFFFF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</a:br>
              <a:r>
                <a:rPr lang="en-US" sz="1600" b="0" kern="1200" dirty="0" smtClean="0">
                  <a:solidFill>
                    <a:srgbClr val="FFFFFF"/>
                  </a:solidFill>
                  <a:latin typeface="+mn-lt"/>
                  <a:ea typeface="Lato Black" panose="020F0502020204030203" pitchFamily="34" charset="0"/>
                  <a:cs typeface="Lato Black" panose="020F0502020204030203" pitchFamily="34" charset="0"/>
                </a:rPr>
                <a:t>Critical Techniques &amp; Technologies for … Big Data (BIGDATA)</a:t>
              </a:r>
              <a:endParaRPr lang="en-US" sz="1600" kern="1200" dirty="0" smtClean="0">
                <a:solidFill>
                  <a:srgbClr val="FFFFFF"/>
                </a:solidFill>
                <a:latin typeface="+mn-lt"/>
                <a:cs typeface="Gotham Light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4910566" y="2034655"/>
              <a:ext cx="3420621" cy="1657724"/>
            </a:xfrm>
            <a:custGeom>
              <a:avLst/>
              <a:gdLst>
                <a:gd name="connsiteX0" fmla="*/ 0 w 3420621"/>
                <a:gd name="connsiteY0" fmla="*/ 276293 h 1657724"/>
                <a:gd name="connsiteX1" fmla="*/ 276293 w 3420621"/>
                <a:gd name="connsiteY1" fmla="*/ 0 h 1657724"/>
                <a:gd name="connsiteX2" fmla="*/ 3144328 w 3420621"/>
                <a:gd name="connsiteY2" fmla="*/ 0 h 1657724"/>
                <a:gd name="connsiteX3" fmla="*/ 3420621 w 3420621"/>
                <a:gd name="connsiteY3" fmla="*/ 276293 h 1657724"/>
                <a:gd name="connsiteX4" fmla="*/ 3420621 w 3420621"/>
                <a:gd name="connsiteY4" fmla="*/ 1381431 h 1657724"/>
                <a:gd name="connsiteX5" fmla="*/ 3144328 w 3420621"/>
                <a:gd name="connsiteY5" fmla="*/ 1657724 h 1657724"/>
                <a:gd name="connsiteX6" fmla="*/ 276293 w 3420621"/>
                <a:gd name="connsiteY6" fmla="*/ 1657724 h 1657724"/>
                <a:gd name="connsiteX7" fmla="*/ 0 w 3420621"/>
                <a:gd name="connsiteY7" fmla="*/ 1381431 h 1657724"/>
                <a:gd name="connsiteX8" fmla="*/ 0 w 3420621"/>
                <a:gd name="connsiteY8" fmla="*/ 276293 h 1657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0621" h="1657724">
                  <a:moveTo>
                    <a:pt x="0" y="276293"/>
                  </a:moveTo>
                  <a:cubicBezTo>
                    <a:pt x="0" y="123701"/>
                    <a:pt x="123701" y="0"/>
                    <a:pt x="276293" y="0"/>
                  </a:cubicBezTo>
                  <a:lnTo>
                    <a:pt x="3144328" y="0"/>
                  </a:lnTo>
                  <a:cubicBezTo>
                    <a:pt x="3296920" y="0"/>
                    <a:pt x="3420621" y="123701"/>
                    <a:pt x="3420621" y="276293"/>
                  </a:cubicBezTo>
                  <a:lnTo>
                    <a:pt x="3420621" y="1381431"/>
                  </a:lnTo>
                  <a:cubicBezTo>
                    <a:pt x="3420621" y="1534023"/>
                    <a:pt x="3296920" y="1657724"/>
                    <a:pt x="3144328" y="1657724"/>
                  </a:cubicBezTo>
                  <a:lnTo>
                    <a:pt x="276293" y="1657724"/>
                  </a:lnTo>
                  <a:cubicBezTo>
                    <a:pt x="123701" y="1657724"/>
                    <a:pt x="0" y="1534023"/>
                    <a:pt x="0" y="1381431"/>
                  </a:cubicBezTo>
                  <a:lnTo>
                    <a:pt x="0" y="276293"/>
                  </a:lnTo>
                  <a:close/>
                </a:path>
              </a:pathLst>
            </a:custGeom>
            <a:solidFill>
              <a:srgbClr val="0070C0"/>
            </a:solidFill>
            <a:ln w="38100" cmpd="sng">
              <a:solidFill>
                <a:schemeClr val="accent2"/>
              </a:solidFill>
            </a:ln>
            <a:effectLst/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69643" tIns="141883" rIns="141883" bIns="141883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solidFill>
                    <a:srgbClr val="FFFFFF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INFRASTRUCTURE</a:t>
              </a:r>
              <a:br>
                <a:rPr lang="en-US" sz="1600" kern="1200" dirty="0" smtClean="0">
                  <a:solidFill>
                    <a:srgbClr val="FFFFFF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</a:br>
              <a:r>
                <a:rPr lang="en-US" sz="1600" kern="1200" dirty="0" smtClean="0">
                  <a:solidFill>
                    <a:srgbClr val="FFFFFF"/>
                  </a:solidFill>
                  <a:latin typeface="Lato Light" panose="020F0302020204030203" pitchFamily="34" charset="0"/>
                  <a:cs typeface="Gotham Light"/>
                </a:rPr>
                <a:t>Data Infrastructure Building Blocks (DIBBS)</a:t>
              </a:r>
              <a:endParaRPr lang="en-US" sz="1600" kern="1200" dirty="0" smtClean="0">
                <a:solidFill>
                  <a:srgbClr val="FFFFFF"/>
                </a:solidFill>
                <a:latin typeface="+mn-lt"/>
                <a:cs typeface="Gotham Light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841402" y="4187971"/>
              <a:ext cx="3420621" cy="1657724"/>
            </a:xfrm>
            <a:custGeom>
              <a:avLst/>
              <a:gdLst>
                <a:gd name="connsiteX0" fmla="*/ 0 w 3420621"/>
                <a:gd name="connsiteY0" fmla="*/ 276293 h 1657724"/>
                <a:gd name="connsiteX1" fmla="*/ 276293 w 3420621"/>
                <a:gd name="connsiteY1" fmla="*/ 0 h 1657724"/>
                <a:gd name="connsiteX2" fmla="*/ 3144328 w 3420621"/>
                <a:gd name="connsiteY2" fmla="*/ 0 h 1657724"/>
                <a:gd name="connsiteX3" fmla="*/ 3420621 w 3420621"/>
                <a:gd name="connsiteY3" fmla="*/ 276293 h 1657724"/>
                <a:gd name="connsiteX4" fmla="*/ 3420621 w 3420621"/>
                <a:gd name="connsiteY4" fmla="*/ 1381431 h 1657724"/>
                <a:gd name="connsiteX5" fmla="*/ 3144328 w 3420621"/>
                <a:gd name="connsiteY5" fmla="*/ 1657724 h 1657724"/>
                <a:gd name="connsiteX6" fmla="*/ 276293 w 3420621"/>
                <a:gd name="connsiteY6" fmla="*/ 1657724 h 1657724"/>
                <a:gd name="connsiteX7" fmla="*/ 0 w 3420621"/>
                <a:gd name="connsiteY7" fmla="*/ 1381431 h 1657724"/>
                <a:gd name="connsiteX8" fmla="*/ 0 w 3420621"/>
                <a:gd name="connsiteY8" fmla="*/ 276293 h 1657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0621" h="1657724">
                  <a:moveTo>
                    <a:pt x="0" y="276293"/>
                  </a:moveTo>
                  <a:cubicBezTo>
                    <a:pt x="0" y="123701"/>
                    <a:pt x="123701" y="0"/>
                    <a:pt x="276293" y="0"/>
                  </a:cubicBezTo>
                  <a:lnTo>
                    <a:pt x="3144328" y="0"/>
                  </a:lnTo>
                  <a:cubicBezTo>
                    <a:pt x="3296920" y="0"/>
                    <a:pt x="3420621" y="123701"/>
                    <a:pt x="3420621" y="276293"/>
                  </a:cubicBezTo>
                  <a:lnTo>
                    <a:pt x="3420621" y="1381431"/>
                  </a:lnTo>
                  <a:cubicBezTo>
                    <a:pt x="3420621" y="1534023"/>
                    <a:pt x="3296920" y="1657724"/>
                    <a:pt x="3144328" y="1657724"/>
                  </a:cubicBezTo>
                  <a:lnTo>
                    <a:pt x="276293" y="1657724"/>
                  </a:lnTo>
                  <a:cubicBezTo>
                    <a:pt x="123701" y="1657724"/>
                    <a:pt x="0" y="1534023"/>
                    <a:pt x="0" y="1381431"/>
                  </a:cubicBezTo>
                  <a:lnTo>
                    <a:pt x="0" y="276293"/>
                  </a:lnTo>
                  <a:close/>
                </a:path>
              </a:pathLst>
            </a:custGeom>
            <a:solidFill>
              <a:srgbClr val="0070C0"/>
            </a:solidFill>
            <a:ln w="38100" cmpd="sng">
              <a:solidFill>
                <a:schemeClr val="accent2"/>
              </a:solidFill>
            </a:ln>
            <a:effectLst/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69643" tIns="141883" rIns="141883" bIns="141883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smtClean="0">
                  <a:solidFill>
                    <a:srgbClr val="FFFFFF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EDUCATION</a:t>
              </a:r>
              <a:r>
                <a:rPr lang="en-US" sz="1600" kern="1200" smtClean="0">
                  <a:solidFill>
                    <a:srgbClr val="FFFFFF"/>
                  </a:solidFill>
                  <a:latin typeface="Lato Light" panose="020F0302020204030203" pitchFamily="34" charset="0"/>
                  <a:cs typeface="Gotham Light"/>
                </a:rPr>
                <a:t/>
              </a:r>
              <a:br>
                <a:rPr lang="en-US" sz="1600" kern="1200" smtClean="0">
                  <a:solidFill>
                    <a:srgbClr val="FFFFFF"/>
                  </a:solidFill>
                  <a:latin typeface="Lato Light" panose="020F0302020204030203" pitchFamily="34" charset="0"/>
                  <a:cs typeface="Gotham Light"/>
                </a:rPr>
              </a:br>
              <a:r>
                <a:rPr lang="en-US" sz="1600" kern="1200" smtClean="0">
                  <a:solidFill>
                    <a:srgbClr val="FFFFFF"/>
                  </a:solidFill>
                  <a:latin typeface="Lato Light" panose="020F0302020204030203" pitchFamily="34" charset="0"/>
                  <a:cs typeface="Gotham Light"/>
                </a:rPr>
                <a:t>National Research Traineeship (NRT)</a:t>
              </a:r>
              <a:endParaRPr lang="en-US" sz="1600" kern="1200" dirty="0">
                <a:solidFill>
                  <a:srgbClr val="FFFFFF"/>
                </a:solidFill>
                <a:latin typeface="Lato Light" panose="020F0302020204030203" pitchFamily="34" charset="0"/>
                <a:cs typeface="Gotham Light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4910566" y="4187971"/>
              <a:ext cx="3420621" cy="1657724"/>
            </a:xfrm>
            <a:custGeom>
              <a:avLst/>
              <a:gdLst>
                <a:gd name="connsiteX0" fmla="*/ 0 w 3420621"/>
                <a:gd name="connsiteY0" fmla="*/ 276293 h 1657724"/>
                <a:gd name="connsiteX1" fmla="*/ 276293 w 3420621"/>
                <a:gd name="connsiteY1" fmla="*/ 0 h 1657724"/>
                <a:gd name="connsiteX2" fmla="*/ 3144328 w 3420621"/>
                <a:gd name="connsiteY2" fmla="*/ 0 h 1657724"/>
                <a:gd name="connsiteX3" fmla="*/ 3420621 w 3420621"/>
                <a:gd name="connsiteY3" fmla="*/ 276293 h 1657724"/>
                <a:gd name="connsiteX4" fmla="*/ 3420621 w 3420621"/>
                <a:gd name="connsiteY4" fmla="*/ 1381431 h 1657724"/>
                <a:gd name="connsiteX5" fmla="*/ 3144328 w 3420621"/>
                <a:gd name="connsiteY5" fmla="*/ 1657724 h 1657724"/>
                <a:gd name="connsiteX6" fmla="*/ 276293 w 3420621"/>
                <a:gd name="connsiteY6" fmla="*/ 1657724 h 1657724"/>
                <a:gd name="connsiteX7" fmla="*/ 0 w 3420621"/>
                <a:gd name="connsiteY7" fmla="*/ 1381431 h 1657724"/>
                <a:gd name="connsiteX8" fmla="*/ 0 w 3420621"/>
                <a:gd name="connsiteY8" fmla="*/ 276293 h 1657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0621" h="1657724">
                  <a:moveTo>
                    <a:pt x="0" y="276293"/>
                  </a:moveTo>
                  <a:cubicBezTo>
                    <a:pt x="0" y="123701"/>
                    <a:pt x="123701" y="0"/>
                    <a:pt x="276293" y="0"/>
                  </a:cubicBezTo>
                  <a:lnTo>
                    <a:pt x="3144328" y="0"/>
                  </a:lnTo>
                  <a:cubicBezTo>
                    <a:pt x="3296920" y="0"/>
                    <a:pt x="3420621" y="123701"/>
                    <a:pt x="3420621" y="276293"/>
                  </a:cubicBezTo>
                  <a:lnTo>
                    <a:pt x="3420621" y="1381431"/>
                  </a:lnTo>
                  <a:cubicBezTo>
                    <a:pt x="3420621" y="1534023"/>
                    <a:pt x="3296920" y="1657724"/>
                    <a:pt x="3144328" y="1657724"/>
                  </a:cubicBezTo>
                  <a:lnTo>
                    <a:pt x="276293" y="1657724"/>
                  </a:lnTo>
                  <a:cubicBezTo>
                    <a:pt x="123701" y="1657724"/>
                    <a:pt x="0" y="1534023"/>
                    <a:pt x="0" y="1381431"/>
                  </a:cubicBezTo>
                  <a:lnTo>
                    <a:pt x="0" y="276293"/>
                  </a:lnTo>
                  <a:close/>
                </a:path>
              </a:pathLst>
            </a:custGeom>
            <a:solidFill>
              <a:srgbClr val="0070C0"/>
            </a:solidFill>
            <a:ln w="38100" cmpd="sng">
              <a:solidFill>
                <a:schemeClr val="accent2"/>
              </a:solidFill>
            </a:ln>
            <a:effectLst/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69643" tIns="141883" rIns="141883" bIns="141883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solidFill>
                    <a:srgbClr val="FFFFFF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PARTNERSHIPS</a:t>
              </a:r>
              <a:r>
                <a:rPr lang="en-US" sz="1600" kern="1200" dirty="0" smtClean="0">
                  <a:solidFill>
                    <a:srgbClr val="FFFFFF"/>
                  </a:solidFill>
                  <a:latin typeface="Lato Light" panose="020F0302020204030203" pitchFamily="34" charset="0"/>
                  <a:cs typeface="Gotham Light"/>
                </a:rPr>
                <a:t/>
              </a:r>
              <a:br>
                <a:rPr lang="en-US" sz="1600" kern="1200" dirty="0" smtClean="0">
                  <a:solidFill>
                    <a:srgbClr val="FFFFFF"/>
                  </a:solidFill>
                  <a:latin typeface="Lato Light" panose="020F0302020204030203" pitchFamily="34" charset="0"/>
                  <a:cs typeface="Gotham Light"/>
                </a:rPr>
              </a:br>
              <a:r>
                <a:rPr lang="en-US" sz="1600" kern="1200" dirty="0" smtClean="0">
                  <a:solidFill>
                    <a:srgbClr val="FFFFFF"/>
                  </a:solidFill>
                  <a:latin typeface="Lato Light" panose="020F0302020204030203" pitchFamily="34" charset="0"/>
                  <a:cs typeface="Gotham Light"/>
                </a:rPr>
                <a:t>Big Data Regional Innovation Hubs: Spokes (BD Hubs &amp; Spokes)</a:t>
              </a:r>
              <a:endParaRPr lang="en-US" sz="1600" kern="1200" dirty="0">
                <a:solidFill>
                  <a:srgbClr val="FFFFFF"/>
                </a:solidFill>
                <a:latin typeface="Lato Light" panose="020F0302020204030203" pitchFamily="34" charset="0"/>
                <a:cs typeface="Gotham Light"/>
              </a:endParaRPr>
            </a:p>
          </p:txBody>
        </p:sp>
      </p:grp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Within the broader NSF portfolio, BD Hubs and BD Spokes</a:t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focuses on building partnerships around Big Data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10" name="Freeform 13"/>
          <p:cNvSpPr>
            <a:spLocks/>
          </p:cNvSpPr>
          <p:nvPr/>
        </p:nvSpPr>
        <p:spPr bwMode="auto">
          <a:xfrm>
            <a:off x="5159376" y="2433049"/>
            <a:ext cx="800100" cy="687910"/>
          </a:xfrm>
          <a:custGeom>
            <a:avLst/>
            <a:gdLst>
              <a:gd name="T0" fmla="*/ 4482 w 4519"/>
              <a:gd name="T1" fmla="*/ 1572 h 3845"/>
              <a:gd name="T2" fmla="*/ 4482 w 4519"/>
              <a:gd name="T3" fmla="*/ 1572 h 3845"/>
              <a:gd name="T4" fmla="*/ 4266 w 4519"/>
              <a:gd name="T5" fmla="*/ 1355 h 3845"/>
              <a:gd name="T6" fmla="*/ 4177 w 4519"/>
              <a:gd name="T7" fmla="*/ 1325 h 3845"/>
              <a:gd name="T8" fmla="*/ 3923 w 4519"/>
              <a:gd name="T9" fmla="*/ 1262 h 3845"/>
              <a:gd name="T10" fmla="*/ 3900 w 4519"/>
              <a:gd name="T11" fmla="*/ 1028 h 3845"/>
              <a:gd name="T12" fmla="*/ 3617 w 4519"/>
              <a:gd name="T13" fmla="*/ 659 h 3845"/>
              <a:gd name="T14" fmla="*/ 1991 w 4519"/>
              <a:gd name="T15" fmla="*/ 246 h 3845"/>
              <a:gd name="T16" fmla="*/ 2034 w 4519"/>
              <a:gd name="T17" fmla="*/ 341 h 3845"/>
              <a:gd name="T18" fmla="*/ 2609 w 4519"/>
              <a:gd name="T19" fmla="*/ 559 h 3845"/>
              <a:gd name="T20" fmla="*/ 2641 w 4519"/>
              <a:gd name="T21" fmla="*/ 1350 h 3845"/>
              <a:gd name="T22" fmla="*/ 2522 w 4519"/>
              <a:gd name="T23" fmla="*/ 1469 h 3845"/>
              <a:gd name="T24" fmla="*/ 2460 w 4519"/>
              <a:gd name="T25" fmla="*/ 1525 h 3845"/>
              <a:gd name="T26" fmla="*/ 2357 w 4519"/>
              <a:gd name="T27" fmla="*/ 1521 h 3845"/>
              <a:gd name="T28" fmla="*/ 2028 w 4519"/>
              <a:gd name="T29" fmla="*/ 1774 h 3845"/>
              <a:gd name="T30" fmla="*/ 1296 w 4519"/>
              <a:gd name="T31" fmla="*/ 1042 h 3845"/>
              <a:gd name="T32" fmla="*/ 1140 w 4519"/>
              <a:gd name="T33" fmla="*/ 385 h 3845"/>
              <a:gd name="T34" fmla="*/ 483 w 4519"/>
              <a:gd name="T35" fmla="*/ 228 h 3845"/>
              <a:gd name="T36" fmla="*/ 824 w 4519"/>
              <a:gd name="T37" fmla="*/ 570 h 3845"/>
              <a:gd name="T38" fmla="*/ 779 w 4519"/>
              <a:gd name="T39" fmla="*/ 935 h 3845"/>
              <a:gd name="T40" fmla="*/ 414 w 4519"/>
              <a:gd name="T41" fmla="*/ 980 h 3845"/>
              <a:gd name="T42" fmla="*/ 73 w 4519"/>
              <a:gd name="T43" fmla="*/ 639 h 3845"/>
              <a:gd name="T44" fmla="*/ 229 w 4519"/>
              <a:gd name="T45" fmla="*/ 1296 h 3845"/>
              <a:gd name="T46" fmla="*/ 886 w 4519"/>
              <a:gd name="T47" fmla="*/ 1452 h 3845"/>
              <a:gd name="T48" fmla="*/ 1595 w 4519"/>
              <a:gd name="T49" fmla="*/ 2160 h 3845"/>
              <a:gd name="T50" fmla="*/ 1056 w 4519"/>
              <a:gd name="T51" fmla="*/ 2747 h 3845"/>
              <a:gd name="T52" fmla="*/ 503 w 4519"/>
              <a:gd name="T53" fmla="*/ 3155 h 3845"/>
              <a:gd name="T54" fmla="*/ 504 w 4519"/>
              <a:gd name="T55" fmla="*/ 3290 h 3845"/>
              <a:gd name="T56" fmla="*/ 852 w 4519"/>
              <a:gd name="T57" fmla="*/ 3637 h 3845"/>
              <a:gd name="T58" fmla="*/ 1012 w 4519"/>
              <a:gd name="T59" fmla="*/ 3798 h 3845"/>
              <a:gd name="T60" fmla="*/ 1148 w 4519"/>
              <a:gd name="T61" fmla="*/ 3799 h 3845"/>
              <a:gd name="T62" fmla="*/ 1704 w 4519"/>
              <a:gd name="T63" fmla="*/ 3096 h 3845"/>
              <a:gd name="T64" fmla="*/ 2142 w 4519"/>
              <a:gd name="T65" fmla="*/ 2707 h 3845"/>
              <a:gd name="T66" fmla="*/ 3179 w 4519"/>
              <a:gd name="T67" fmla="*/ 3744 h 3845"/>
              <a:gd name="T68" fmla="*/ 3566 w 4519"/>
              <a:gd name="T69" fmla="*/ 3721 h 3845"/>
              <a:gd name="T70" fmla="*/ 3589 w 4519"/>
              <a:gd name="T71" fmla="*/ 3334 h 3845"/>
              <a:gd name="T72" fmla="*/ 2528 w 4519"/>
              <a:gd name="T73" fmla="*/ 2274 h 3845"/>
              <a:gd name="T74" fmla="*/ 2781 w 4519"/>
              <a:gd name="T75" fmla="*/ 1946 h 3845"/>
              <a:gd name="T76" fmla="*/ 2774 w 4519"/>
              <a:gd name="T77" fmla="*/ 1839 h 3845"/>
              <a:gd name="T78" fmla="*/ 2773 w 4519"/>
              <a:gd name="T79" fmla="*/ 1838 h 3845"/>
              <a:gd name="T80" fmla="*/ 3312 w 4519"/>
              <a:gd name="T81" fmla="*/ 1450 h 3845"/>
              <a:gd name="T82" fmla="*/ 3597 w 4519"/>
              <a:gd name="T83" fmla="*/ 1559 h 3845"/>
              <a:gd name="T84" fmla="*/ 3658 w 4519"/>
              <a:gd name="T85" fmla="*/ 1849 h 3845"/>
              <a:gd name="T86" fmla="*/ 3682 w 4519"/>
              <a:gd name="T87" fmla="*/ 1940 h 3845"/>
              <a:gd name="T88" fmla="*/ 3898 w 4519"/>
              <a:gd name="T89" fmla="*/ 2156 h 3845"/>
              <a:gd name="T90" fmla="*/ 4029 w 4519"/>
              <a:gd name="T91" fmla="*/ 2156 h 3845"/>
              <a:gd name="T92" fmla="*/ 4482 w 4519"/>
              <a:gd name="T93" fmla="*/ 1702 h 3845"/>
              <a:gd name="T94" fmla="*/ 4482 w 4519"/>
              <a:gd name="T95" fmla="*/ 1572 h 38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519" h="3845">
                <a:moveTo>
                  <a:pt x="4482" y="1572"/>
                </a:moveTo>
                <a:lnTo>
                  <a:pt x="4482" y="1572"/>
                </a:lnTo>
                <a:lnTo>
                  <a:pt x="4266" y="1355"/>
                </a:lnTo>
                <a:cubicBezTo>
                  <a:pt x="4241" y="1331"/>
                  <a:pt x="4209" y="1321"/>
                  <a:pt x="4177" y="1325"/>
                </a:cubicBezTo>
                <a:cubicBezTo>
                  <a:pt x="4059" y="1339"/>
                  <a:pt x="3980" y="1319"/>
                  <a:pt x="3923" y="1262"/>
                </a:cubicBezTo>
                <a:cubicBezTo>
                  <a:pt x="3866" y="1204"/>
                  <a:pt x="3914" y="1116"/>
                  <a:pt x="3900" y="1028"/>
                </a:cubicBezTo>
                <a:cubicBezTo>
                  <a:pt x="3886" y="939"/>
                  <a:pt x="3752" y="793"/>
                  <a:pt x="3617" y="659"/>
                </a:cubicBezTo>
                <a:cubicBezTo>
                  <a:pt x="2957" y="0"/>
                  <a:pt x="2222" y="119"/>
                  <a:pt x="1991" y="246"/>
                </a:cubicBezTo>
                <a:cubicBezTo>
                  <a:pt x="1940" y="275"/>
                  <a:pt x="1977" y="352"/>
                  <a:pt x="2034" y="341"/>
                </a:cubicBezTo>
                <a:cubicBezTo>
                  <a:pt x="2091" y="329"/>
                  <a:pt x="2385" y="335"/>
                  <a:pt x="2609" y="559"/>
                </a:cubicBezTo>
                <a:cubicBezTo>
                  <a:pt x="2961" y="910"/>
                  <a:pt x="2780" y="1211"/>
                  <a:pt x="2641" y="1350"/>
                </a:cubicBezTo>
                <a:lnTo>
                  <a:pt x="2522" y="1469"/>
                </a:lnTo>
                <a:lnTo>
                  <a:pt x="2460" y="1525"/>
                </a:lnTo>
                <a:cubicBezTo>
                  <a:pt x="2436" y="1503"/>
                  <a:pt x="2401" y="1484"/>
                  <a:pt x="2357" y="1521"/>
                </a:cubicBezTo>
                <a:cubicBezTo>
                  <a:pt x="2331" y="1542"/>
                  <a:pt x="2186" y="1649"/>
                  <a:pt x="2028" y="1774"/>
                </a:cubicBezTo>
                <a:lnTo>
                  <a:pt x="1296" y="1042"/>
                </a:lnTo>
                <a:cubicBezTo>
                  <a:pt x="1370" y="818"/>
                  <a:pt x="1318" y="562"/>
                  <a:pt x="1140" y="385"/>
                </a:cubicBezTo>
                <a:cubicBezTo>
                  <a:pt x="962" y="207"/>
                  <a:pt x="707" y="155"/>
                  <a:pt x="483" y="228"/>
                </a:cubicBezTo>
                <a:lnTo>
                  <a:pt x="824" y="570"/>
                </a:lnTo>
                <a:cubicBezTo>
                  <a:pt x="858" y="604"/>
                  <a:pt x="816" y="899"/>
                  <a:pt x="779" y="935"/>
                </a:cubicBezTo>
                <a:cubicBezTo>
                  <a:pt x="743" y="972"/>
                  <a:pt x="451" y="1017"/>
                  <a:pt x="414" y="980"/>
                </a:cubicBezTo>
                <a:lnTo>
                  <a:pt x="73" y="639"/>
                </a:lnTo>
                <a:cubicBezTo>
                  <a:pt x="0" y="862"/>
                  <a:pt x="51" y="1118"/>
                  <a:pt x="229" y="1296"/>
                </a:cubicBezTo>
                <a:cubicBezTo>
                  <a:pt x="407" y="1473"/>
                  <a:pt x="663" y="1525"/>
                  <a:pt x="886" y="1452"/>
                </a:cubicBezTo>
                <a:lnTo>
                  <a:pt x="1595" y="2160"/>
                </a:lnTo>
                <a:cubicBezTo>
                  <a:pt x="1412" y="2353"/>
                  <a:pt x="1209" y="2594"/>
                  <a:pt x="1056" y="2747"/>
                </a:cubicBezTo>
                <a:cubicBezTo>
                  <a:pt x="880" y="2923"/>
                  <a:pt x="521" y="3136"/>
                  <a:pt x="503" y="3155"/>
                </a:cubicBezTo>
                <a:cubicBezTo>
                  <a:pt x="484" y="3173"/>
                  <a:pt x="483" y="3268"/>
                  <a:pt x="504" y="3290"/>
                </a:cubicBezTo>
                <a:cubicBezTo>
                  <a:pt x="526" y="3311"/>
                  <a:pt x="852" y="3637"/>
                  <a:pt x="852" y="3637"/>
                </a:cubicBezTo>
                <a:cubicBezTo>
                  <a:pt x="936" y="3721"/>
                  <a:pt x="1005" y="3790"/>
                  <a:pt x="1012" y="3798"/>
                </a:cubicBezTo>
                <a:cubicBezTo>
                  <a:pt x="1034" y="3819"/>
                  <a:pt x="1129" y="3818"/>
                  <a:pt x="1148" y="3799"/>
                </a:cubicBezTo>
                <a:cubicBezTo>
                  <a:pt x="1166" y="3781"/>
                  <a:pt x="1528" y="3272"/>
                  <a:pt x="1704" y="3096"/>
                </a:cubicBezTo>
                <a:cubicBezTo>
                  <a:pt x="1855" y="2946"/>
                  <a:pt x="1982" y="2856"/>
                  <a:pt x="2142" y="2707"/>
                </a:cubicBezTo>
                <a:lnTo>
                  <a:pt x="3179" y="3744"/>
                </a:lnTo>
                <a:cubicBezTo>
                  <a:pt x="3279" y="3845"/>
                  <a:pt x="3452" y="3835"/>
                  <a:pt x="3566" y="3721"/>
                </a:cubicBezTo>
                <a:cubicBezTo>
                  <a:pt x="3679" y="3608"/>
                  <a:pt x="3689" y="3435"/>
                  <a:pt x="3589" y="3334"/>
                </a:cubicBezTo>
                <a:lnTo>
                  <a:pt x="2528" y="2274"/>
                </a:lnTo>
                <a:cubicBezTo>
                  <a:pt x="2653" y="2116"/>
                  <a:pt x="2760" y="1971"/>
                  <a:pt x="2781" y="1946"/>
                </a:cubicBezTo>
                <a:cubicBezTo>
                  <a:pt x="2820" y="1899"/>
                  <a:pt x="2798" y="1863"/>
                  <a:pt x="2774" y="1839"/>
                </a:cubicBezTo>
                <a:cubicBezTo>
                  <a:pt x="2774" y="1839"/>
                  <a:pt x="2773" y="1839"/>
                  <a:pt x="2773" y="1838"/>
                </a:cubicBezTo>
                <a:cubicBezTo>
                  <a:pt x="2905" y="1706"/>
                  <a:pt x="3163" y="1468"/>
                  <a:pt x="3312" y="1450"/>
                </a:cubicBezTo>
                <a:cubicBezTo>
                  <a:pt x="3440" y="1434"/>
                  <a:pt x="3511" y="1472"/>
                  <a:pt x="3597" y="1559"/>
                </a:cubicBezTo>
                <a:cubicBezTo>
                  <a:pt x="3677" y="1638"/>
                  <a:pt x="3676" y="1752"/>
                  <a:pt x="3658" y="1849"/>
                </a:cubicBezTo>
                <a:cubicBezTo>
                  <a:pt x="3652" y="1881"/>
                  <a:pt x="3657" y="1915"/>
                  <a:pt x="3682" y="1940"/>
                </a:cubicBezTo>
                <a:lnTo>
                  <a:pt x="3898" y="2156"/>
                </a:lnTo>
                <a:cubicBezTo>
                  <a:pt x="3934" y="2192"/>
                  <a:pt x="3993" y="2192"/>
                  <a:pt x="4029" y="2156"/>
                </a:cubicBezTo>
                <a:lnTo>
                  <a:pt x="4482" y="1702"/>
                </a:lnTo>
                <a:cubicBezTo>
                  <a:pt x="4519" y="1666"/>
                  <a:pt x="4519" y="1608"/>
                  <a:pt x="4482" y="1572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Lato Light" panose="020F0302020204030203" pitchFamily="34" charset="0"/>
            </a:endParaRPr>
          </a:p>
        </p:txBody>
      </p:sp>
      <p:sp>
        <p:nvSpPr>
          <p:cNvPr id="12" name="Freeform 9"/>
          <p:cNvSpPr>
            <a:spLocks noEditPoints="1"/>
          </p:cNvSpPr>
          <p:nvPr/>
        </p:nvSpPr>
        <p:spPr bwMode="auto">
          <a:xfrm>
            <a:off x="1015999" y="4538074"/>
            <a:ext cx="803275" cy="774700"/>
          </a:xfrm>
          <a:custGeom>
            <a:avLst/>
            <a:gdLst>
              <a:gd name="T0" fmla="*/ 3198 w 4505"/>
              <a:gd name="T1" fmla="*/ 2586 h 4290"/>
              <a:gd name="T2" fmla="*/ 3198 w 4505"/>
              <a:gd name="T3" fmla="*/ 2586 h 4290"/>
              <a:gd name="T4" fmla="*/ 3156 w 4505"/>
              <a:gd name="T5" fmla="*/ 2716 h 4290"/>
              <a:gd name="T6" fmla="*/ 3354 w 4505"/>
              <a:gd name="T7" fmla="*/ 3867 h 4290"/>
              <a:gd name="T8" fmla="*/ 2320 w 4505"/>
              <a:gd name="T9" fmla="*/ 3324 h 4290"/>
              <a:gd name="T10" fmla="*/ 2184 w 4505"/>
              <a:gd name="T11" fmla="*/ 3324 h 4290"/>
              <a:gd name="T12" fmla="*/ 1150 w 4505"/>
              <a:gd name="T13" fmla="*/ 3867 h 4290"/>
              <a:gd name="T14" fmla="*/ 1347 w 4505"/>
              <a:gd name="T15" fmla="*/ 2716 h 4290"/>
              <a:gd name="T16" fmla="*/ 1305 w 4505"/>
              <a:gd name="T17" fmla="*/ 2586 h 4290"/>
              <a:gd name="T18" fmla="*/ 469 w 4505"/>
              <a:gd name="T19" fmla="*/ 1771 h 4290"/>
              <a:gd name="T20" fmla="*/ 1625 w 4505"/>
              <a:gd name="T21" fmla="*/ 1603 h 4290"/>
              <a:gd name="T22" fmla="*/ 1735 w 4505"/>
              <a:gd name="T23" fmla="*/ 1523 h 4290"/>
              <a:gd name="T24" fmla="*/ 2252 w 4505"/>
              <a:gd name="T25" fmla="*/ 476 h 4290"/>
              <a:gd name="T26" fmla="*/ 2769 w 4505"/>
              <a:gd name="T27" fmla="*/ 1523 h 4290"/>
              <a:gd name="T28" fmla="*/ 2879 w 4505"/>
              <a:gd name="T29" fmla="*/ 1603 h 4290"/>
              <a:gd name="T30" fmla="*/ 4035 w 4505"/>
              <a:gd name="T31" fmla="*/ 1771 h 4290"/>
              <a:gd name="T32" fmla="*/ 3198 w 4505"/>
              <a:gd name="T33" fmla="*/ 2586 h 4290"/>
              <a:gd name="T34" fmla="*/ 4488 w 4505"/>
              <a:gd name="T35" fmla="*/ 1624 h 4290"/>
              <a:gd name="T36" fmla="*/ 4488 w 4505"/>
              <a:gd name="T37" fmla="*/ 1624 h 4290"/>
              <a:gd name="T38" fmla="*/ 4370 w 4505"/>
              <a:gd name="T39" fmla="*/ 1524 h 4290"/>
              <a:gd name="T40" fmla="*/ 2997 w 4505"/>
              <a:gd name="T41" fmla="*/ 1325 h 4290"/>
              <a:gd name="T42" fmla="*/ 2383 w 4505"/>
              <a:gd name="T43" fmla="*/ 81 h 4290"/>
              <a:gd name="T44" fmla="*/ 2252 w 4505"/>
              <a:gd name="T45" fmla="*/ 0 h 4290"/>
              <a:gd name="T46" fmla="*/ 2121 w 4505"/>
              <a:gd name="T47" fmla="*/ 81 h 4290"/>
              <a:gd name="T48" fmla="*/ 1507 w 4505"/>
              <a:gd name="T49" fmla="*/ 1325 h 4290"/>
              <a:gd name="T50" fmla="*/ 134 w 4505"/>
              <a:gd name="T51" fmla="*/ 1524 h 4290"/>
              <a:gd name="T52" fmla="*/ 16 w 4505"/>
              <a:gd name="T53" fmla="*/ 1624 h 4290"/>
              <a:gd name="T54" fmla="*/ 53 w 4505"/>
              <a:gd name="T55" fmla="*/ 1774 h 4290"/>
              <a:gd name="T56" fmla="*/ 1046 w 4505"/>
              <a:gd name="T57" fmla="*/ 2742 h 4290"/>
              <a:gd name="T58" fmla="*/ 812 w 4505"/>
              <a:gd name="T59" fmla="*/ 4110 h 4290"/>
              <a:gd name="T60" fmla="*/ 870 w 4505"/>
              <a:gd name="T61" fmla="*/ 4253 h 4290"/>
              <a:gd name="T62" fmla="*/ 956 w 4505"/>
              <a:gd name="T63" fmla="*/ 4280 h 4290"/>
              <a:gd name="T64" fmla="*/ 1024 w 4505"/>
              <a:gd name="T65" fmla="*/ 4264 h 4290"/>
              <a:gd name="T66" fmla="*/ 2252 w 4505"/>
              <a:gd name="T67" fmla="*/ 3618 h 4290"/>
              <a:gd name="T68" fmla="*/ 3480 w 4505"/>
              <a:gd name="T69" fmla="*/ 4264 h 4290"/>
              <a:gd name="T70" fmla="*/ 3634 w 4505"/>
              <a:gd name="T71" fmla="*/ 4253 h 4290"/>
              <a:gd name="T72" fmla="*/ 3692 w 4505"/>
              <a:gd name="T73" fmla="*/ 4110 h 4290"/>
              <a:gd name="T74" fmla="*/ 3457 w 4505"/>
              <a:gd name="T75" fmla="*/ 2742 h 4290"/>
              <a:gd name="T76" fmla="*/ 4451 w 4505"/>
              <a:gd name="T77" fmla="*/ 1774 h 4290"/>
              <a:gd name="T78" fmla="*/ 4488 w 4505"/>
              <a:gd name="T79" fmla="*/ 1624 h 4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505" h="4290">
                <a:moveTo>
                  <a:pt x="3198" y="2586"/>
                </a:moveTo>
                <a:lnTo>
                  <a:pt x="3198" y="2586"/>
                </a:lnTo>
                <a:cubicBezTo>
                  <a:pt x="3164" y="2620"/>
                  <a:pt x="3148" y="2668"/>
                  <a:pt x="3156" y="2716"/>
                </a:cubicBezTo>
                <a:lnTo>
                  <a:pt x="3354" y="3867"/>
                </a:lnTo>
                <a:lnTo>
                  <a:pt x="2320" y="3324"/>
                </a:lnTo>
                <a:cubicBezTo>
                  <a:pt x="2277" y="3301"/>
                  <a:pt x="2226" y="3301"/>
                  <a:pt x="2184" y="3324"/>
                </a:cubicBezTo>
                <a:lnTo>
                  <a:pt x="1150" y="3867"/>
                </a:lnTo>
                <a:lnTo>
                  <a:pt x="1347" y="2716"/>
                </a:lnTo>
                <a:cubicBezTo>
                  <a:pt x="1355" y="2668"/>
                  <a:pt x="1340" y="2620"/>
                  <a:pt x="1305" y="2586"/>
                </a:cubicBezTo>
                <a:lnTo>
                  <a:pt x="469" y="1771"/>
                </a:lnTo>
                <a:lnTo>
                  <a:pt x="1625" y="1603"/>
                </a:lnTo>
                <a:cubicBezTo>
                  <a:pt x="1672" y="1596"/>
                  <a:pt x="1714" y="1566"/>
                  <a:pt x="1735" y="1523"/>
                </a:cubicBezTo>
                <a:lnTo>
                  <a:pt x="2252" y="476"/>
                </a:lnTo>
                <a:lnTo>
                  <a:pt x="2769" y="1523"/>
                </a:lnTo>
                <a:cubicBezTo>
                  <a:pt x="2790" y="1566"/>
                  <a:pt x="2831" y="1596"/>
                  <a:pt x="2879" y="1603"/>
                </a:cubicBezTo>
                <a:lnTo>
                  <a:pt x="4035" y="1771"/>
                </a:lnTo>
                <a:lnTo>
                  <a:pt x="3198" y="2586"/>
                </a:lnTo>
                <a:close/>
                <a:moveTo>
                  <a:pt x="4488" y="1624"/>
                </a:moveTo>
                <a:lnTo>
                  <a:pt x="4488" y="1624"/>
                </a:lnTo>
                <a:cubicBezTo>
                  <a:pt x="4471" y="1571"/>
                  <a:pt x="4425" y="1532"/>
                  <a:pt x="4370" y="1524"/>
                </a:cubicBezTo>
                <a:lnTo>
                  <a:pt x="2997" y="1325"/>
                </a:lnTo>
                <a:lnTo>
                  <a:pt x="2383" y="81"/>
                </a:lnTo>
                <a:cubicBezTo>
                  <a:pt x="2358" y="31"/>
                  <a:pt x="2307" y="0"/>
                  <a:pt x="2252" y="0"/>
                </a:cubicBezTo>
                <a:cubicBezTo>
                  <a:pt x="2196" y="0"/>
                  <a:pt x="2145" y="31"/>
                  <a:pt x="2121" y="81"/>
                </a:cubicBezTo>
                <a:lnTo>
                  <a:pt x="1507" y="1325"/>
                </a:lnTo>
                <a:lnTo>
                  <a:pt x="134" y="1524"/>
                </a:lnTo>
                <a:cubicBezTo>
                  <a:pt x="79" y="1532"/>
                  <a:pt x="33" y="1571"/>
                  <a:pt x="16" y="1624"/>
                </a:cubicBezTo>
                <a:cubicBezTo>
                  <a:pt x="0" y="1677"/>
                  <a:pt x="13" y="1735"/>
                  <a:pt x="53" y="1774"/>
                </a:cubicBezTo>
                <a:lnTo>
                  <a:pt x="1046" y="2742"/>
                </a:lnTo>
                <a:lnTo>
                  <a:pt x="812" y="4110"/>
                </a:lnTo>
                <a:cubicBezTo>
                  <a:pt x="802" y="4164"/>
                  <a:pt x="825" y="4220"/>
                  <a:pt x="870" y="4253"/>
                </a:cubicBezTo>
                <a:cubicBezTo>
                  <a:pt x="895" y="4271"/>
                  <a:pt x="925" y="4280"/>
                  <a:pt x="956" y="4280"/>
                </a:cubicBezTo>
                <a:cubicBezTo>
                  <a:pt x="979" y="4280"/>
                  <a:pt x="1002" y="4275"/>
                  <a:pt x="1024" y="4264"/>
                </a:cubicBezTo>
                <a:lnTo>
                  <a:pt x="2252" y="3618"/>
                </a:lnTo>
                <a:lnTo>
                  <a:pt x="3480" y="4264"/>
                </a:lnTo>
                <a:cubicBezTo>
                  <a:pt x="3529" y="4290"/>
                  <a:pt x="3589" y="4285"/>
                  <a:pt x="3634" y="4253"/>
                </a:cubicBezTo>
                <a:cubicBezTo>
                  <a:pt x="3679" y="4220"/>
                  <a:pt x="3701" y="4164"/>
                  <a:pt x="3692" y="4110"/>
                </a:cubicBezTo>
                <a:lnTo>
                  <a:pt x="3457" y="2742"/>
                </a:lnTo>
                <a:lnTo>
                  <a:pt x="4451" y="1774"/>
                </a:lnTo>
                <a:cubicBezTo>
                  <a:pt x="4491" y="1735"/>
                  <a:pt x="4505" y="1677"/>
                  <a:pt x="4488" y="1624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Lato Light" panose="020F0302020204030203" pitchFamily="34" charset="0"/>
            </a:endParaRPr>
          </a:p>
        </p:txBody>
      </p:sp>
      <p:sp>
        <p:nvSpPr>
          <p:cNvPr id="13" name="Freeform 21"/>
          <p:cNvSpPr>
            <a:spLocks noEditPoints="1"/>
          </p:cNvSpPr>
          <p:nvPr/>
        </p:nvSpPr>
        <p:spPr bwMode="auto">
          <a:xfrm>
            <a:off x="1171327" y="2433049"/>
            <a:ext cx="492618" cy="791038"/>
          </a:xfrm>
          <a:custGeom>
            <a:avLst/>
            <a:gdLst>
              <a:gd name="T0" fmla="*/ 741 w 1489"/>
              <a:gd name="T1" fmla="*/ 831 h 2388"/>
              <a:gd name="T2" fmla="*/ 860 w 1489"/>
              <a:gd name="T3" fmla="*/ 852 h 2388"/>
              <a:gd name="T4" fmla="*/ 924 w 1489"/>
              <a:gd name="T5" fmla="*/ 891 h 2388"/>
              <a:gd name="T6" fmla="*/ 968 w 1489"/>
              <a:gd name="T7" fmla="*/ 1111 h 2388"/>
              <a:gd name="T8" fmla="*/ 1065 w 1489"/>
              <a:gd name="T9" fmla="*/ 778 h 2388"/>
              <a:gd name="T10" fmla="*/ 741 w 1489"/>
              <a:gd name="T11" fmla="*/ 831 h 2388"/>
              <a:gd name="T12" fmla="*/ 674 w 1489"/>
              <a:gd name="T13" fmla="*/ 1127 h 2388"/>
              <a:gd name="T14" fmla="*/ 831 w 1489"/>
              <a:gd name="T15" fmla="*/ 1467 h 2388"/>
              <a:gd name="T16" fmla="*/ 475 w 1489"/>
              <a:gd name="T17" fmla="*/ 748 h 2388"/>
              <a:gd name="T18" fmla="*/ 499 w 1489"/>
              <a:gd name="T19" fmla="*/ 1305 h 2388"/>
              <a:gd name="T20" fmla="*/ 760 w 1489"/>
              <a:gd name="T21" fmla="*/ 1490 h 2388"/>
              <a:gd name="T22" fmla="*/ 674 w 1489"/>
              <a:gd name="T23" fmla="*/ 1127 h 2388"/>
              <a:gd name="T24" fmla="*/ 744 w 1489"/>
              <a:gd name="T25" fmla="*/ 0 h 2388"/>
              <a:gd name="T26" fmla="*/ 209 w 1489"/>
              <a:gd name="T27" fmla="*/ 1262 h 2388"/>
              <a:gd name="T28" fmla="*/ 315 w 1489"/>
              <a:gd name="T29" fmla="*/ 1613 h 2388"/>
              <a:gd name="T30" fmla="*/ 776 w 1489"/>
              <a:gd name="T31" fmla="*/ 1800 h 2388"/>
              <a:gd name="T32" fmla="*/ 710 w 1489"/>
              <a:gd name="T33" fmla="*/ 1561 h 2388"/>
              <a:gd name="T34" fmla="*/ 406 w 1489"/>
              <a:gd name="T35" fmla="*/ 1004 h 2388"/>
              <a:gd name="T36" fmla="*/ 372 w 1489"/>
              <a:gd name="T37" fmla="*/ 642 h 2388"/>
              <a:gd name="T38" fmla="*/ 681 w 1489"/>
              <a:gd name="T39" fmla="*/ 789 h 2388"/>
              <a:gd name="T40" fmla="*/ 1160 w 1489"/>
              <a:gd name="T41" fmla="*/ 463 h 2388"/>
              <a:gd name="T42" fmla="*/ 1138 w 1489"/>
              <a:gd name="T43" fmla="*/ 771 h 2388"/>
              <a:gd name="T44" fmla="*/ 990 w 1489"/>
              <a:gd name="T45" fmla="*/ 1185 h 2388"/>
              <a:gd name="T46" fmla="*/ 840 w 1489"/>
              <a:gd name="T47" fmla="*/ 1546 h 2388"/>
              <a:gd name="T48" fmla="*/ 987 w 1489"/>
              <a:gd name="T49" fmla="*/ 1800 h 2388"/>
              <a:gd name="T50" fmla="*/ 1174 w 1489"/>
              <a:gd name="T51" fmla="*/ 1468 h 2388"/>
              <a:gd name="T52" fmla="*/ 1489 w 1489"/>
              <a:gd name="T53" fmla="*/ 745 h 2388"/>
              <a:gd name="T54" fmla="*/ 859 w 1489"/>
              <a:gd name="T55" fmla="*/ 2306 h 2388"/>
              <a:gd name="T56" fmla="*/ 629 w 1489"/>
              <a:gd name="T57" fmla="*/ 2306 h 2388"/>
              <a:gd name="T58" fmla="*/ 629 w 1489"/>
              <a:gd name="T59" fmla="*/ 2388 h 2388"/>
              <a:gd name="T60" fmla="*/ 900 w 1489"/>
              <a:gd name="T61" fmla="*/ 2347 h 2388"/>
              <a:gd name="T62" fmla="*/ 995 w 1489"/>
              <a:gd name="T63" fmla="*/ 1850 h 2388"/>
              <a:gd name="T64" fmla="*/ 493 w 1489"/>
              <a:gd name="T65" fmla="*/ 1850 h 2388"/>
              <a:gd name="T66" fmla="*/ 493 w 1489"/>
              <a:gd name="T67" fmla="*/ 2028 h 2388"/>
              <a:gd name="T68" fmla="*/ 1085 w 1489"/>
              <a:gd name="T69" fmla="*/ 1939 h 2388"/>
              <a:gd name="T70" fmla="*/ 995 w 1489"/>
              <a:gd name="T71" fmla="*/ 2078 h 2388"/>
              <a:gd name="T72" fmla="*/ 493 w 1489"/>
              <a:gd name="T73" fmla="*/ 2078 h 2388"/>
              <a:gd name="T74" fmla="*/ 493 w 1489"/>
              <a:gd name="T75" fmla="*/ 2256 h 2388"/>
              <a:gd name="T76" fmla="*/ 1085 w 1489"/>
              <a:gd name="T77" fmla="*/ 2167 h 2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89" h="2388">
                <a:moveTo>
                  <a:pt x="741" y="831"/>
                </a:moveTo>
                <a:lnTo>
                  <a:pt x="741" y="831"/>
                </a:lnTo>
                <a:cubicBezTo>
                  <a:pt x="772" y="857"/>
                  <a:pt x="803" y="882"/>
                  <a:pt x="828" y="907"/>
                </a:cubicBezTo>
                <a:cubicBezTo>
                  <a:pt x="837" y="889"/>
                  <a:pt x="848" y="872"/>
                  <a:pt x="860" y="852"/>
                </a:cubicBezTo>
                <a:cubicBezTo>
                  <a:pt x="872" y="835"/>
                  <a:pt x="894" y="828"/>
                  <a:pt x="911" y="840"/>
                </a:cubicBezTo>
                <a:cubicBezTo>
                  <a:pt x="929" y="851"/>
                  <a:pt x="935" y="873"/>
                  <a:pt x="924" y="891"/>
                </a:cubicBezTo>
                <a:cubicBezTo>
                  <a:pt x="908" y="920"/>
                  <a:pt x="892" y="943"/>
                  <a:pt x="881" y="963"/>
                </a:cubicBezTo>
                <a:cubicBezTo>
                  <a:pt x="921" y="1012"/>
                  <a:pt x="949" y="1062"/>
                  <a:pt x="968" y="1111"/>
                </a:cubicBezTo>
                <a:cubicBezTo>
                  <a:pt x="996" y="1089"/>
                  <a:pt x="1028" y="1056"/>
                  <a:pt x="1045" y="1015"/>
                </a:cubicBezTo>
                <a:cubicBezTo>
                  <a:pt x="1079" y="944"/>
                  <a:pt x="1070" y="862"/>
                  <a:pt x="1065" y="778"/>
                </a:cubicBezTo>
                <a:cubicBezTo>
                  <a:pt x="1059" y="702"/>
                  <a:pt x="1053" y="627"/>
                  <a:pt x="1068" y="554"/>
                </a:cubicBezTo>
                <a:cubicBezTo>
                  <a:pt x="952" y="611"/>
                  <a:pt x="822" y="707"/>
                  <a:pt x="741" y="831"/>
                </a:cubicBezTo>
                <a:close/>
                <a:moveTo>
                  <a:pt x="674" y="1127"/>
                </a:moveTo>
                <a:lnTo>
                  <a:pt x="674" y="1127"/>
                </a:lnTo>
                <a:cubicBezTo>
                  <a:pt x="693" y="1121"/>
                  <a:pt x="714" y="1129"/>
                  <a:pt x="724" y="1146"/>
                </a:cubicBezTo>
                <a:cubicBezTo>
                  <a:pt x="773" y="1258"/>
                  <a:pt x="814" y="1353"/>
                  <a:pt x="831" y="1467"/>
                </a:cubicBezTo>
                <a:cubicBezTo>
                  <a:pt x="908" y="1424"/>
                  <a:pt x="957" y="1305"/>
                  <a:pt x="907" y="1156"/>
                </a:cubicBezTo>
                <a:cubicBezTo>
                  <a:pt x="861" y="1017"/>
                  <a:pt x="716" y="881"/>
                  <a:pt x="475" y="748"/>
                </a:cubicBezTo>
                <a:cubicBezTo>
                  <a:pt x="493" y="825"/>
                  <a:pt x="488" y="918"/>
                  <a:pt x="480" y="1010"/>
                </a:cubicBezTo>
                <a:cubicBezTo>
                  <a:pt x="472" y="1118"/>
                  <a:pt x="465" y="1232"/>
                  <a:pt x="499" y="1305"/>
                </a:cubicBezTo>
                <a:cubicBezTo>
                  <a:pt x="549" y="1408"/>
                  <a:pt x="630" y="1477"/>
                  <a:pt x="719" y="1488"/>
                </a:cubicBezTo>
                <a:cubicBezTo>
                  <a:pt x="735" y="1490"/>
                  <a:pt x="747" y="1491"/>
                  <a:pt x="760" y="1490"/>
                </a:cubicBezTo>
                <a:cubicBezTo>
                  <a:pt x="747" y="1392"/>
                  <a:pt x="711" y="1300"/>
                  <a:pt x="655" y="1178"/>
                </a:cubicBezTo>
                <a:cubicBezTo>
                  <a:pt x="648" y="1158"/>
                  <a:pt x="654" y="1137"/>
                  <a:pt x="674" y="1127"/>
                </a:cubicBezTo>
                <a:close/>
                <a:moveTo>
                  <a:pt x="744" y="0"/>
                </a:moveTo>
                <a:lnTo>
                  <a:pt x="744" y="0"/>
                </a:lnTo>
                <a:cubicBezTo>
                  <a:pt x="331" y="0"/>
                  <a:pt x="0" y="333"/>
                  <a:pt x="0" y="745"/>
                </a:cubicBezTo>
                <a:cubicBezTo>
                  <a:pt x="0" y="945"/>
                  <a:pt x="76" y="1131"/>
                  <a:pt x="209" y="1262"/>
                </a:cubicBezTo>
                <a:cubicBezTo>
                  <a:pt x="279" y="1331"/>
                  <a:pt x="315" y="1384"/>
                  <a:pt x="315" y="1468"/>
                </a:cubicBezTo>
                <a:lnTo>
                  <a:pt x="315" y="1613"/>
                </a:lnTo>
                <a:cubicBezTo>
                  <a:pt x="315" y="1716"/>
                  <a:pt x="399" y="1800"/>
                  <a:pt x="502" y="1800"/>
                </a:cubicBezTo>
                <a:lnTo>
                  <a:pt x="776" y="1800"/>
                </a:lnTo>
                <a:cubicBezTo>
                  <a:pt x="782" y="1716"/>
                  <a:pt x="782" y="1628"/>
                  <a:pt x="769" y="1562"/>
                </a:cubicBezTo>
                <a:cubicBezTo>
                  <a:pt x="773" y="1581"/>
                  <a:pt x="729" y="1563"/>
                  <a:pt x="710" y="1561"/>
                </a:cubicBezTo>
                <a:cubicBezTo>
                  <a:pt x="597" y="1547"/>
                  <a:pt x="492" y="1463"/>
                  <a:pt x="430" y="1334"/>
                </a:cubicBezTo>
                <a:cubicBezTo>
                  <a:pt x="388" y="1245"/>
                  <a:pt x="397" y="1124"/>
                  <a:pt x="406" y="1004"/>
                </a:cubicBezTo>
                <a:cubicBezTo>
                  <a:pt x="415" y="881"/>
                  <a:pt x="424" y="754"/>
                  <a:pt x="370" y="689"/>
                </a:cubicBezTo>
                <a:cubicBezTo>
                  <a:pt x="359" y="675"/>
                  <a:pt x="361" y="657"/>
                  <a:pt x="372" y="642"/>
                </a:cubicBezTo>
                <a:cubicBezTo>
                  <a:pt x="383" y="628"/>
                  <a:pt x="403" y="624"/>
                  <a:pt x="417" y="632"/>
                </a:cubicBezTo>
                <a:cubicBezTo>
                  <a:pt x="520" y="682"/>
                  <a:pt x="607" y="737"/>
                  <a:pt x="681" y="789"/>
                </a:cubicBezTo>
                <a:cubicBezTo>
                  <a:pt x="799" y="614"/>
                  <a:pt x="988" y="497"/>
                  <a:pt x="1121" y="452"/>
                </a:cubicBezTo>
                <a:cubicBezTo>
                  <a:pt x="1134" y="447"/>
                  <a:pt x="1153" y="449"/>
                  <a:pt x="1160" y="463"/>
                </a:cubicBezTo>
                <a:cubicBezTo>
                  <a:pt x="1171" y="473"/>
                  <a:pt x="1172" y="489"/>
                  <a:pt x="1164" y="504"/>
                </a:cubicBezTo>
                <a:cubicBezTo>
                  <a:pt x="1123" y="586"/>
                  <a:pt x="1131" y="674"/>
                  <a:pt x="1138" y="771"/>
                </a:cubicBezTo>
                <a:cubicBezTo>
                  <a:pt x="1145" y="862"/>
                  <a:pt x="1155" y="960"/>
                  <a:pt x="1113" y="1048"/>
                </a:cubicBezTo>
                <a:cubicBezTo>
                  <a:pt x="1083" y="1113"/>
                  <a:pt x="1024" y="1161"/>
                  <a:pt x="990" y="1185"/>
                </a:cubicBezTo>
                <a:cubicBezTo>
                  <a:pt x="1028" y="1358"/>
                  <a:pt x="952" y="1495"/>
                  <a:pt x="853" y="1538"/>
                </a:cubicBezTo>
                <a:cubicBezTo>
                  <a:pt x="850" y="1541"/>
                  <a:pt x="839" y="1539"/>
                  <a:pt x="840" y="1546"/>
                </a:cubicBezTo>
                <a:cubicBezTo>
                  <a:pt x="852" y="1627"/>
                  <a:pt x="853" y="1718"/>
                  <a:pt x="849" y="1800"/>
                </a:cubicBezTo>
                <a:lnTo>
                  <a:pt x="987" y="1800"/>
                </a:lnTo>
                <a:cubicBezTo>
                  <a:pt x="1090" y="1800"/>
                  <a:pt x="1174" y="1716"/>
                  <a:pt x="1174" y="1613"/>
                </a:cubicBezTo>
                <a:lnTo>
                  <a:pt x="1174" y="1468"/>
                </a:lnTo>
                <a:cubicBezTo>
                  <a:pt x="1174" y="1384"/>
                  <a:pt x="1210" y="1331"/>
                  <a:pt x="1280" y="1262"/>
                </a:cubicBezTo>
                <a:cubicBezTo>
                  <a:pt x="1412" y="1131"/>
                  <a:pt x="1489" y="945"/>
                  <a:pt x="1489" y="745"/>
                </a:cubicBezTo>
                <a:cubicBezTo>
                  <a:pt x="1489" y="333"/>
                  <a:pt x="1158" y="0"/>
                  <a:pt x="744" y="0"/>
                </a:cubicBezTo>
                <a:close/>
                <a:moveTo>
                  <a:pt x="859" y="2306"/>
                </a:moveTo>
                <a:lnTo>
                  <a:pt x="859" y="2306"/>
                </a:lnTo>
                <a:lnTo>
                  <a:pt x="629" y="2306"/>
                </a:lnTo>
                <a:cubicBezTo>
                  <a:pt x="607" y="2306"/>
                  <a:pt x="588" y="2324"/>
                  <a:pt x="588" y="2347"/>
                </a:cubicBezTo>
                <a:cubicBezTo>
                  <a:pt x="588" y="2369"/>
                  <a:pt x="607" y="2388"/>
                  <a:pt x="629" y="2388"/>
                </a:cubicBezTo>
                <a:lnTo>
                  <a:pt x="859" y="2388"/>
                </a:lnTo>
                <a:cubicBezTo>
                  <a:pt x="882" y="2388"/>
                  <a:pt x="900" y="2369"/>
                  <a:pt x="900" y="2347"/>
                </a:cubicBezTo>
                <a:cubicBezTo>
                  <a:pt x="900" y="2324"/>
                  <a:pt x="882" y="2306"/>
                  <a:pt x="859" y="2306"/>
                </a:cubicBezTo>
                <a:close/>
                <a:moveTo>
                  <a:pt x="995" y="1850"/>
                </a:moveTo>
                <a:lnTo>
                  <a:pt x="995" y="1850"/>
                </a:lnTo>
                <a:lnTo>
                  <a:pt x="493" y="1850"/>
                </a:lnTo>
                <a:cubicBezTo>
                  <a:pt x="444" y="1850"/>
                  <a:pt x="404" y="1890"/>
                  <a:pt x="404" y="1939"/>
                </a:cubicBezTo>
                <a:cubicBezTo>
                  <a:pt x="404" y="1988"/>
                  <a:pt x="444" y="2028"/>
                  <a:pt x="493" y="2028"/>
                </a:cubicBezTo>
                <a:lnTo>
                  <a:pt x="995" y="2028"/>
                </a:lnTo>
                <a:cubicBezTo>
                  <a:pt x="1045" y="2028"/>
                  <a:pt x="1085" y="1988"/>
                  <a:pt x="1085" y="1939"/>
                </a:cubicBezTo>
                <a:cubicBezTo>
                  <a:pt x="1085" y="1890"/>
                  <a:pt x="1045" y="1850"/>
                  <a:pt x="995" y="1850"/>
                </a:cubicBezTo>
                <a:close/>
                <a:moveTo>
                  <a:pt x="995" y="2078"/>
                </a:moveTo>
                <a:lnTo>
                  <a:pt x="995" y="2078"/>
                </a:lnTo>
                <a:lnTo>
                  <a:pt x="493" y="2078"/>
                </a:lnTo>
                <a:cubicBezTo>
                  <a:pt x="444" y="2078"/>
                  <a:pt x="404" y="2118"/>
                  <a:pt x="404" y="2167"/>
                </a:cubicBezTo>
                <a:cubicBezTo>
                  <a:pt x="404" y="2216"/>
                  <a:pt x="444" y="2256"/>
                  <a:pt x="493" y="2256"/>
                </a:cubicBezTo>
                <a:lnTo>
                  <a:pt x="995" y="2256"/>
                </a:lnTo>
                <a:cubicBezTo>
                  <a:pt x="1045" y="2256"/>
                  <a:pt x="1085" y="2216"/>
                  <a:pt x="1085" y="2167"/>
                </a:cubicBezTo>
                <a:cubicBezTo>
                  <a:pt x="1085" y="2118"/>
                  <a:pt x="1045" y="2078"/>
                  <a:pt x="995" y="2078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9"/>
          <p:cNvSpPr>
            <a:spLocks noEditPoints="1"/>
          </p:cNvSpPr>
          <p:nvPr/>
        </p:nvSpPr>
        <p:spPr bwMode="auto">
          <a:xfrm>
            <a:off x="5199408" y="4744791"/>
            <a:ext cx="760068" cy="567983"/>
          </a:xfrm>
          <a:custGeom>
            <a:avLst/>
            <a:gdLst>
              <a:gd name="T0" fmla="*/ 3017 w 3018"/>
              <a:gd name="T1" fmla="*/ 945 h 2258"/>
              <a:gd name="T2" fmla="*/ 2723 w 3018"/>
              <a:gd name="T3" fmla="*/ 420 h 2258"/>
              <a:gd name="T4" fmla="*/ 2119 w 3018"/>
              <a:gd name="T5" fmla="*/ 572 h 2258"/>
              <a:gd name="T6" fmla="*/ 1899 w 3018"/>
              <a:gd name="T7" fmla="*/ 572 h 2258"/>
              <a:gd name="T8" fmla="*/ 1296 w 3018"/>
              <a:gd name="T9" fmla="*/ 420 h 2258"/>
              <a:gd name="T10" fmla="*/ 1010 w 3018"/>
              <a:gd name="T11" fmla="*/ 920 h 2258"/>
              <a:gd name="T12" fmla="*/ 724 w 3018"/>
              <a:gd name="T13" fmla="*/ 420 h 2258"/>
              <a:gd name="T14" fmla="*/ 120 w 3018"/>
              <a:gd name="T15" fmla="*/ 572 h 2258"/>
              <a:gd name="T16" fmla="*/ 0 w 3018"/>
              <a:gd name="T17" fmla="*/ 994 h 2258"/>
              <a:gd name="T18" fmla="*/ 89 w 3018"/>
              <a:gd name="T19" fmla="*/ 1215 h 2258"/>
              <a:gd name="T20" fmla="*/ 273 w 3018"/>
              <a:gd name="T21" fmla="*/ 708 h 2258"/>
              <a:gd name="T22" fmla="*/ 490 w 3018"/>
              <a:gd name="T23" fmla="*/ 2108 h 2258"/>
              <a:gd name="T24" fmla="*/ 529 w 3018"/>
              <a:gd name="T25" fmla="*/ 1305 h 2258"/>
              <a:gd name="T26" fmla="*/ 673 w 3018"/>
              <a:gd name="T27" fmla="*/ 2251 h 2258"/>
              <a:gd name="T28" fmla="*/ 746 w 3018"/>
              <a:gd name="T29" fmla="*/ 708 h 2258"/>
              <a:gd name="T30" fmla="*/ 930 w 3018"/>
              <a:gd name="T31" fmla="*/ 1215 h 2258"/>
              <a:gd name="T32" fmla="*/ 1010 w 3018"/>
              <a:gd name="T33" fmla="*/ 1273 h 2258"/>
              <a:gd name="T34" fmla="*/ 1089 w 3018"/>
              <a:gd name="T35" fmla="*/ 1215 h 2258"/>
              <a:gd name="T36" fmla="*/ 1274 w 3018"/>
              <a:gd name="T37" fmla="*/ 708 h 2258"/>
              <a:gd name="T38" fmla="*/ 1382 w 3018"/>
              <a:gd name="T39" fmla="*/ 2258 h 2258"/>
              <a:gd name="T40" fmla="*/ 1491 w 3018"/>
              <a:gd name="T41" fmla="*/ 1305 h 2258"/>
              <a:gd name="T42" fmla="*/ 1529 w 3018"/>
              <a:gd name="T43" fmla="*/ 2149 h 2258"/>
              <a:gd name="T44" fmla="*/ 1746 w 3018"/>
              <a:gd name="T45" fmla="*/ 2149 h 2258"/>
              <a:gd name="T46" fmla="*/ 1765 w 3018"/>
              <a:gd name="T47" fmla="*/ 708 h 2258"/>
              <a:gd name="T48" fmla="*/ 1985 w 3018"/>
              <a:gd name="T49" fmla="*/ 1270 h 2258"/>
              <a:gd name="T50" fmla="*/ 2034 w 3018"/>
              <a:gd name="T51" fmla="*/ 1270 h 2258"/>
              <a:gd name="T52" fmla="*/ 2253 w 3018"/>
              <a:gd name="T53" fmla="*/ 708 h 2258"/>
              <a:gd name="T54" fmla="*/ 2272 w 3018"/>
              <a:gd name="T55" fmla="*/ 2149 h 2258"/>
              <a:gd name="T56" fmla="*/ 2489 w 3018"/>
              <a:gd name="T57" fmla="*/ 2142 h 2258"/>
              <a:gd name="T58" fmla="*/ 2528 w 3018"/>
              <a:gd name="T59" fmla="*/ 1305 h 2258"/>
              <a:gd name="T60" fmla="*/ 2745 w 3018"/>
              <a:gd name="T61" fmla="*/ 1860 h 2258"/>
              <a:gd name="T62" fmla="*/ 2764 w 3018"/>
              <a:gd name="T63" fmla="*/ 708 h 2258"/>
              <a:gd name="T64" fmla="*/ 2992 w 3018"/>
              <a:gd name="T65" fmla="*/ 1271 h 2258"/>
              <a:gd name="T66" fmla="*/ 3017 w 3018"/>
              <a:gd name="T67" fmla="*/ 945 h 2258"/>
              <a:gd name="T68" fmla="*/ 509 w 3018"/>
              <a:gd name="T69" fmla="*/ 379 h 2258"/>
              <a:gd name="T70" fmla="*/ 509 w 3018"/>
              <a:gd name="T71" fmla="*/ 0 h 2258"/>
              <a:gd name="T72" fmla="*/ 509 w 3018"/>
              <a:gd name="T73" fmla="*/ 379 h 2258"/>
              <a:gd name="T74" fmla="*/ 1509 w 3018"/>
              <a:gd name="T75" fmla="*/ 379 h 2258"/>
              <a:gd name="T76" fmla="*/ 1509 w 3018"/>
              <a:gd name="T77" fmla="*/ 0 h 2258"/>
              <a:gd name="T78" fmla="*/ 1509 w 3018"/>
              <a:gd name="T79" fmla="*/ 379 h 2258"/>
              <a:gd name="T80" fmla="*/ 2508 w 3018"/>
              <a:gd name="T81" fmla="*/ 379 h 2258"/>
              <a:gd name="T82" fmla="*/ 2508 w 3018"/>
              <a:gd name="T83" fmla="*/ 0 h 2258"/>
              <a:gd name="T84" fmla="*/ 2508 w 3018"/>
              <a:gd name="T85" fmla="*/ 379 h 2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018" h="2258">
                <a:moveTo>
                  <a:pt x="3017" y="945"/>
                </a:moveTo>
                <a:lnTo>
                  <a:pt x="3017" y="945"/>
                </a:lnTo>
                <a:cubicBezTo>
                  <a:pt x="2967" y="789"/>
                  <a:pt x="2907" y="602"/>
                  <a:pt x="2898" y="572"/>
                </a:cubicBezTo>
                <a:cubicBezTo>
                  <a:pt x="2869" y="483"/>
                  <a:pt x="2827" y="420"/>
                  <a:pt x="2723" y="420"/>
                </a:cubicBezTo>
                <a:lnTo>
                  <a:pt x="2294" y="420"/>
                </a:lnTo>
                <a:cubicBezTo>
                  <a:pt x="2190" y="420"/>
                  <a:pt x="2148" y="483"/>
                  <a:pt x="2119" y="572"/>
                </a:cubicBezTo>
                <a:cubicBezTo>
                  <a:pt x="2110" y="600"/>
                  <a:pt x="2057" y="768"/>
                  <a:pt x="2009" y="918"/>
                </a:cubicBezTo>
                <a:cubicBezTo>
                  <a:pt x="1962" y="768"/>
                  <a:pt x="1908" y="600"/>
                  <a:pt x="1899" y="572"/>
                </a:cubicBezTo>
                <a:cubicBezTo>
                  <a:pt x="1871" y="483"/>
                  <a:pt x="1829" y="420"/>
                  <a:pt x="1724" y="420"/>
                </a:cubicBezTo>
                <a:lnTo>
                  <a:pt x="1296" y="420"/>
                </a:lnTo>
                <a:cubicBezTo>
                  <a:pt x="1191" y="420"/>
                  <a:pt x="1149" y="483"/>
                  <a:pt x="1121" y="572"/>
                </a:cubicBezTo>
                <a:cubicBezTo>
                  <a:pt x="1112" y="601"/>
                  <a:pt x="1058" y="770"/>
                  <a:pt x="1010" y="920"/>
                </a:cubicBezTo>
                <a:cubicBezTo>
                  <a:pt x="962" y="770"/>
                  <a:pt x="908" y="601"/>
                  <a:pt x="899" y="572"/>
                </a:cubicBezTo>
                <a:cubicBezTo>
                  <a:pt x="870" y="483"/>
                  <a:pt x="828" y="420"/>
                  <a:pt x="724" y="420"/>
                </a:cubicBezTo>
                <a:lnTo>
                  <a:pt x="295" y="420"/>
                </a:lnTo>
                <a:cubicBezTo>
                  <a:pt x="191" y="420"/>
                  <a:pt x="149" y="483"/>
                  <a:pt x="120" y="572"/>
                </a:cubicBezTo>
                <a:cubicBezTo>
                  <a:pt x="111" y="602"/>
                  <a:pt x="51" y="789"/>
                  <a:pt x="1" y="945"/>
                </a:cubicBezTo>
                <a:cubicBezTo>
                  <a:pt x="1" y="962"/>
                  <a:pt x="0" y="978"/>
                  <a:pt x="0" y="994"/>
                </a:cubicBezTo>
                <a:cubicBezTo>
                  <a:pt x="0" y="1089"/>
                  <a:pt x="9" y="1181"/>
                  <a:pt x="26" y="1271"/>
                </a:cubicBezTo>
                <a:cubicBezTo>
                  <a:pt x="55" y="1266"/>
                  <a:pt x="80" y="1245"/>
                  <a:pt x="89" y="1215"/>
                </a:cubicBezTo>
                <a:lnTo>
                  <a:pt x="254" y="708"/>
                </a:lnTo>
                <a:lnTo>
                  <a:pt x="273" y="708"/>
                </a:lnTo>
                <a:lnTo>
                  <a:pt x="273" y="1860"/>
                </a:lnTo>
                <a:cubicBezTo>
                  <a:pt x="337" y="1951"/>
                  <a:pt x="409" y="2034"/>
                  <a:pt x="490" y="2108"/>
                </a:cubicBezTo>
                <a:lnTo>
                  <a:pt x="490" y="1305"/>
                </a:lnTo>
                <a:lnTo>
                  <a:pt x="529" y="1305"/>
                </a:lnTo>
                <a:lnTo>
                  <a:pt x="529" y="2142"/>
                </a:lnTo>
                <a:cubicBezTo>
                  <a:pt x="575" y="2181"/>
                  <a:pt x="623" y="2218"/>
                  <a:pt x="673" y="2251"/>
                </a:cubicBezTo>
                <a:cubicBezTo>
                  <a:pt x="715" y="2237"/>
                  <a:pt x="746" y="2197"/>
                  <a:pt x="746" y="2149"/>
                </a:cubicBezTo>
                <a:lnTo>
                  <a:pt x="746" y="708"/>
                </a:lnTo>
                <a:lnTo>
                  <a:pt x="765" y="708"/>
                </a:lnTo>
                <a:lnTo>
                  <a:pt x="930" y="1215"/>
                </a:lnTo>
                <a:cubicBezTo>
                  <a:pt x="940" y="1248"/>
                  <a:pt x="970" y="1270"/>
                  <a:pt x="1002" y="1273"/>
                </a:cubicBezTo>
                <a:cubicBezTo>
                  <a:pt x="1005" y="1273"/>
                  <a:pt x="1007" y="1273"/>
                  <a:pt x="1010" y="1273"/>
                </a:cubicBezTo>
                <a:cubicBezTo>
                  <a:pt x="1012" y="1273"/>
                  <a:pt x="1015" y="1273"/>
                  <a:pt x="1017" y="1273"/>
                </a:cubicBezTo>
                <a:cubicBezTo>
                  <a:pt x="1050" y="1270"/>
                  <a:pt x="1079" y="1248"/>
                  <a:pt x="1089" y="1215"/>
                </a:cubicBezTo>
                <a:lnTo>
                  <a:pt x="1255" y="708"/>
                </a:lnTo>
                <a:lnTo>
                  <a:pt x="1274" y="708"/>
                </a:lnTo>
                <a:lnTo>
                  <a:pt x="1274" y="2149"/>
                </a:lnTo>
                <a:cubicBezTo>
                  <a:pt x="1274" y="2209"/>
                  <a:pt x="1322" y="2258"/>
                  <a:pt x="1382" y="2258"/>
                </a:cubicBezTo>
                <a:cubicBezTo>
                  <a:pt x="1442" y="2258"/>
                  <a:pt x="1491" y="2209"/>
                  <a:pt x="1491" y="2149"/>
                </a:cubicBezTo>
                <a:lnTo>
                  <a:pt x="1491" y="1305"/>
                </a:lnTo>
                <a:lnTo>
                  <a:pt x="1529" y="1305"/>
                </a:lnTo>
                <a:lnTo>
                  <a:pt x="1529" y="2149"/>
                </a:lnTo>
                <a:cubicBezTo>
                  <a:pt x="1529" y="2209"/>
                  <a:pt x="1578" y="2258"/>
                  <a:pt x="1638" y="2258"/>
                </a:cubicBezTo>
                <a:cubicBezTo>
                  <a:pt x="1698" y="2258"/>
                  <a:pt x="1746" y="2209"/>
                  <a:pt x="1746" y="2149"/>
                </a:cubicBezTo>
                <a:lnTo>
                  <a:pt x="1746" y="708"/>
                </a:lnTo>
                <a:lnTo>
                  <a:pt x="1765" y="708"/>
                </a:lnTo>
                <a:lnTo>
                  <a:pt x="1929" y="1209"/>
                </a:lnTo>
                <a:cubicBezTo>
                  <a:pt x="1935" y="1237"/>
                  <a:pt x="1956" y="1261"/>
                  <a:pt x="1985" y="1270"/>
                </a:cubicBezTo>
                <a:cubicBezTo>
                  <a:pt x="1993" y="1272"/>
                  <a:pt x="2001" y="1273"/>
                  <a:pt x="2009" y="1273"/>
                </a:cubicBezTo>
                <a:cubicBezTo>
                  <a:pt x="2017" y="1273"/>
                  <a:pt x="2026" y="1272"/>
                  <a:pt x="2034" y="1270"/>
                </a:cubicBezTo>
                <a:cubicBezTo>
                  <a:pt x="2063" y="1261"/>
                  <a:pt x="2083" y="1237"/>
                  <a:pt x="2090" y="1209"/>
                </a:cubicBezTo>
                <a:lnTo>
                  <a:pt x="2253" y="708"/>
                </a:lnTo>
                <a:lnTo>
                  <a:pt x="2272" y="708"/>
                </a:lnTo>
                <a:lnTo>
                  <a:pt x="2272" y="2149"/>
                </a:lnTo>
                <a:cubicBezTo>
                  <a:pt x="2272" y="2197"/>
                  <a:pt x="2303" y="2237"/>
                  <a:pt x="2345" y="2251"/>
                </a:cubicBezTo>
                <a:cubicBezTo>
                  <a:pt x="2395" y="2218"/>
                  <a:pt x="2444" y="2181"/>
                  <a:pt x="2489" y="2142"/>
                </a:cubicBezTo>
                <a:lnTo>
                  <a:pt x="2489" y="1305"/>
                </a:lnTo>
                <a:lnTo>
                  <a:pt x="2528" y="1305"/>
                </a:lnTo>
                <a:lnTo>
                  <a:pt x="2528" y="2108"/>
                </a:lnTo>
                <a:cubicBezTo>
                  <a:pt x="2609" y="2034"/>
                  <a:pt x="2682" y="1951"/>
                  <a:pt x="2745" y="1860"/>
                </a:cubicBezTo>
                <a:lnTo>
                  <a:pt x="2745" y="708"/>
                </a:lnTo>
                <a:lnTo>
                  <a:pt x="2764" y="708"/>
                </a:lnTo>
                <a:lnTo>
                  <a:pt x="2929" y="1215"/>
                </a:lnTo>
                <a:cubicBezTo>
                  <a:pt x="2938" y="1245"/>
                  <a:pt x="2963" y="1266"/>
                  <a:pt x="2992" y="1271"/>
                </a:cubicBezTo>
                <a:cubicBezTo>
                  <a:pt x="3009" y="1181"/>
                  <a:pt x="3018" y="1089"/>
                  <a:pt x="3018" y="994"/>
                </a:cubicBezTo>
                <a:cubicBezTo>
                  <a:pt x="3018" y="978"/>
                  <a:pt x="3017" y="961"/>
                  <a:pt x="3017" y="945"/>
                </a:cubicBezTo>
                <a:close/>
                <a:moveTo>
                  <a:pt x="509" y="379"/>
                </a:moveTo>
                <a:lnTo>
                  <a:pt x="509" y="379"/>
                </a:lnTo>
                <a:cubicBezTo>
                  <a:pt x="613" y="379"/>
                  <a:pt x="698" y="294"/>
                  <a:pt x="698" y="189"/>
                </a:cubicBezTo>
                <a:cubicBezTo>
                  <a:pt x="698" y="85"/>
                  <a:pt x="613" y="0"/>
                  <a:pt x="509" y="0"/>
                </a:cubicBezTo>
                <a:cubicBezTo>
                  <a:pt x="404" y="0"/>
                  <a:pt x="319" y="85"/>
                  <a:pt x="319" y="189"/>
                </a:cubicBezTo>
                <a:cubicBezTo>
                  <a:pt x="319" y="294"/>
                  <a:pt x="404" y="379"/>
                  <a:pt x="509" y="379"/>
                </a:cubicBezTo>
                <a:close/>
                <a:moveTo>
                  <a:pt x="1509" y="379"/>
                </a:moveTo>
                <a:lnTo>
                  <a:pt x="1509" y="379"/>
                </a:lnTo>
                <a:cubicBezTo>
                  <a:pt x="1614" y="379"/>
                  <a:pt x="1698" y="294"/>
                  <a:pt x="1698" y="189"/>
                </a:cubicBezTo>
                <a:cubicBezTo>
                  <a:pt x="1698" y="85"/>
                  <a:pt x="1614" y="0"/>
                  <a:pt x="1509" y="0"/>
                </a:cubicBezTo>
                <a:cubicBezTo>
                  <a:pt x="1405" y="0"/>
                  <a:pt x="1320" y="85"/>
                  <a:pt x="1320" y="189"/>
                </a:cubicBezTo>
                <a:cubicBezTo>
                  <a:pt x="1320" y="294"/>
                  <a:pt x="1405" y="379"/>
                  <a:pt x="1509" y="379"/>
                </a:cubicBezTo>
                <a:close/>
                <a:moveTo>
                  <a:pt x="2508" y="379"/>
                </a:moveTo>
                <a:lnTo>
                  <a:pt x="2508" y="379"/>
                </a:lnTo>
                <a:cubicBezTo>
                  <a:pt x="2612" y="379"/>
                  <a:pt x="2697" y="294"/>
                  <a:pt x="2697" y="189"/>
                </a:cubicBezTo>
                <a:cubicBezTo>
                  <a:pt x="2697" y="85"/>
                  <a:pt x="2612" y="0"/>
                  <a:pt x="2508" y="0"/>
                </a:cubicBezTo>
                <a:cubicBezTo>
                  <a:pt x="2403" y="0"/>
                  <a:pt x="2318" y="85"/>
                  <a:pt x="2318" y="189"/>
                </a:cubicBezTo>
                <a:cubicBezTo>
                  <a:pt x="2318" y="294"/>
                  <a:pt x="2403" y="379"/>
                  <a:pt x="2508" y="379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5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058" y="537739"/>
            <a:ext cx="8031162" cy="968771"/>
          </a:xfrm>
        </p:spPr>
        <p:txBody>
          <a:bodyPr>
            <a:noAutofit/>
          </a:bodyPr>
          <a:lstStyle/>
          <a:p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How is the </a:t>
            </a:r>
            <a:r>
              <a:rPr lang="en-US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BDHubs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Program different?</a:t>
            </a:r>
          </a:p>
        </p:txBody>
      </p:sp>
      <p:sp>
        <p:nvSpPr>
          <p:cNvPr id="32" name="Freeform 21"/>
          <p:cNvSpPr>
            <a:spLocks/>
          </p:cNvSpPr>
          <p:nvPr/>
        </p:nvSpPr>
        <p:spPr bwMode="auto">
          <a:xfrm>
            <a:off x="2561194" y="3810000"/>
            <a:ext cx="971786" cy="971786"/>
          </a:xfrm>
          <a:custGeom>
            <a:avLst/>
            <a:gdLst>
              <a:gd name="T0" fmla="*/ 1611 w 3223"/>
              <a:gd name="T1" fmla="*/ 0 h 3223"/>
              <a:gd name="T2" fmla="*/ 1611 w 3223"/>
              <a:gd name="T3" fmla="*/ 0 h 3223"/>
              <a:gd name="T4" fmla="*/ 0 w 3223"/>
              <a:gd name="T5" fmla="*/ 1612 h 3223"/>
              <a:gd name="T6" fmla="*/ 1611 w 3223"/>
              <a:gd name="T7" fmla="*/ 3223 h 3223"/>
              <a:gd name="T8" fmla="*/ 3223 w 3223"/>
              <a:gd name="T9" fmla="*/ 1612 h 3223"/>
              <a:gd name="T10" fmla="*/ 1611 w 3223"/>
              <a:gd name="T11" fmla="*/ 0 h 3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23" h="3223">
                <a:moveTo>
                  <a:pt x="1611" y="0"/>
                </a:moveTo>
                <a:lnTo>
                  <a:pt x="1611" y="0"/>
                </a:lnTo>
                <a:cubicBezTo>
                  <a:pt x="721" y="0"/>
                  <a:pt x="0" y="722"/>
                  <a:pt x="0" y="1612"/>
                </a:cubicBezTo>
                <a:cubicBezTo>
                  <a:pt x="0" y="2502"/>
                  <a:pt x="721" y="3223"/>
                  <a:pt x="1611" y="3223"/>
                </a:cubicBezTo>
                <a:cubicBezTo>
                  <a:pt x="2501" y="3223"/>
                  <a:pt x="3223" y="2502"/>
                  <a:pt x="3223" y="1612"/>
                </a:cubicBezTo>
                <a:cubicBezTo>
                  <a:pt x="3223" y="722"/>
                  <a:pt x="2501" y="0"/>
                  <a:pt x="1611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7"/>
          <p:cNvSpPr>
            <a:spLocks/>
          </p:cNvSpPr>
          <p:nvPr/>
        </p:nvSpPr>
        <p:spPr bwMode="auto">
          <a:xfrm>
            <a:off x="7557731" y="1210542"/>
            <a:ext cx="971786" cy="97178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17"/>
          <p:cNvSpPr>
            <a:spLocks/>
          </p:cNvSpPr>
          <p:nvPr/>
        </p:nvSpPr>
        <p:spPr bwMode="auto">
          <a:xfrm>
            <a:off x="5876313" y="3227681"/>
            <a:ext cx="971786" cy="97178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19"/>
          <p:cNvSpPr>
            <a:spLocks/>
          </p:cNvSpPr>
          <p:nvPr/>
        </p:nvSpPr>
        <p:spPr bwMode="auto">
          <a:xfrm>
            <a:off x="672400" y="2129800"/>
            <a:ext cx="971786" cy="971786"/>
          </a:xfrm>
          <a:custGeom>
            <a:avLst/>
            <a:gdLst>
              <a:gd name="T0" fmla="*/ 0 w 3223"/>
              <a:gd name="T1" fmla="*/ 1611 h 3223"/>
              <a:gd name="T2" fmla="*/ 0 w 3223"/>
              <a:gd name="T3" fmla="*/ 1611 h 3223"/>
              <a:gd name="T4" fmla="*/ 1611 w 3223"/>
              <a:gd name="T5" fmla="*/ 0 h 3223"/>
              <a:gd name="T6" fmla="*/ 3223 w 3223"/>
              <a:gd name="T7" fmla="*/ 1611 h 3223"/>
              <a:gd name="T8" fmla="*/ 1611 w 3223"/>
              <a:gd name="T9" fmla="*/ 3223 h 3223"/>
              <a:gd name="T10" fmla="*/ 0 w 3223"/>
              <a:gd name="T11" fmla="*/ 1611 h 3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23" h="3223">
                <a:moveTo>
                  <a:pt x="0" y="1611"/>
                </a:moveTo>
                <a:lnTo>
                  <a:pt x="0" y="1611"/>
                </a:lnTo>
                <a:cubicBezTo>
                  <a:pt x="0" y="721"/>
                  <a:pt x="721" y="0"/>
                  <a:pt x="1611" y="0"/>
                </a:cubicBezTo>
                <a:cubicBezTo>
                  <a:pt x="2501" y="0"/>
                  <a:pt x="3223" y="721"/>
                  <a:pt x="3223" y="1611"/>
                </a:cubicBezTo>
                <a:cubicBezTo>
                  <a:pt x="3223" y="2501"/>
                  <a:pt x="2501" y="3223"/>
                  <a:pt x="1611" y="3223"/>
                </a:cubicBezTo>
                <a:cubicBezTo>
                  <a:pt x="721" y="3223"/>
                  <a:pt x="0" y="2501"/>
                  <a:pt x="0" y="161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51" name="Elbow Connector 50"/>
          <p:cNvCxnSpPr>
            <a:endCxn id="32" idx="4"/>
          </p:cNvCxnSpPr>
          <p:nvPr/>
        </p:nvCxnSpPr>
        <p:spPr>
          <a:xfrm rot="16200000" flipV="1">
            <a:off x="2482019" y="5347006"/>
            <a:ext cx="2825029" cy="723106"/>
          </a:xfrm>
          <a:prstGeom prst="bentConnector2">
            <a:avLst/>
          </a:prstGeom>
          <a:ln w="127000" cmpd="sng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/>
          <p:cNvCxnSpPr>
            <a:endCxn id="42" idx="3"/>
          </p:cNvCxnSpPr>
          <p:nvPr/>
        </p:nvCxnSpPr>
        <p:spPr>
          <a:xfrm rot="16200000" flipV="1">
            <a:off x="801889" y="3457840"/>
            <a:ext cx="4505531" cy="2820935"/>
          </a:xfrm>
          <a:prstGeom prst="bentConnector2">
            <a:avLst/>
          </a:prstGeom>
          <a:ln w="127000" cmpd="sng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/>
          <p:cNvCxnSpPr>
            <a:endCxn id="36" idx="2"/>
          </p:cNvCxnSpPr>
          <p:nvPr/>
        </p:nvCxnSpPr>
        <p:spPr>
          <a:xfrm rot="5400000" flipH="1" flipV="1">
            <a:off x="3403624" y="2966967"/>
            <a:ext cx="5424638" cy="2883575"/>
          </a:xfrm>
          <a:prstGeom prst="bentConnector2">
            <a:avLst/>
          </a:prstGeom>
          <a:ln w="127000" cmpd="sng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53"/>
          <p:cNvCxnSpPr>
            <a:endCxn id="39" idx="2"/>
          </p:cNvCxnSpPr>
          <p:nvPr/>
        </p:nvCxnSpPr>
        <p:spPr>
          <a:xfrm rot="5400000" flipH="1" flipV="1">
            <a:off x="3676002" y="4920763"/>
            <a:ext cx="3407499" cy="993123"/>
          </a:xfrm>
          <a:prstGeom prst="bentConnector2">
            <a:avLst/>
          </a:prstGeom>
          <a:ln w="127000" cmpd="sng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71"/>
          <p:cNvSpPr txBox="1">
            <a:spLocks/>
          </p:cNvSpPr>
          <p:nvPr/>
        </p:nvSpPr>
        <p:spPr>
          <a:xfrm>
            <a:off x="425662" y="3136030"/>
            <a:ext cx="1503149" cy="1273426"/>
          </a:xfrm>
          <a:prstGeom prst="rect">
            <a:avLst/>
          </a:prstGeom>
        </p:spPr>
        <p:txBody>
          <a:bodyPr vert="horz" lIns="0" tIns="45720" rIns="0" bIns="0" rtlCol="0">
            <a:spAutoFit/>
          </a:bodyPr>
          <a:lstStyle>
            <a:lvl1pPr marL="0" indent="0" algn="ctr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None/>
              <a:defRPr sz="1400" b="0" i="0" kern="1200" spc="-20">
                <a:solidFill>
                  <a:schemeClr val="bg1"/>
                </a:solidFill>
                <a:latin typeface="Gotham Book"/>
                <a:ea typeface="+mn-ea"/>
                <a:cs typeface="Gotham Book"/>
              </a:defRPr>
            </a:lvl1pPr>
            <a:lvl2pPr marL="346075" indent="-173038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–"/>
              <a:defRPr sz="1800" b="0" i="0" kern="1200" spc="-20">
                <a:solidFill>
                  <a:schemeClr val="bg1"/>
                </a:solidFill>
                <a:latin typeface="Gotham Light"/>
                <a:ea typeface="+mn-ea"/>
                <a:cs typeface="Gotham Light"/>
              </a:defRPr>
            </a:lvl2pPr>
            <a:lvl3pPr marL="517525" indent="-171450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•"/>
              <a:defRPr sz="1600" b="0" i="0" kern="1200" spc="-20">
                <a:solidFill>
                  <a:schemeClr val="bg1"/>
                </a:solidFill>
                <a:latin typeface="Gotham Light"/>
                <a:ea typeface="+mn-ea"/>
                <a:cs typeface="Gotham Light"/>
              </a:defRPr>
            </a:lvl3pPr>
            <a:lvl4pPr marL="690563" indent="-173038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–"/>
              <a:defRPr sz="1400" b="0" i="0" kern="1200" spc="-20">
                <a:solidFill>
                  <a:schemeClr val="bg1"/>
                </a:solidFill>
                <a:latin typeface="Gotham Light"/>
                <a:ea typeface="+mn-ea"/>
                <a:cs typeface="Gotham Light"/>
              </a:defRPr>
            </a:lvl4pPr>
            <a:lvl5pPr marL="854075" indent="-163513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»"/>
              <a:defRPr sz="1400" b="0" i="0" kern="1200" spc="-20">
                <a:solidFill>
                  <a:schemeClr val="bg1"/>
                </a:solidFill>
                <a:latin typeface="Gotham Light"/>
                <a:ea typeface="+mn-ea"/>
                <a:cs typeface="Gotham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NETWORKING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Lato Light" panose="020F0302020204030203" pitchFamily="34" charset="0"/>
                <a:cs typeface="Gotham Light"/>
              </a:rPr>
              <a:t>NSF is funding the staff &amp; networking activities between partners, </a:t>
            </a:r>
            <a:r>
              <a:rPr lang="en-US" u="sng" dirty="0" smtClean="0">
                <a:solidFill>
                  <a:schemeClr val="tx1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not research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Lato Light" panose="020F0302020204030203" pitchFamily="34" charset="0"/>
                <a:cs typeface="Gotham Light"/>
              </a:rPr>
              <a:t>.  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Lato Light" panose="020F0302020204030203" pitchFamily="34" charset="0"/>
              <a:cs typeface="Gotham Light"/>
            </a:endParaRPr>
          </a:p>
        </p:txBody>
      </p:sp>
      <p:sp>
        <p:nvSpPr>
          <p:cNvPr id="56" name="Text Placeholder 71"/>
          <p:cNvSpPr txBox="1">
            <a:spLocks/>
          </p:cNvSpPr>
          <p:nvPr/>
        </p:nvSpPr>
        <p:spPr>
          <a:xfrm>
            <a:off x="7262811" y="2205262"/>
            <a:ext cx="1576389" cy="1848583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>
            <a:lvl1pPr marL="0" indent="0" algn="ctr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None/>
              <a:defRPr sz="1400" b="0" i="0" kern="1200" spc="-20">
                <a:solidFill>
                  <a:schemeClr val="bg1"/>
                </a:solidFill>
                <a:latin typeface="Gotham Book"/>
                <a:ea typeface="+mn-ea"/>
                <a:cs typeface="Gotham Book"/>
              </a:defRPr>
            </a:lvl1pPr>
            <a:lvl2pPr marL="346075" indent="-173038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–"/>
              <a:defRPr sz="1800" b="0" i="0" kern="1200" spc="-20">
                <a:solidFill>
                  <a:schemeClr val="bg1"/>
                </a:solidFill>
                <a:latin typeface="Gotham Light"/>
                <a:ea typeface="+mn-ea"/>
                <a:cs typeface="Gotham Light"/>
              </a:defRPr>
            </a:lvl2pPr>
            <a:lvl3pPr marL="517525" indent="-171450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•"/>
              <a:defRPr sz="1600" b="0" i="0" kern="1200" spc="-20">
                <a:solidFill>
                  <a:schemeClr val="bg1"/>
                </a:solidFill>
                <a:latin typeface="Gotham Light"/>
                <a:ea typeface="+mn-ea"/>
                <a:cs typeface="Gotham Light"/>
              </a:defRPr>
            </a:lvl3pPr>
            <a:lvl4pPr marL="690563" indent="-173038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–"/>
              <a:defRPr sz="1400" b="0" i="0" kern="1200" spc="-20">
                <a:solidFill>
                  <a:schemeClr val="bg1"/>
                </a:solidFill>
                <a:latin typeface="Gotham Light"/>
                <a:ea typeface="+mn-ea"/>
                <a:cs typeface="Gotham Light"/>
              </a:defRPr>
            </a:lvl4pPr>
            <a:lvl5pPr marL="854075" indent="-163513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»"/>
              <a:defRPr sz="1400" b="0" i="0" kern="1200" spc="-20">
                <a:solidFill>
                  <a:schemeClr val="bg1"/>
                </a:solidFill>
                <a:latin typeface="Gotham Light"/>
                <a:ea typeface="+mn-ea"/>
                <a:cs typeface="Gotham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MULTIPHASE 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Lato Light" panose="020F0302020204030203" pitchFamily="34" charset="0"/>
                <a:cs typeface="Gotham Light"/>
              </a:rPr>
              <a:t>Partners can use networking activities to determine what future </a:t>
            </a:r>
            <a:r>
              <a:rPr lang="en-US" u="sng" dirty="0" smtClean="0">
                <a:solidFill>
                  <a:schemeClr val="tx1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priority areas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Lato Light" panose="020F0302020204030203" pitchFamily="34" charset="0"/>
                <a:cs typeface="Gotham Light"/>
              </a:rPr>
              <a:t>to take on.  Activities around these areas will be funded in later phases 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Lato Light" panose="020F0302020204030203" pitchFamily="34" charset="0"/>
              <a:cs typeface="Gotham Light"/>
            </a:endParaRPr>
          </a:p>
        </p:txBody>
      </p:sp>
      <p:sp>
        <p:nvSpPr>
          <p:cNvPr id="57" name="Text Placeholder 71"/>
          <p:cNvSpPr txBox="1">
            <a:spLocks/>
          </p:cNvSpPr>
          <p:nvPr/>
        </p:nvSpPr>
        <p:spPr>
          <a:xfrm>
            <a:off x="2309811" y="4798336"/>
            <a:ext cx="1503149" cy="1273426"/>
          </a:xfrm>
          <a:prstGeom prst="rect">
            <a:avLst/>
          </a:prstGeom>
        </p:spPr>
        <p:txBody>
          <a:bodyPr vert="horz" lIns="0" tIns="45720" rIns="0" bIns="0" rtlCol="0">
            <a:spAutoFit/>
          </a:bodyPr>
          <a:lstStyle>
            <a:lvl1pPr marL="0" indent="0" algn="ctr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None/>
              <a:defRPr sz="1400" b="0" i="0" kern="1200" spc="-20">
                <a:solidFill>
                  <a:schemeClr val="bg1"/>
                </a:solidFill>
                <a:latin typeface="Gotham Book"/>
                <a:ea typeface="+mn-ea"/>
                <a:cs typeface="Gotham Book"/>
              </a:defRPr>
            </a:lvl1pPr>
            <a:lvl2pPr marL="346075" indent="-173038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–"/>
              <a:defRPr sz="1800" b="0" i="0" kern="1200" spc="-20">
                <a:solidFill>
                  <a:schemeClr val="bg1"/>
                </a:solidFill>
                <a:latin typeface="Gotham Light"/>
                <a:ea typeface="+mn-ea"/>
                <a:cs typeface="Gotham Light"/>
              </a:defRPr>
            </a:lvl2pPr>
            <a:lvl3pPr marL="517525" indent="-171450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•"/>
              <a:defRPr sz="1600" b="0" i="0" kern="1200" spc="-20">
                <a:solidFill>
                  <a:schemeClr val="bg1"/>
                </a:solidFill>
                <a:latin typeface="Gotham Light"/>
                <a:ea typeface="+mn-ea"/>
                <a:cs typeface="Gotham Light"/>
              </a:defRPr>
            </a:lvl3pPr>
            <a:lvl4pPr marL="690563" indent="-173038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–"/>
              <a:defRPr sz="1400" b="0" i="0" kern="1200" spc="-20">
                <a:solidFill>
                  <a:schemeClr val="bg1"/>
                </a:solidFill>
                <a:latin typeface="Gotham Light"/>
                <a:ea typeface="+mn-ea"/>
                <a:cs typeface="Gotham Light"/>
              </a:defRPr>
            </a:lvl4pPr>
            <a:lvl5pPr marL="854075" indent="-163513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»"/>
              <a:defRPr sz="1400" b="0" i="0" kern="1200" spc="-20">
                <a:solidFill>
                  <a:schemeClr val="bg1"/>
                </a:solidFill>
                <a:latin typeface="Gotham Light"/>
                <a:ea typeface="+mn-ea"/>
                <a:cs typeface="Gotham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DYNAMIC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  <a:p>
            <a:pPr>
              <a:spcBef>
                <a:spcPts val="600"/>
              </a:spcBef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Lato Light" panose="020F0302020204030203" pitchFamily="34" charset="0"/>
                <a:cs typeface="Gotham Light"/>
              </a:rPr>
              <a:t>Hubs are dynamic and </a:t>
            </a:r>
            <a:r>
              <a:rPr lang="en-US" u="sng" dirty="0" smtClean="0">
                <a:solidFill>
                  <a:schemeClr val="tx1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grow over time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Lato Light" panose="020F0302020204030203" pitchFamily="34" charset="0"/>
                <a:cs typeface="Gotham Light"/>
              </a:rPr>
              <a:t> to accommodate more interested participants</a:t>
            </a:r>
          </a:p>
        </p:txBody>
      </p:sp>
      <p:sp>
        <p:nvSpPr>
          <p:cNvPr id="58" name="Text Placeholder 71"/>
          <p:cNvSpPr txBox="1">
            <a:spLocks/>
          </p:cNvSpPr>
          <p:nvPr/>
        </p:nvSpPr>
        <p:spPr>
          <a:xfrm>
            <a:off x="5216309" y="4224282"/>
            <a:ext cx="2275102" cy="1465145"/>
          </a:xfrm>
          <a:prstGeom prst="rect">
            <a:avLst/>
          </a:prstGeom>
        </p:spPr>
        <p:txBody>
          <a:bodyPr vert="horz" lIns="0" tIns="45720" rIns="0" bIns="0" rtlCol="0">
            <a:spAutoFit/>
          </a:bodyPr>
          <a:lstStyle>
            <a:lvl1pPr marL="0" indent="0" algn="ctr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None/>
              <a:defRPr sz="1400" b="0" i="0" kern="1200" spc="-20">
                <a:solidFill>
                  <a:schemeClr val="bg1"/>
                </a:solidFill>
                <a:latin typeface="Gotham Book"/>
                <a:ea typeface="+mn-ea"/>
                <a:cs typeface="Gotham Book"/>
              </a:defRPr>
            </a:lvl1pPr>
            <a:lvl2pPr marL="346075" indent="-173038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–"/>
              <a:defRPr sz="1800" b="0" i="0" kern="1200" spc="-20">
                <a:solidFill>
                  <a:schemeClr val="bg1"/>
                </a:solidFill>
                <a:latin typeface="Gotham Light"/>
                <a:ea typeface="+mn-ea"/>
                <a:cs typeface="Gotham Light"/>
              </a:defRPr>
            </a:lvl2pPr>
            <a:lvl3pPr marL="517525" indent="-171450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•"/>
              <a:defRPr sz="1600" b="0" i="0" kern="1200" spc="-20">
                <a:solidFill>
                  <a:schemeClr val="bg1"/>
                </a:solidFill>
                <a:latin typeface="Gotham Light"/>
                <a:ea typeface="+mn-ea"/>
                <a:cs typeface="Gotham Light"/>
              </a:defRPr>
            </a:lvl3pPr>
            <a:lvl4pPr marL="690563" indent="-173038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–"/>
              <a:defRPr sz="1400" b="0" i="0" kern="1200" spc="-20">
                <a:solidFill>
                  <a:schemeClr val="bg1"/>
                </a:solidFill>
                <a:latin typeface="Gotham Light"/>
                <a:ea typeface="+mn-ea"/>
                <a:cs typeface="Gotham Light"/>
              </a:defRPr>
            </a:lvl4pPr>
            <a:lvl5pPr marL="854075" indent="-163513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»"/>
              <a:defRPr sz="1400" b="0" i="0" kern="1200" spc="-20">
                <a:solidFill>
                  <a:schemeClr val="bg1"/>
                </a:solidFill>
                <a:latin typeface="Gotham Light"/>
                <a:ea typeface="+mn-ea"/>
                <a:cs typeface="Gotham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COLLABORATION NOT COMPETITION 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Lato Light" panose="020F0302020204030203" pitchFamily="34" charset="0"/>
                <a:cs typeface="Gotham Light"/>
              </a:rPr>
              <a:t>NSF required only </a:t>
            </a:r>
            <a:r>
              <a:rPr lang="en-US" u="sng" dirty="0" smtClean="0">
                <a:solidFill>
                  <a:schemeClr val="tx1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one proposal per region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Lato Light" panose="020F0302020204030203" pitchFamily="34" charset="0"/>
                <a:cs typeface="Gotham Light"/>
              </a:rPr>
              <a:t> describing general consensus around Hub activities.  Host institution is only a logistics facilitator for the Hub.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Lato Light" panose="020F0302020204030203" pitchFamily="34" charset="0"/>
              <a:cs typeface="Gotham Light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4256088" y="5479708"/>
            <a:ext cx="627102" cy="16413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Text Placeholder 2"/>
          <p:cNvSpPr txBox="1">
            <a:spLocks/>
          </p:cNvSpPr>
          <p:nvPr/>
        </p:nvSpPr>
        <p:spPr>
          <a:xfrm>
            <a:off x="704852" y="985117"/>
            <a:ext cx="8034337" cy="450849"/>
          </a:xfrm>
          <a:prstGeom prst="rect">
            <a:avLst/>
          </a:prstGeom>
        </p:spPr>
        <p:txBody>
          <a:bodyPr vert="horz" lIns="0" tIns="45720" rIns="0" bIns="0" rtlCol="0">
            <a:normAutofit/>
          </a:bodyPr>
          <a:lstStyle>
            <a:lvl1pPr marL="0" indent="0" algn="ctr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None/>
              <a:defRPr sz="1400" b="0" i="0" kern="1200" spc="-20">
                <a:solidFill>
                  <a:schemeClr val="bg1"/>
                </a:solidFill>
                <a:latin typeface="Lato Light" panose="020F0302020204030203" pitchFamily="34" charset="0"/>
                <a:ea typeface="+mn-ea"/>
                <a:cs typeface="Gotham Book"/>
              </a:defRPr>
            </a:lvl1pPr>
            <a:lvl2pPr marL="346075" indent="-173038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–"/>
              <a:defRPr sz="1800" b="0" i="0" kern="1200" spc="-20">
                <a:solidFill>
                  <a:schemeClr val="bg1"/>
                </a:solidFill>
                <a:latin typeface="Lato Light" panose="020F0302020204030203" pitchFamily="34" charset="0"/>
                <a:ea typeface="+mn-ea"/>
                <a:cs typeface="Gotham Light"/>
              </a:defRPr>
            </a:lvl2pPr>
            <a:lvl3pPr marL="517525" indent="-171450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•"/>
              <a:defRPr sz="1600" b="0" i="0" kern="1200" spc="-20">
                <a:solidFill>
                  <a:schemeClr val="bg1"/>
                </a:solidFill>
                <a:latin typeface="Lato Light" panose="020F0302020204030203" pitchFamily="34" charset="0"/>
                <a:ea typeface="+mn-ea"/>
                <a:cs typeface="Gotham Light"/>
              </a:defRPr>
            </a:lvl3pPr>
            <a:lvl4pPr marL="690563" indent="-173038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–"/>
              <a:defRPr sz="1400" b="0" i="0" kern="1200" spc="-20">
                <a:solidFill>
                  <a:schemeClr val="bg1"/>
                </a:solidFill>
                <a:latin typeface="Lato Light" panose="020F0302020204030203" pitchFamily="34" charset="0"/>
                <a:ea typeface="+mn-ea"/>
                <a:cs typeface="Gotham Light"/>
              </a:defRPr>
            </a:lvl4pPr>
            <a:lvl5pPr marL="854075" indent="-163513" algn="l" defTabSz="457200" rtl="0" eaLnBrk="1" latinLnBrk="0" hangingPunct="1">
              <a:lnSpc>
                <a:spcPct val="89000"/>
              </a:lnSpc>
              <a:spcBef>
                <a:spcPts val="1100"/>
              </a:spcBef>
              <a:buClr>
                <a:schemeClr val="accent1"/>
              </a:buClr>
              <a:buFont typeface="Arial"/>
              <a:buChar char="»"/>
              <a:defRPr sz="1400" b="0" i="0" kern="1200" spc="-20">
                <a:solidFill>
                  <a:schemeClr val="bg1"/>
                </a:solidFill>
                <a:latin typeface="Lato Light" panose="020F0302020204030203" pitchFamily="34" charset="0"/>
                <a:ea typeface="+mn-ea"/>
                <a:cs typeface="Gotham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BDHubs</a:t>
            </a:r>
            <a:r>
              <a:rPr lang="en-US" dirty="0" smtClean="0"/>
              <a:t> is not your typical NSF research program</a:t>
            </a:r>
            <a:endParaRPr lang="en-US" dirty="0"/>
          </a:p>
        </p:txBody>
      </p:sp>
      <p:pic>
        <p:nvPicPr>
          <p:cNvPr id="34" name="Picture 3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543" y="3333973"/>
            <a:ext cx="798781" cy="75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Freeform 20"/>
          <p:cNvSpPr>
            <a:spLocks noEditPoints="1"/>
          </p:cNvSpPr>
          <p:nvPr/>
        </p:nvSpPr>
        <p:spPr bwMode="auto">
          <a:xfrm>
            <a:off x="815799" y="2336193"/>
            <a:ext cx="684987" cy="558999"/>
          </a:xfrm>
          <a:custGeom>
            <a:avLst/>
            <a:gdLst>
              <a:gd name="T0" fmla="*/ 470 w 610"/>
              <a:gd name="T1" fmla="*/ 312 h 500"/>
              <a:gd name="T2" fmla="*/ 456 w 610"/>
              <a:gd name="T3" fmla="*/ 310 h 500"/>
              <a:gd name="T4" fmla="*/ 454 w 610"/>
              <a:gd name="T5" fmla="*/ 324 h 500"/>
              <a:gd name="T6" fmla="*/ 464 w 610"/>
              <a:gd name="T7" fmla="*/ 351 h 500"/>
              <a:gd name="T8" fmla="*/ 450 w 610"/>
              <a:gd name="T9" fmla="*/ 389 h 500"/>
              <a:gd name="T10" fmla="*/ 449 w 610"/>
              <a:gd name="T11" fmla="*/ 403 h 500"/>
              <a:gd name="T12" fmla="*/ 456 w 610"/>
              <a:gd name="T13" fmla="*/ 406 h 500"/>
              <a:gd name="T14" fmla="*/ 463 w 610"/>
              <a:gd name="T15" fmla="*/ 403 h 500"/>
              <a:gd name="T16" fmla="*/ 484 w 610"/>
              <a:gd name="T17" fmla="*/ 349 h 500"/>
              <a:gd name="T18" fmla="*/ 470 w 610"/>
              <a:gd name="T19" fmla="*/ 312 h 500"/>
              <a:gd name="T20" fmla="*/ 403 w 610"/>
              <a:gd name="T21" fmla="*/ 169 h 500"/>
              <a:gd name="T22" fmla="*/ 187 w 610"/>
              <a:gd name="T23" fmla="*/ 5 h 500"/>
              <a:gd name="T24" fmla="*/ 4 w 610"/>
              <a:gd name="T25" fmla="*/ 177 h 500"/>
              <a:gd name="T26" fmla="*/ 70 w 610"/>
              <a:gd name="T27" fmla="*/ 299 h 500"/>
              <a:gd name="T28" fmla="*/ 83 w 610"/>
              <a:gd name="T29" fmla="*/ 500 h 500"/>
              <a:gd name="T30" fmla="*/ 285 w 610"/>
              <a:gd name="T31" fmla="*/ 500 h 500"/>
              <a:gd name="T32" fmla="*/ 278 w 610"/>
              <a:gd name="T33" fmla="*/ 432 h 500"/>
              <a:gd name="T34" fmla="*/ 372 w 610"/>
              <a:gd name="T35" fmla="*/ 452 h 500"/>
              <a:gd name="T36" fmla="*/ 394 w 610"/>
              <a:gd name="T37" fmla="*/ 438 h 500"/>
              <a:gd name="T38" fmla="*/ 394 w 610"/>
              <a:gd name="T39" fmla="*/ 409 h 500"/>
              <a:gd name="T40" fmla="*/ 406 w 610"/>
              <a:gd name="T41" fmla="*/ 364 h 500"/>
              <a:gd name="T42" fmla="*/ 358 w 610"/>
              <a:gd name="T43" fmla="*/ 345 h 500"/>
              <a:gd name="T44" fmla="*/ 410 w 610"/>
              <a:gd name="T45" fmla="*/ 338 h 500"/>
              <a:gd name="T46" fmla="*/ 408 w 610"/>
              <a:gd name="T47" fmla="*/ 292 h 500"/>
              <a:gd name="T48" fmla="*/ 435 w 610"/>
              <a:gd name="T49" fmla="*/ 287 h 500"/>
              <a:gd name="T50" fmla="*/ 444 w 610"/>
              <a:gd name="T51" fmla="*/ 269 h 500"/>
              <a:gd name="T52" fmla="*/ 390 w 610"/>
              <a:gd name="T53" fmla="*/ 195 h 500"/>
              <a:gd name="T54" fmla="*/ 403 w 610"/>
              <a:gd name="T55" fmla="*/ 169 h 500"/>
              <a:gd name="T56" fmla="*/ 607 w 610"/>
              <a:gd name="T57" fmla="*/ 335 h 500"/>
              <a:gd name="T58" fmla="*/ 570 w 610"/>
              <a:gd name="T59" fmla="*/ 223 h 500"/>
              <a:gd name="T60" fmla="*/ 556 w 610"/>
              <a:gd name="T61" fmla="*/ 220 h 500"/>
              <a:gd name="T62" fmla="*/ 554 w 610"/>
              <a:gd name="T63" fmla="*/ 234 h 500"/>
              <a:gd name="T64" fmla="*/ 588 w 610"/>
              <a:gd name="T65" fmla="*/ 335 h 500"/>
              <a:gd name="T66" fmla="*/ 526 w 610"/>
              <a:gd name="T67" fmla="*/ 482 h 500"/>
              <a:gd name="T68" fmla="*/ 525 w 610"/>
              <a:gd name="T69" fmla="*/ 496 h 500"/>
              <a:gd name="T70" fmla="*/ 533 w 610"/>
              <a:gd name="T71" fmla="*/ 500 h 500"/>
              <a:gd name="T72" fmla="*/ 539 w 610"/>
              <a:gd name="T73" fmla="*/ 497 h 500"/>
              <a:gd name="T74" fmla="*/ 607 w 610"/>
              <a:gd name="T75" fmla="*/ 335 h 500"/>
              <a:gd name="T76" fmla="*/ 546 w 610"/>
              <a:gd name="T77" fmla="*/ 342 h 500"/>
              <a:gd name="T78" fmla="*/ 520 w 610"/>
              <a:gd name="T79" fmla="*/ 268 h 500"/>
              <a:gd name="T80" fmla="*/ 506 w 610"/>
              <a:gd name="T81" fmla="*/ 265 h 500"/>
              <a:gd name="T82" fmla="*/ 504 w 610"/>
              <a:gd name="T83" fmla="*/ 279 h 500"/>
              <a:gd name="T84" fmla="*/ 526 w 610"/>
              <a:gd name="T85" fmla="*/ 343 h 500"/>
              <a:gd name="T86" fmla="*/ 488 w 610"/>
              <a:gd name="T87" fmla="*/ 436 h 500"/>
              <a:gd name="T88" fmla="*/ 487 w 610"/>
              <a:gd name="T89" fmla="*/ 450 h 500"/>
              <a:gd name="T90" fmla="*/ 495 w 610"/>
              <a:gd name="T91" fmla="*/ 453 h 500"/>
              <a:gd name="T92" fmla="*/ 501 w 610"/>
              <a:gd name="T93" fmla="*/ 450 h 500"/>
              <a:gd name="T94" fmla="*/ 546 w 610"/>
              <a:gd name="T95" fmla="*/ 34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10" h="500">
                <a:moveTo>
                  <a:pt x="470" y="312"/>
                </a:moveTo>
                <a:cubicBezTo>
                  <a:pt x="466" y="308"/>
                  <a:pt x="460" y="307"/>
                  <a:pt x="456" y="310"/>
                </a:cubicBezTo>
                <a:cubicBezTo>
                  <a:pt x="451" y="314"/>
                  <a:pt x="450" y="320"/>
                  <a:pt x="454" y="324"/>
                </a:cubicBezTo>
                <a:cubicBezTo>
                  <a:pt x="460" y="333"/>
                  <a:pt x="463" y="342"/>
                  <a:pt x="464" y="351"/>
                </a:cubicBezTo>
                <a:cubicBezTo>
                  <a:pt x="466" y="365"/>
                  <a:pt x="460" y="379"/>
                  <a:pt x="450" y="389"/>
                </a:cubicBezTo>
                <a:cubicBezTo>
                  <a:pt x="446" y="393"/>
                  <a:pt x="445" y="399"/>
                  <a:pt x="449" y="403"/>
                </a:cubicBezTo>
                <a:cubicBezTo>
                  <a:pt x="451" y="405"/>
                  <a:pt x="454" y="406"/>
                  <a:pt x="456" y="406"/>
                </a:cubicBezTo>
                <a:cubicBezTo>
                  <a:pt x="459" y="406"/>
                  <a:pt x="461" y="405"/>
                  <a:pt x="463" y="403"/>
                </a:cubicBezTo>
                <a:cubicBezTo>
                  <a:pt x="478" y="389"/>
                  <a:pt x="486" y="369"/>
                  <a:pt x="484" y="349"/>
                </a:cubicBezTo>
                <a:cubicBezTo>
                  <a:pt x="483" y="336"/>
                  <a:pt x="478" y="324"/>
                  <a:pt x="470" y="312"/>
                </a:cubicBezTo>
                <a:close/>
                <a:moveTo>
                  <a:pt x="403" y="169"/>
                </a:moveTo>
                <a:cubicBezTo>
                  <a:pt x="403" y="77"/>
                  <a:pt x="313" y="0"/>
                  <a:pt x="187" y="5"/>
                </a:cubicBezTo>
                <a:cubicBezTo>
                  <a:pt x="60" y="11"/>
                  <a:pt x="0" y="83"/>
                  <a:pt x="4" y="177"/>
                </a:cubicBezTo>
                <a:cubicBezTo>
                  <a:pt x="6" y="226"/>
                  <a:pt x="30" y="274"/>
                  <a:pt x="70" y="299"/>
                </a:cubicBezTo>
                <a:cubicBezTo>
                  <a:pt x="118" y="346"/>
                  <a:pt x="83" y="500"/>
                  <a:pt x="83" y="500"/>
                </a:cubicBezTo>
                <a:cubicBezTo>
                  <a:pt x="285" y="500"/>
                  <a:pt x="285" y="500"/>
                  <a:pt x="285" y="500"/>
                </a:cubicBezTo>
                <a:cubicBezTo>
                  <a:pt x="278" y="432"/>
                  <a:pt x="278" y="432"/>
                  <a:pt x="278" y="432"/>
                </a:cubicBezTo>
                <a:cubicBezTo>
                  <a:pt x="278" y="432"/>
                  <a:pt x="360" y="452"/>
                  <a:pt x="372" y="452"/>
                </a:cubicBezTo>
                <a:cubicBezTo>
                  <a:pt x="383" y="452"/>
                  <a:pt x="391" y="444"/>
                  <a:pt x="394" y="438"/>
                </a:cubicBezTo>
                <a:cubicBezTo>
                  <a:pt x="396" y="433"/>
                  <a:pt x="393" y="415"/>
                  <a:pt x="394" y="409"/>
                </a:cubicBezTo>
                <a:cubicBezTo>
                  <a:pt x="395" y="403"/>
                  <a:pt x="408" y="367"/>
                  <a:pt x="406" y="364"/>
                </a:cubicBezTo>
                <a:cubicBezTo>
                  <a:pt x="403" y="360"/>
                  <a:pt x="358" y="345"/>
                  <a:pt x="358" y="345"/>
                </a:cubicBezTo>
                <a:cubicBezTo>
                  <a:pt x="358" y="345"/>
                  <a:pt x="407" y="341"/>
                  <a:pt x="410" y="338"/>
                </a:cubicBezTo>
                <a:cubicBezTo>
                  <a:pt x="413" y="336"/>
                  <a:pt x="404" y="294"/>
                  <a:pt x="408" y="292"/>
                </a:cubicBezTo>
                <a:cubicBezTo>
                  <a:pt x="411" y="290"/>
                  <a:pt x="432" y="290"/>
                  <a:pt x="435" y="287"/>
                </a:cubicBezTo>
                <a:cubicBezTo>
                  <a:pt x="439" y="284"/>
                  <a:pt x="444" y="272"/>
                  <a:pt x="444" y="269"/>
                </a:cubicBezTo>
                <a:cubicBezTo>
                  <a:pt x="444" y="266"/>
                  <a:pt x="402" y="211"/>
                  <a:pt x="390" y="195"/>
                </a:cubicBezTo>
                <a:cubicBezTo>
                  <a:pt x="394" y="185"/>
                  <a:pt x="403" y="175"/>
                  <a:pt x="403" y="169"/>
                </a:cubicBezTo>
                <a:close/>
                <a:moveTo>
                  <a:pt x="607" y="335"/>
                </a:moveTo>
                <a:cubicBezTo>
                  <a:pt x="606" y="296"/>
                  <a:pt x="593" y="257"/>
                  <a:pt x="570" y="223"/>
                </a:cubicBezTo>
                <a:cubicBezTo>
                  <a:pt x="567" y="219"/>
                  <a:pt x="561" y="217"/>
                  <a:pt x="556" y="220"/>
                </a:cubicBezTo>
                <a:cubicBezTo>
                  <a:pt x="552" y="223"/>
                  <a:pt x="550" y="230"/>
                  <a:pt x="554" y="234"/>
                </a:cubicBezTo>
                <a:cubicBezTo>
                  <a:pt x="574" y="265"/>
                  <a:pt x="586" y="300"/>
                  <a:pt x="588" y="335"/>
                </a:cubicBezTo>
                <a:cubicBezTo>
                  <a:pt x="590" y="390"/>
                  <a:pt x="568" y="442"/>
                  <a:pt x="526" y="482"/>
                </a:cubicBezTo>
                <a:cubicBezTo>
                  <a:pt x="522" y="486"/>
                  <a:pt x="522" y="492"/>
                  <a:pt x="525" y="496"/>
                </a:cubicBezTo>
                <a:cubicBezTo>
                  <a:pt x="527" y="498"/>
                  <a:pt x="530" y="500"/>
                  <a:pt x="533" y="500"/>
                </a:cubicBezTo>
                <a:cubicBezTo>
                  <a:pt x="535" y="500"/>
                  <a:pt x="538" y="499"/>
                  <a:pt x="539" y="497"/>
                </a:cubicBezTo>
                <a:cubicBezTo>
                  <a:pt x="586" y="453"/>
                  <a:pt x="610" y="395"/>
                  <a:pt x="607" y="335"/>
                </a:cubicBezTo>
                <a:close/>
                <a:moveTo>
                  <a:pt x="546" y="342"/>
                </a:moveTo>
                <a:cubicBezTo>
                  <a:pt x="544" y="316"/>
                  <a:pt x="535" y="290"/>
                  <a:pt x="520" y="268"/>
                </a:cubicBezTo>
                <a:cubicBezTo>
                  <a:pt x="517" y="263"/>
                  <a:pt x="511" y="262"/>
                  <a:pt x="506" y="265"/>
                </a:cubicBezTo>
                <a:cubicBezTo>
                  <a:pt x="502" y="268"/>
                  <a:pt x="500" y="275"/>
                  <a:pt x="504" y="279"/>
                </a:cubicBezTo>
                <a:cubicBezTo>
                  <a:pt x="517" y="299"/>
                  <a:pt x="525" y="321"/>
                  <a:pt x="526" y="343"/>
                </a:cubicBezTo>
                <a:cubicBezTo>
                  <a:pt x="528" y="378"/>
                  <a:pt x="514" y="411"/>
                  <a:pt x="488" y="436"/>
                </a:cubicBezTo>
                <a:cubicBezTo>
                  <a:pt x="484" y="440"/>
                  <a:pt x="484" y="446"/>
                  <a:pt x="487" y="450"/>
                </a:cubicBezTo>
                <a:cubicBezTo>
                  <a:pt x="489" y="452"/>
                  <a:pt x="492" y="453"/>
                  <a:pt x="495" y="453"/>
                </a:cubicBezTo>
                <a:cubicBezTo>
                  <a:pt x="497" y="453"/>
                  <a:pt x="499" y="452"/>
                  <a:pt x="501" y="450"/>
                </a:cubicBezTo>
                <a:cubicBezTo>
                  <a:pt x="532" y="421"/>
                  <a:pt x="548" y="382"/>
                  <a:pt x="546" y="3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Freeform 14"/>
          <p:cNvSpPr>
            <a:spLocks noEditPoints="1"/>
          </p:cNvSpPr>
          <p:nvPr/>
        </p:nvSpPr>
        <p:spPr bwMode="auto">
          <a:xfrm>
            <a:off x="7824449" y="1410250"/>
            <a:ext cx="468771" cy="572370"/>
          </a:xfrm>
          <a:custGeom>
            <a:avLst/>
            <a:gdLst>
              <a:gd name="T0" fmla="*/ 1820 w 1977"/>
              <a:gd name="T1" fmla="*/ 2166 h 2401"/>
              <a:gd name="T2" fmla="*/ 235 w 1977"/>
              <a:gd name="T3" fmla="*/ 2244 h 2401"/>
              <a:gd name="T4" fmla="*/ 157 w 1977"/>
              <a:gd name="T5" fmla="*/ 728 h 2401"/>
              <a:gd name="T6" fmla="*/ 1742 w 1977"/>
              <a:gd name="T7" fmla="*/ 649 h 2401"/>
              <a:gd name="T8" fmla="*/ 1820 w 1977"/>
              <a:gd name="T9" fmla="*/ 2166 h 2401"/>
              <a:gd name="T10" fmla="*/ 1742 w 1977"/>
              <a:gd name="T11" fmla="*/ 219 h 2401"/>
              <a:gd name="T12" fmla="*/ 1562 w 1977"/>
              <a:gd name="T13" fmla="*/ 298 h 2401"/>
              <a:gd name="T14" fmla="*/ 1126 w 1977"/>
              <a:gd name="T15" fmla="*/ 298 h 2401"/>
              <a:gd name="T16" fmla="*/ 851 w 1977"/>
              <a:gd name="T17" fmla="*/ 219 h 2401"/>
              <a:gd name="T18" fmla="*/ 633 w 1977"/>
              <a:gd name="T19" fmla="*/ 516 h 2401"/>
              <a:gd name="T20" fmla="*/ 415 w 1977"/>
              <a:gd name="T21" fmla="*/ 219 h 2401"/>
              <a:gd name="T22" fmla="*/ 0 w 1977"/>
              <a:gd name="T23" fmla="*/ 454 h 2401"/>
              <a:gd name="T24" fmla="*/ 235 w 1977"/>
              <a:gd name="T25" fmla="*/ 2401 h 2401"/>
              <a:gd name="T26" fmla="*/ 1977 w 1977"/>
              <a:gd name="T27" fmla="*/ 2166 h 2401"/>
              <a:gd name="T28" fmla="*/ 1742 w 1977"/>
              <a:gd name="T29" fmla="*/ 219 h 2401"/>
              <a:gd name="T30" fmla="*/ 1542 w 1977"/>
              <a:gd name="T31" fmla="*/ 1774 h 2401"/>
              <a:gd name="T32" fmla="*/ 1308 w 1977"/>
              <a:gd name="T33" fmla="*/ 1598 h 2401"/>
              <a:gd name="T34" fmla="*/ 1235 w 1977"/>
              <a:gd name="T35" fmla="*/ 840 h 2401"/>
              <a:gd name="T36" fmla="*/ 947 w 1977"/>
              <a:gd name="T37" fmla="*/ 1224 h 2401"/>
              <a:gd name="T38" fmla="*/ 1235 w 1977"/>
              <a:gd name="T39" fmla="*/ 1075 h 2401"/>
              <a:gd name="T40" fmla="*/ 1161 w 1977"/>
              <a:gd name="T41" fmla="*/ 1414 h 2401"/>
              <a:gd name="T42" fmla="*/ 974 w 1977"/>
              <a:gd name="T43" fmla="*/ 2009 h 2401"/>
              <a:gd name="T44" fmla="*/ 1660 w 1977"/>
              <a:gd name="T45" fmla="*/ 1892 h 2401"/>
              <a:gd name="T46" fmla="*/ 560 w 1977"/>
              <a:gd name="T47" fmla="*/ 840 h 2401"/>
              <a:gd name="T48" fmla="*/ 442 w 1977"/>
              <a:gd name="T49" fmla="*/ 957 h 2401"/>
              <a:gd name="T50" fmla="*/ 560 w 1977"/>
              <a:gd name="T51" fmla="*/ 2009 h 2401"/>
              <a:gd name="T52" fmla="*/ 677 w 1977"/>
              <a:gd name="T53" fmla="*/ 957 h 2401"/>
              <a:gd name="T54" fmla="*/ 1344 w 1977"/>
              <a:gd name="T55" fmla="*/ 438 h 2401"/>
              <a:gd name="T56" fmla="*/ 1483 w 1977"/>
              <a:gd name="T57" fmla="*/ 298 h 2401"/>
              <a:gd name="T58" fmla="*/ 1344 w 1977"/>
              <a:gd name="T59" fmla="*/ 0 h 2401"/>
              <a:gd name="T60" fmla="*/ 1204 w 1977"/>
              <a:gd name="T61" fmla="*/ 298 h 2401"/>
              <a:gd name="T62" fmla="*/ 633 w 1977"/>
              <a:gd name="T63" fmla="*/ 438 h 2401"/>
              <a:gd name="T64" fmla="*/ 773 w 1977"/>
              <a:gd name="T65" fmla="*/ 298 h 2401"/>
              <a:gd name="T66" fmla="*/ 633 w 1977"/>
              <a:gd name="T67" fmla="*/ 0 h 2401"/>
              <a:gd name="T68" fmla="*/ 494 w 1977"/>
              <a:gd name="T69" fmla="*/ 298 h 2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977" h="2401">
                <a:moveTo>
                  <a:pt x="1820" y="2166"/>
                </a:moveTo>
                <a:lnTo>
                  <a:pt x="1820" y="2166"/>
                </a:lnTo>
                <a:cubicBezTo>
                  <a:pt x="1820" y="2208"/>
                  <a:pt x="1784" y="2244"/>
                  <a:pt x="1742" y="2244"/>
                </a:cubicBezTo>
                <a:lnTo>
                  <a:pt x="235" y="2244"/>
                </a:lnTo>
                <a:cubicBezTo>
                  <a:pt x="193" y="2244"/>
                  <a:pt x="157" y="2208"/>
                  <a:pt x="157" y="2166"/>
                </a:cubicBezTo>
                <a:lnTo>
                  <a:pt x="157" y="728"/>
                </a:lnTo>
                <a:cubicBezTo>
                  <a:pt x="157" y="685"/>
                  <a:pt x="193" y="649"/>
                  <a:pt x="235" y="649"/>
                </a:cubicBezTo>
                <a:lnTo>
                  <a:pt x="1742" y="649"/>
                </a:lnTo>
                <a:cubicBezTo>
                  <a:pt x="1784" y="649"/>
                  <a:pt x="1820" y="685"/>
                  <a:pt x="1820" y="728"/>
                </a:cubicBezTo>
                <a:lnTo>
                  <a:pt x="1820" y="2166"/>
                </a:lnTo>
                <a:close/>
                <a:moveTo>
                  <a:pt x="1742" y="219"/>
                </a:moveTo>
                <a:lnTo>
                  <a:pt x="1742" y="219"/>
                </a:lnTo>
                <a:lnTo>
                  <a:pt x="1562" y="219"/>
                </a:lnTo>
                <a:lnTo>
                  <a:pt x="1562" y="298"/>
                </a:lnTo>
                <a:cubicBezTo>
                  <a:pt x="1562" y="418"/>
                  <a:pt x="1464" y="516"/>
                  <a:pt x="1344" y="516"/>
                </a:cubicBezTo>
                <a:cubicBezTo>
                  <a:pt x="1224" y="516"/>
                  <a:pt x="1126" y="418"/>
                  <a:pt x="1126" y="298"/>
                </a:cubicBezTo>
                <a:lnTo>
                  <a:pt x="1126" y="219"/>
                </a:lnTo>
                <a:lnTo>
                  <a:pt x="851" y="219"/>
                </a:lnTo>
                <a:lnTo>
                  <a:pt x="851" y="298"/>
                </a:lnTo>
                <a:cubicBezTo>
                  <a:pt x="851" y="418"/>
                  <a:pt x="753" y="516"/>
                  <a:pt x="633" y="516"/>
                </a:cubicBezTo>
                <a:cubicBezTo>
                  <a:pt x="513" y="516"/>
                  <a:pt x="415" y="418"/>
                  <a:pt x="415" y="298"/>
                </a:cubicBezTo>
                <a:lnTo>
                  <a:pt x="415" y="219"/>
                </a:lnTo>
                <a:lnTo>
                  <a:pt x="235" y="219"/>
                </a:lnTo>
                <a:cubicBezTo>
                  <a:pt x="106" y="219"/>
                  <a:pt x="0" y="325"/>
                  <a:pt x="0" y="454"/>
                </a:cubicBezTo>
                <a:lnTo>
                  <a:pt x="0" y="2166"/>
                </a:lnTo>
                <a:cubicBezTo>
                  <a:pt x="0" y="2295"/>
                  <a:pt x="106" y="2401"/>
                  <a:pt x="235" y="2401"/>
                </a:cubicBezTo>
                <a:lnTo>
                  <a:pt x="1742" y="2401"/>
                </a:lnTo>
                <a:cubicBezTo>
                  <a:pt x="1871" y="2401"/>
                  <a:pt x="1977" y="2295"/>
                  <a:pt x="1977" y="2166"/>
                </a:cubicBezTo>
                <a:lnTo>
                  <a:pt x="1977" y="454"/>
                </a:lnTo>
                <a:cubicBezTo>
                  <a:pt x="1977" y="325"/>
                  <a:pt x="1871" y="219"/>
                  <a:pt x="1742" y="219"/>
                </a:cubicBezTo>
                <a:close/>
                <a:moveTo>
                  <a:pt x="1542" y="1774"/>
                </a:moveTo>
                <a:lnTo>
                  <a:pt x="1542" y="1774"/>
                </a:lnTo>
                <a:lnTo>
                  <a:pt x="1126" y="1774"/>
                </a:lnTo>
                <a:cubicBezTo>
                  <a:pt x="1162" y="1717"/>
                  <a:pt x="1225" y="1664"/>
                  <a:pt x="1308" y="1598"/>
                </a:cubicBezTo>
                <a:cubicBezTo>
                  <a:pt x="1440" y="1492"/>
                  <a:pt x="1591" y="1372"/>
                  <a:pt x="1591" y="1165"/>
                </a:cubicBezTo>
                <a:cubicBezTo>
                  <a:pt x="1591" y="1053"/>
                  <a:pt x="1516" y="840"/>
                  <a:pt x="1235" y="840"/>
                </a:cubicBezTo>
                <a:cubicBezTo>
                  <a:pt x="1058" y="840"/>
                  <a:pt x="930" y="923"/>
                  <a:pt x="876" y="1074"/>
                </a:cubicBezTo>
                <a:cubicBezTo>
                  <a:pt x="854" y="1135"/>
                  <a:pt x="886" y="1202"/>
                  <a:pt x="947" y="1224"/>
                </a:cubicBezTo>
                <a:cubicBezTo>
                  <a:pt x="1007" y="1246"/>
                  <a:pt x="1075" y="1214"/>
                  <a:pt x="1097" y="1153"/>
                </a:cubicBezTo>
                <a:cubicBezTo>
                  <a:pt x="1112" y="1112"/>
                  <a:pt x="1139" y="1075"/>
                  <a:pt x="1235" y="1075"/>
                </a:cubicBezTo>
                <a:cubicBezTo>
                  <a:pt x="1335" y="1075"/>
                  <a:pt x="1356" y="1124"/>
                  <a:pt x="1356" y="1165"/>
                </a:cubicBezTo>
                <a:cubicBezTo>
                  <a:pt x="1356" y="1254"/>
                  <a:pt x="1282" y="1318"/>
                  <a:pt x="1161" y="1414"/>
                </a:cubicBezTo>
                <a:cubicBezTo>
                  <a:pt x="1026" y="1522"/>
                  <a:pt x="857" y="1657"/>
                  <a:pt x="857" y="1892"/>
                </a:cubicBezTo>
                <a:cubicBezTo>
                  <a:pt x="857" y="1957"/>
                  <a:pt x="909" y="2009"/>
                  <a:pt x="974" y="2009"/>
                </a:cubicBezTo>
                <a:lnTo>
                  <a:pt x="1542" y="2009"/>
                </a:lnTo>
                <a:cubicBezTo>
                  <a:pt x="1607" y="2009"/>
                  <a:pt x="1660" y="1957"/>
                  <a:pt x="1660" y="1892"/>
                </a:cubicBezTo>
                <a:cubicBezTo>
                  <a:pt x="1660" y="1827"/>
                  <a:pt x="1607" y="1774"/>
                  <a:pt x="1542" y="1774"/>
                </a:cubicBezTo>
                <a:close/>
                <a:moveTo>
                  <a:pt x="560" y="840"/>
                </a:moveTo>
                <a:lnTo>
                  <a:pt x="560" y="840"/>
                </a:lnTo>
                <a:cubicBezTo>
                  <a:pt x="495" y="840"/>
                  <a:pt x="442" y="892"/>
                  <a:pt x="442" y="957"/>
                </a:cubicBezTo>
                <a:lnTo>
                  <a:pt x="442" y="1892"/>
                </a:lnTo>
                <a:cubicBezTo>
                  <a:pt x="442" y="1957"/>
                  <a:pt x="495" y="2009"/>
                  <a:pt x="560" y="2009"/>
                </a:cubicBezTo>
                <a:cubicBezTo>
                  <a:pt x="624" y="2009"/>
                  <a:pt x="677" y="1957"/>
                  <a:pt x="677" y="1892"/>
                </a:cubicBezTo>
                <a:lnTo>
                  <a:pt x="677" y="957"/>
                </a:lnTo>
                <a:cubicBezTo>
                  <a:pt x="677" y="892"/>
                  <a:pt x="624" y="840"/>
                  <a:pt x="560" y="840"/>
                </a:cubicBezTo>
                <a:close/>
                <a:moveTo>
                  <a:pt x="1344" y="438"/>
                </a:moveTo>
                <a:lnTo>
                  <a:pt x="1344" y="438"/>
                </a:lnTo>
                <a:cubicBezTo>
                  <a:pt x="1421" y="438"/>
                  <a:pt x="1483" y="375"/>
                  <a:pt x="1483" y="298"/>
                </a:cubicBezTo>
                <a:lnTo>
                  <a:pt x="1483" y="140"/>
                </a:lnTo>
                <a:cubicBezTo>
                  <a:pt x="1483" y="63"/>
                  <a:pt x="1421" y="0"/>
                  <a:pt x="1344" y="0"/>
                </a:cubicBezTo>
                <a:cubicBezTo>
                  <a:pt x="1267" y="0"/>
                  <a:pt x="1204" y="63"/>
                  <a:pt x="1204" y="140"/>
                </a:cubicBezTo>
                <a:lnTo>
                  <a:pt x="1204" y="298"/>
                </a:lnTo>
                <a:cubicBezTo>
                  <a:pt x="1204" y="375"/>
                  <a:pt x="1267" y="438"/>
                  <a:pt x="1344" y="438"/>
                </a:cubicBezTo>
                <a:close/>
                <a:moveTo>
                  <a:pt x="633" y="438"/>
                </a:moveTo>
                <a:lnTo>
                  <a:pt x="633" y="438"/>
                </a:lnTo>
                <a:cubicBezTo>
                  <a:pt x="710" y="438"/>
                  <a:pt x="773" y="375"/>
                  <a:pt x="773" y="298"/>
                </a:cubicBezTo>
                <a:lnTo>
                  <a:pt x="773" y="140"/>
                </a:lnTo>
                <a:cubicBezTo>
                  <a:pt x="773" y="63"/>
                  <a:pt x="710" y="0"/>
                  <a:pt x="633" y="0"/>
                </a:cubicBezTo>
                <a:cubicBezTo>
                  <a:pt x="556" y="0"/>
                  <a:pt x="494" y="63"/>
                  <a:pt x="494" y="140"/>
                </a:cubicBezTo>
                <a:lnTo>
                  <a:pt x="494" y="298"/>
                </a:lnTo>
                <a:cubicBezTo>
                  <a:pt x="494" y="375"/>
                  <a:pt x="556" y="438"/>
                  <a:pt x="633" y="438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Freeform 16"/>
          <p:cNvSpPr>
            <a:spLocks noEditPoints="1"/>
          </p:cNvSpPr>
          <p:nvPr/>
        </p:nvSpPr>
        <p:spPr bwMode="auto">
          <a:xfrm>
            <a:off x="2783283" y="4038600"/>
            <a:ext cx="527607" cy="530109"/>
          </a:xfrm>
          <a:custGeom>
            <a:avLst/>
            <a:gdLst>
              <a:gd name="T0" fmla="*/ 1312 w 1794"/>
              <a:gd name="T1" fmla="*/ 0 h 2000"/>
              <a:gd name="T2" fmla="*/ 1312 w 1794"/>
              <a:gd name="T3" fmla="*/ 0 h 2000"/>
              <a:gd name="T4" fmla="*/ 817 w 1794"/>
              <a:gd name="T5" fmla="*/ 0 h 2000"/>
              <a:gd name="T6" fmla="*/ 942 w 1794"/>
              <a:gd name="T7" fmla="*/ 126 h 2000"/>
              <a:gd name="T8" fmla="*/ 12 w 1794"/>
              <a:gd name="T9" fmla="*/ 1233 h 2000"/>
              <a:gd name="T10" fmla="*/ 11 w 1794"/>
              <a:gd name="T11" fmla="*/ 1279 h 2000"/>
              <a:gd name="T12" fmla="*/ 62 w 1794"/>
              <a:gd name="T13" fmla="*/ 1285 h 2000"/>
              <a:gd name="T14" fmla="*/ 1186 w 1794"/>
              <a:gd name="T15" fmla="*/ 372 h 2000"/>
              <a:gd name="T16" fmla="*/ 1312 w 1794"/>
              <a:gd name="T17" fmla="*/ 499 h 2000"/>
              <a:gd name="T18" fmla="*/ 1312 w 1794"/>
              <a:gd name="T19" fmla="*/ 0 h 2000"/>
              <a:gd name="T20" fmla="*/ 1280 w 1794"/>
              <a:gd name="T21" fmla="*/ 2000 h 2000"/>
              <a:gd name="T22" fmla="*/ 1280 w 1794"/>
              <a:gd name="T23" fmla="*/ 2000 h 2000"/>
              <a:gd name="T24" fmla="*/ 1794 w 1794"/>
              <a:gd name="T25" fmla="*/ 2000 h 2000"/>
              <a:gd name="T26" fmla="*/ 1794 w 1794"/>
              <a:gd name="T27" fmla="*/ 763 h 2000"/>
              <a:gd name="T28" fmla="*/ 1280 w 1794"/>
              <a:gd name="T29" fmla="*/ 763 h 2000"/>
              <a:gd name="T30" fmla="*/ 1280 w 1794"/>
              <a:gd name="T31" fmla="*/ 2000 h 2000"/>
              <a:gd name="T32" fmla="*/ 644 w 1794"/>
              <a:gd name="T33" fmla="*/ 2000 h 2000"/>
              <a:gd name="T34" fmla="*/ 644 w 1794"/>
              <a:gd name="T35" fmla="*/ 2000 h 2000"/>
              <a:gd name="T36" fmla="*/ 1158 w 1794"/>
              <a:gd name="T37" fmla="*/ 2000 h 2000"/>
              <a:gd name="T38" fmla="*/ 1158 w 1794"/>
              <a:gd name="T39" fmla="*/ 1172 h 2000"/>
              <a:gd name="T40" fmla="*/ 644 w 1794"/>
              <a:gd name="T41" fmla="*/ 1172 h 2000"/>
              <a:gd name="T42" fmla="*/ 644 w 1794"/>
              <a:gd name="T43" fmla="*/ 2000 h 2000"/>
              <a:gd name="T44" fmla="*/ 8 w 1794"/>
              <a:gd name="T45" fmla="*/ 2000 h 2000"/>
              <a:gd name="T46" fmla="*/ 8 w 1794"/>
              <a:gd name="T47" fmla="*/ 2000 h 2000"/>
              <a:gd name="T48" fmla="*/ 523 w 1794"/>
              <a:gd name="T49" fmla="*/ 2000 h 2000"/>
              <a:gd name="T50" fmla="*/ 523 w 1794"/>
              <a:gd name="T51" fmla="*/ 1586 h 2000"/>
              <a:gd name="T52" fmla="*/ 8 w 1794"/>
              <a:gd name="T53" fmla="*/ 1586 h 2000"/>
              <a:gd name="T54" fmla="*/ 8 w 1794"/>
              <a:gd name="T55" fmla="*/ 2000 h 2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794" h="2000">
                <a:moveTo>
                  <a:pt x="1312" y="0"/>
                </a:moveTo>
                <a:lnTo>
                  <a:pt x="1312" y="0"/>
                </a:lnTo>
                <a:lnTo>
                  <a:pt x="817" y="0"/>
                </a:lnTo>
                <a:lnTo>
                  <a:pt x="942" y="126"/>
                </a:lnTo>
                <a:lnTo>
                  <a:pt x="12" y="1233"/>
                </a:lnTo>
                <a:cubicBezTo>
                  <a:pt x="1" y="1246"/>
                  <a:pt x="0" y="1266"/>
                  <a:pt x="11" y="1279"/>
                </a:cubicBezTo>
                <a:cubicBezTo>
                  <a:pt x="24" y="1295"/>
                  <a:pt x="47" y="1297"/>
                  <a:pt x="62" y="1285"/>
                </a:cubicBezTo>
                <a:lnTo>
                  <a:pt x="1186" y="372"/>
                </a:lnTo>
                <a:lnTo>
                  <a:pt x="1312" y="499"/>
                </a:lnTo>
                <a:lnTo>
                  <a:pt x="1312" y="0"/>
                </a:lnTo>
                <a:close/>
                <a:moveTo>
                  <a:pt x="1280" y="2000"/>
                </a:moveTo>
                <a:lnTo>
                  <a:pt x="1280" y="2000"/>
                </a:lnTo>
                <a:lnTo>
                  <a:pt x="1794" y="2000"/>
                </a:lnTo>
                <a:lnTo>
                  <a:pt x="1794" y="763"/>
                </a:lnTo>
                <a:lnTo>
                  <a:pt x="1280" y="763"/>
                </a:lnTo>
                <a:lnTo>
                  <a:pt x="1280" y="2000"/>
                </a:lnTo>
                <a:close/>
                <a:moveTo>
                  <a:pt x="644" y="2000"/>
                </a:moveTo>
                <a:lnTo>
                  <a:pt x="644" y="2000"/>
                </a:lnTo>
                <a:lnTo>
                  <a:pt x="1158" y="2000"/>
                </a:lnTo>
                <a:lnTo>
                  <a:pt x="1158" y="1172"/>
                </a:lnTo>
                <a:lnTo>
                  <a:pt x="644" y="1172"/>
                </a:lnTo>
                <a:lnTo>
                  <a:pt x="644" y="2000"/>
                </a:lnTo>
                <a:close/>
                <a:moveTo>
                  <a:pt x="8" y="2000"/>
                </a:moveTo>
                <a:lnTo>
                  <a:pt x="8" y="2000"/>
                </a:lnTo>
                <a:lnTo>
                  <a:pt x="523" y="2000"/>
                </a:lnTo>
                <a:lnTo>
                  <a:pt x="523" y="1586"/>
                </a:lnTo>
                <a:lnTo>
                  <a:pt x="8" y="1586"/>
                </a:lnTo>
                <a:lnTo>
                  <a:pt x="8" y="2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Lato Light" panose="020F03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17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429009"/>
            <a:ext cx="7543800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 Regional Big Data Innovation Hub 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4294967295"/>
          </p:nvPr>
        </p:nvSpPr>
        <p:spPr>
          <a:xfrm>
            <a:off x="892167" y="2046877"/>
            <a:ext cx="7474593" cy="2360231"/>
          </a:xfrm>
          <a:prstGeom prst="rect">
            <a:avLst/>
          </a:prstGeo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sz="3000" b="1" dirty="0" smtClean="0"/>
              <a:t>Mission</a:t>
            </a:r>
            <a:r>
              <a:rPr lang="en-US" sz="3000" i="1" dirty="0" smtClean="0"/>
              <a:t> </a:t>
            </a:r>
            <a:endParaRPr lang="en-US" sz="3000" dirty="0"/>
          </a:p>
          <a:p>
            <a:pPr marL="114300" indent="0">
              <a:buNone/>
            </a:pPr>
            <a:r>
              <a:rPr lang="en-US" sz="3000" dirty="0" smtClean="0"/>
              <a:t>Build </a:t>
            </a:r>
            <a:r>
              <a:rPr lang="en-US" sz="3000" dirty="0"/>
              <a:t>public-private, multi-sector </a:t>
            </a:r>
            <a:r>
              <a:rPr lang="en-US" sz="3000" dirty="0" smtClean="0"/>
              <a:t>partnerships to </a:t>
            </a:r>
            <a:r>
              <a:rPr lang="en-US" sz="3000" dirty="0"/>
              <a:t>address high-priority challenges with data-driven </a:t>
            </a:r>
            <a:r>
              <a:rPr lang="en-US" sz="3000" dirty="0" smtClean="0"/>
              <a:t>innovations</a:t>
            </a:r>
            <a:endParaRPr lang="en-US" sz="3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-2" t="-5227" r="-898" b="1"/>
          <a:stretch/>
        </p:blipFill>
        <p:spPr>
          <a:xfrm>
            <a:off x="3605133" y="3680085"/>
            <a:ext cx="2068643" cy="2309195"/>
          </a:xfrm>
          <a:prstGeom prst="flowChartManualInpu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931" y="5379916"/>
            <a:ext cx="177800" cy="177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879731" y="5434605"/>
            <a:ext cx="9012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/>
              <a:t>Columbia (PI)</a:t>
            </a:r>
            <a:endParaRPr lang="en-US" sz="1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976529" y="4467363"/>
            <a:ext cx="128990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j-lt"/>
              </a:rPr>
              <a:t>NORTHEAST</a:t>
            </a:r>
            <a:endParaRPr lang="en-US" b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83804" y="4739140"/>
            <a:ext cx="14853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250 Personnel</a:t>
            </a:r>
          </a:p>
          <a:p>
            <a:r>
              <a:rPr lang="en-US" sz="1200" dirty="0" smtClean="0"/>
              <a:t>100+ Organizations</a:t>
            </a:r>
          </a:p>
          <a:p>
            <a:r>
              <a:rPr lang="en-US" sz="1200" dirty="0" smtClean="0"/>
              <a:t>9 States</a:t>
            </a:r>
          </a:p>
        </p:txBody>
      </p:sp>
    </p:spTree>
    <p:extLst>
      <p:ext uri="{BB962C8B-B14F-4D97-AF65-F5344CB8AC3E}">
        <p14:creationId xmlns:p14="http://schemas.microsoft.com/office/powerpoint/2010/main" val="97051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le 1"/>
          <p:cNvSpPr txBox="1">
            <a:spLocks/>
          </p:cNvSpPr>
          <p:nvPr/>
        </p:nvSpPr>
        <p:spPr>
          <a:xfrm>
            <a:off x="822960" y="286604"/>
            <a:ext cx="7543800" cy="66159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>
              <a:lnSpc>
                <a:spcPct val="85000"/>
              </a:lnSpc>
              <a:spcBef>
                <a:spcPct val="0"/>
              </a:spcBef>
              <a:buNone/>
              <a:defRPr sz="4800" spc="-50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Priority Areas</a:t>
            </a:r>
          </a:p>
        </p:txBody>
      </p:sp>
      <p:cxnSp>
        <p:nvCxnSpPr>
          <p:cNvPr id="80" name="Straight Connector 79"/>
          <p:cNvCxnSpPr/>
          <p:nvPr/>
        </p:nvCxnSpPr>
        <p:spPr>
          <a:xfrm>
            <a:off x="944233" y="948197"/>
            <a:ext cx="7532305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1920240" y="1024575"/>
            <a:ext cx="5303520" cy="5303520"/>
            <a:chOff x="1920240" y="1024575"/>
            <a:chExt cx="5303520" cy="5303520"/>
          </a:xfrm>
        </p:grpSpPr>
        <p:sp>
          <p:nvSpPr>
            <p:cNvPr id="18" name="Oval 17"/>
            <p:cNvSpPr>
              <a:spLocks noChangeAspect="1"/>
            </p:cNvSpPr>
            <p:nvPr/>
          </p:nvSpPr>
          <p:spPr>
            <a:xfrm rot="19780688">
              <a:off x="1920240" y="1024575"/>
              <a:ext cx="5303520" cy="5303520"/>
            </a:xfrm>
            <a:prstGeom prst="ellipse">
              <a:avLst/>
            </a:prstGeom>
            <a:solidFill>
              <a:srgbClr val="226CE5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287739" y="1249668"/>
              <a:ext cx="4568523" cy="4710929"/>
              <a:chOff x="2287739" y="1249668"/>
              <a:chExt cx="4568523" cy="4710929"/>
            </a:xfrm>
          </p:grpSpPr>
          <p:sp>
            <p:nvSpPr>
              <p:cNvPr id="17" name="Oval 16"/>
              <p:cNvSpPr>
                <a:spLocks noChangeAspect="1"/>
              </p:cNvSpPr>
              <p:nvPr/>
            </p:nvSpPr>
            <p:spPr>
              <a:xfrm rot="19780688">
                <a:off x="2287739" y="1392074"/>
                <a:ext cx="4568523" cy="4568523"/>
              </a:xfrm>
              <a:prstGeom prst="ellipse">
                <a:avLst/>
              </a:prstGeom>
              <a:solidFill>
                <a:srgbClr val="4785E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>
                <a:spLocks noChangeAspect="1"/>
              </p:cNvSpPr>
              <p:nvPr/>
            </p:nvSpPr>
            <p:spPr>
              <a:xfrm rot="19780688">
                <a:off x="2605003" y="1709338"/>
                <a:ext cx="3933994" cy="3933994"/>
              </a:xfrm>
              <a:prstGeom prst="ellipse">
                <a:avLst/>
              </a:prstGeom>
              <a:solidFill>
                <a:srgbClr val="6194E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/>
              <p:cNvSpPr>
                <a:spLocks noChangeAspect="1"/>
              </p:cNvSpPr>
              <p:nvPr/>
            </p:nvSpPr>
            <p:spPr>
              <a:xfrm rot="19780688">
                <a:off x="2876561" y="1980895"/>
                <a:ext cx="3390880" cy="3390880"/>
              </a:xfrm>
              <a:prstGeom prst="ellipse">
                <a:avLst/>
              </a:prstGeom>
              <a:solidFill>
                <a:srgbClr val="8DAFE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>
                <a:spLocks noChangeAspect="1"/>
              </p:cNvSpPr>
              <p:nvPr/>
            </p:nvSpPr>
            <p:spPr>
              <a:xfrm rot="19780688">
                <a:off x="3156856" y="2261191"/>
                <a:ext cx="2830288" cy="2830289"/>
              </a:xfrm>
              <a:prstGeom prst="ellipse">
                <a:avLst/>
              </a:prstGeom>
              <a:solidFill>
                <a:srgbClr val="AAC1E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" name="Straight Connector 36"/>
              <p:cNvCxnSpPr>
                <a:cxnSpLocks noChangeAspect="1"/>
              </p:cNvCxnSpPr>
              <p:nvPr/>
            </p:nvCxnSpPr>
            <p:spPr>
              <a:xfrm rot="19780688" flipH="1" flipV="1">
                <a:off x="3378431" y="2917501"/>
                <a:ext cx="2377440" cy="1465139"/>
              </a:xfrm>
              <a:prstGeom prst="line">
                <a:avLst/>
              </a:prstGeom>
              <a:ln w="12700">
                <a:solidFill>
                  <a:schemeClr val="bg2">
                    <a:lumMod val="90000"/>
                  </a:schemeClr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>
                <a:cxnSpLocks/>
              </p:cNvCxnSpPr>
              <p:nvPr/>
            </p:nvCxnSpPr>
            <p:spPr>
              <a:xfrm rot="19780688" flipV="1">
                <a:off x="4546594" y="2281531"/>
                <a:ext cx="0" cy="2807208"/>
              </a:xfrm>
              <a:prstGeom prst="line">
                <a:avLst/>
              </a:prstGeom>
              <a:ln w="12700">
                <a:solidFill>
                  <a:schemeClr val="bg2">
                    <a:lumMod val="90000"/>
                  </a:schemeClr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/>
              <p:cNvSpPr txBox="1"/>
              <p:nvPr/>
            </p:nvSpPr>
            <p:spPr>
              <a:xfrm rot="17890714">
                <a:off x="3011719" y="3001505"/>
                <a:ext cx="1324051" cy="36933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rot="0" spcFirstLastPara="1" vert="horz" wrap="none" lIns="91440" tIns="45720" rIns="91440" bIns="45720" numCol="1" spcCol="0" rtlCol="0" fromWordArt="0" anchor="t" anchorCtr="0" forceAA="0" compatLnSpc="1">
                <a:prstTxWarp prst="textArchUp">
                  <a:avLst/>
                </a:prstTxWarp>
                <a:spAutoFit/>
              </a:bodyPr>
              <a:lstStyle>
                <a:defPPr>
                  <a:defRPr lang="en-US"/>
                </a:defPPr>
                <a:lvl1pPr marR="0" algn="ctr">
                  <a:spcBef>
                    <a:spcPts val="0"/>
                  </a:spcBef>
                  <a:spcAft>
                    <a:spcPts val="0"/>
                  </a:spcAft>
                  <a:defRPr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Calibri" charset="0"/>
                    <a:ea typeface="Calibri" charset="0"/>
                    <a:cs typeface="Times New Roman" charset="0"/>
                  </a:defRPr>
                </a:lvl1pPr>
              </a:lstStyle>
              <a:p>
                <a:r>
                  <a:rPr lang="en-US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Finance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3894802" y="2710296"/>
                <a:ext cx="1324051" cy="64633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rot="0" spcFirstLastPara="1" vert="horz" wrap="none" lIns="91440" tIns="45720" rIns="91440" bIns="45720" numCol="1" spcCol="0" rtlCol="0" fromWordArt="0" anchor="t" anchorCtr="0" forceAA="0" compatLnSpc="1">
                <a:prstTxWarp prst="textArchUp">
                  <a:avLst/>
                </a:prstTxWarp>
                <a:spAutoFit/>
              </a:bodyPr>
              <a:lstStyle>
                <a:defPPr>
                  <a:defRPr lang="en-US"/>
                </a:defPPr>
                <a:lvl1pPr marR="0" algn="ctr">
                  <a:spcBef>
                    <a:spcPts val="0"/>
                  </a:spcBef>
                  <a:spcAft>
                    <a:spcPts val="0"/>
                  </a:spcAft>
                  <a:defRPr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Calibri" charset="0"/>
                    <a:ea typeface="Calibri" charset="0"/>
                    <a:cs typeface="Times New Roman" charset="0"/>
                  </a:defRPr>
                </a:lvl1pPr>
              </a:lstStyle>
              <a:p>
                <a:r>
                  <a:rPr lang="en-US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Big Data in</a:t>
                </a:r>
              </a:p>
              <a:p>
                <a:r>
                  <a:rPr lang="en-US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Education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 rot="3718794">
                <a:off x="4454944" y="3033460"/>
                <a:ext cx="1324051" cy="64633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rot="0" spcFirstLastPara="1" vert="horz" wrap="none" lIns="91440" tIns="45720" rIns="91440" bIns="45720" numCol="1" spcCol="0" rtlCol="0" fromWordArt="0" anchor="t" anchorCtr="0" forceAA="0" compatLnSpc="1">
                <a:prstTxWarp prst="textArchUp">
                  <a:avLst/>
                </a:prstTxWarp>
                <a:spAutoFit/>
              </a:bodyPr>
              <a:lstStyle>
                <a:defPPr>
                  <a:defRPr lang="en-US"/>
                </a:defPPr>
                <a:lvl1pPr marR="0" algn="ctr">
                  <a:spcBef>
                    <a:spcPts val="0"/>
                  </a:spcBef>
                  <a:spcAft>
                    <a:spcPts val="0"/>
                  </a:spcAft>
                  <a:defRPr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Calibri" charset="0"/>
                    <a:ea typeface="Calibri" charset="0"/>
                    <a:cs typeface="Times New Roman" charset="0"/>
                  </a:defRPr>
                </a:lvl1pPr>
              </a:lstStyle>
              <a:p>
                <a:r>
                  <a:rPr lang="en-US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Cities &amp;</a:t>
                </a:r>
              </a:p>
              <a:p>
                <a:r>
                  <a:rPr lang="en-US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Regions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 rot="18020167">
                <a:off x="4498653" y="3706372"/>
                <a:ext cx="1324051" cy="64633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rot="0" spcFirstLastPara="1" vert="horz" wrap="none" lIns="91440" tIns="45720" rIns="91440" bIns="45720" numCol="1" spcCol="0" rtlCol="0" fromWordArt="0" anchor="t" anchorCtr="0" forceAA="0" compatLnSpc="1">
                <a:prstTxWarp prst="textArchDown">
                  <a:avLst>
                    <a:gd name="adj" fmla="val 682377"/>
                  </a:avLst>
                </a:prstTxWarp>
                <a:spAutoFit/>
              </a:bodyPr>
              <a:lstStyle>
                <a:defPPr>
                  <a:defRPr lang="en-US"/>
                </a:defPPr>
                <a:lvl1pPr marR="0" algn="ctr">
                  <a:spcBef>
                    <a:spcPts val="0"/>
                  </a:spcBef>
                  <a:spcAft>
                    <a:spcPts val="0"/>
                  </a:spcAft>
                  <a:defRPr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Calibri" charset="0"/>
                    <a:ea typeface="Calibri" charset="0"/>
                    <a:cs typeface="Times New Roman" charset="0"/>
                  </a:defRPr>
                </a:lvl1pPr>
              </a:lstStyle>
              <a:p>
                <a:r>
                  <a:rPr lang="en-US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Discovery</a:t>
                </a:r>
              </a:p>
              <a:p>
                <a:r>
                  <a:rPr lang="en-US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Science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 rot="14245730" flipH="1" flipV="1">
                <a:off x="3037397" y="4044548"/>
                <a:ext cx="1324051" cy="36933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rot="0" spcFirstLastPara="1" vert="horz" wrap="none" lIns="91440" tIns="45720" rIns="91440" bIns="45720" numCol="1" spcCol="0" rtlCol="0" fromWordArt="0" anchor="t" anchorCtr="0" forceAA="0" compatLnSpc="1">
                <a:prstTxWarp prst="textArchDown">
                  <a:avLst>
                    <a:gd name="adj" fmla="val 682377"/>
                  </a:avLst>
                </a:prstTxWarp>
                <a:spAutoFit/>
              </a:bodyPr>
              <a:lstStyle>
                <a:defPPr>
                  <a:defRPr lang="en-US"/>
                </a:defPPr>
                <a:lvl1pPr marR="0" algn="ctr">
                  <a:spcBef>
                    <a:spcPts val="0"/>
                  </a:spcBef>
                  <a:spcAft>
                    <a:spcPts val="0"/>
                  </a:spcAft>
                  <a:defRPr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Calibri" charset="0"/>
                    <a:ea typeface="Calibri" charset="0"/>
                    <a:cs typeface="Times New Roman" charset="0"/>
                  </a:defRPr>
                </a:lvl1pPr>
              </a:lstStyle>
              <a:p>
                <a:r>
                  <a:rPr lang="en-US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Health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 rot="10800000" flipH="1" flipV="1">
                <a:off x="3927499" y="4538911"/>
                <a:ext cx="1324051" cy="36933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rot="0" spcFirstLastPara="1" vert="horz" wrap="none" lIns="91440" tIns="45720" rIns="91440" bIns="45720" numCol="1" spcCol="0" rtlCol="0" fromWordArt="0" anchor="t" anchorCtr="0" forceAA="0" compatLnSpc="1">
                <a:prstTxWarp prst="textArchDown">
                  <a:avLst>
                    <a:gd name="adj" fmla="val 682377"/>
                  </a:avLst>
                </a:prstTxWarp>
                <a:spAutoFit/>
              </a:bodyPr>
              <a:lstStyle>
                <a:defPPr>
                  <a:defRPr lang="en-US"/>
                </a:defPPr>
                <a:lvl1pPr marR="0" algn="ctr">
                  <a:spcBef>
                    <a:spcPts val="0"/>
                  </a:spcBef>
                  <a:spcAft>
                    <a:spcPts val="0"/>
                  </a:spcAft>
                  <a:defRPr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Calibri" charset="0"/>
                    <a:ea typeface="Calibri" charset="0"/>
                    <a:cs typeface="Times New Roman" charset="0"/>
                  </a:defRPr>
                </a:lvl1pPr>
              </a:lstStyle>
              <a:p>
                <a:r>
                  <a:rPr lang="en-US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Energy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3850242" y="1568673"/>
                <a:ext cx="1465935" cy="36933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rot="0" spcFirstLastPara="1" vert="horz" wrap="none" lIns="91440" tIns="45720" rIns="91440" bIns="45720" numCol="1" spcCol="0" rtlCol="0" fromWordArt="0" anchor="t" anchorCtr="0" forceAA="0" compatLnSpc="1">
                <a:prstTxWarp prst="textArchUp">
                  <a:avLst/>
                </a:prstTxWarp>
                <a:spAutoFit/>
              </a:bodyPr>
              <a:lstStyle>
                <a:defPPr>
                  <a:defRPr lang="en-US"/>
                </a:defPPr>
                <a:lvl1pPr marR="0" algn="ctr">
                  <a:spcBef>
                    <a:spcPts val="0"/>
                  </a:spcBef>
                  <a:spcAft>
                    <a:spcPts val="0"/>
                  </a:spcAft>
                  <a:defRPr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Calibri" charset="0"/>
                    <a:ea typeface="Calibri" charset="0"/>
                    <a:cs typeface="Times New Roman" charset="0"/>
                  </a:defRPr>
                </a:lvl1pPr>
              </a:lstStyle>
              <a:p>
                <a:r>
                  <a:rPr lang="en-US" dirty="0"/>
                  <a:t>Data Sharing</a:t>
                </a:r>
              </a:p>
            </p:txBody>
          </p:sp>
          <p:cxnSp>
            <p:nvCxnSpPr>
              <p:cNvPr id="27" name="Straight Connector 26"/>
              <p:cNvCxnSpPr>
                <a:cxnSpLocks/>
              </p:cNvCxnSpPr>
              <p:nvPr/>
            </p:nvCxnSpPr>
            <p:spPr>
              <a:xfrm flipV="1">
                <a:off x="3894802" y="2439664"/>
                <a:ext cx="1356749" cy="2457451"/>
              </a:xfrm>
              <a:prstGeom prst="line">
                <a:avLst/>
              </a:prstGeom>
              <a:ln w="12700">
                <a:solidFill>
                  <a:schemeClr val="bg2">
                    <a:lumMod val="90000"/>
                  </a:schemeClr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3839031" y="4900486"/>
                <a:ext cx="1465935" cy="36933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rot="0" spcFirstLastPara="1" vert="horz" wrap="none" lIns="91440" tIns="45720" rIns="91440" bIns="45720" numCol="1" spcCol="0" rtlCol="0" fromWordArt="0" anchor="t" anchorCtr="0" forceAA="0" compatLnSpc="1">
                <a:prstTxWarp prst="textArchDown">
                  <a:avLst>
                    <a:gd name="adj" fmla="val 21315852"/>
                  </a:avLst>
                </a:prstTxWarp>
                <a:spAutoFit/>
              </a:bodyPr>
              <a:lstStyle>
                <a:defPPr>
                  <a:defRPr lang="en-US"/>
                </a:defPPr>
                <a:lvl1pPr marR="0" algn="ctr">
                  <a:spcBef>
                    <a:spcPts val="0"/>
                  </a:spcBef>
                  <a:spcAft>
                    <a:spcPts val="0"/>
                  </a:spcAft>
                  <a:defRPr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Calibri" charset="0"/>
                    <a:ea typeface="Calibri" charset="0"/>
                    <a:cs typeface="Times New Roman" charset="0"/>
                  </a:defRPr>
                </a:lvl1pPr>
              </a:lstStyle>
              <a:p>
                <a:r>
                  <a:rPr lang="en-US" dirty="0"/>
                  <a:t>Ethics</a:t>
                </a:r>
              </a:p>
            </p:txBody>
          </p:sp>
          <p:sp>
            <p:nvSpPr>
              <p:cNvPr id="36" name="Text Box 1"/>
              <p:cNvSpPr txBox="1"/>
              <p:nvPr/>
            </p:nvSpPr>
            <p:spPr>
              <a:xfrm>
                <a:off x="3810633" y="5135127"/>
                <a:ext cx="1568450" cy="39941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rot="0" spcFirstLastPara="1" vert="horz" wrap="none" lIns="91440" tIns="45720" rIns="91440" bIns="45720" numCol="1" spcCol="0" rtlCol="0" fromWordArt="0" anchor="t" anchorCtr="0" forceAA="0" compatLnSpc="1">
                <a:prstTxWarp prst="textArchDown">
                  <a:avLst>
                    <a:gd name="adj" fmla="val 682377"/>
                  </a:avLst>
                </a:prstTxWarp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Calibri" charset="0"/>
                    <a:ea typeface="Calibri" charset="0"/>
                    <a:cs typeface="Times New Roman" charset="0"/>
                  </a:rPr>
                  <a:t>Privacy &amp; Security</a:t>
                </a:r>
                <a:endParaRPr lang="en-US" sz="1200" dirty="0">
                  <a:effectLst/>
                  <a:latin typeface="Calibri" charset="0"/>
                  <a:ea typeface="Calibri" charset="0"/>
                  <a:cs typeface="Times New Roman" charset="0"/>
                </a:endParaRPr>
              </a:p>
            </p:txBody>
          </p:sp>
          <p:sp>
            <p:nvSpPr>
              <p:cNvPr id="39" name="Text Box 1"/>
              <p:cNvSpPr txBox="1"/>
              <p:nvPr/>
            </p:nvSpPr>
            <p:spPr>
              <a:xfrm>
                <a:off x="3801689" y="1249668"/>
                <a:ext cx="1568450" cy="39941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rot="0" spcFirstLastPara="1" vert="horz" wrap="none" lIns="91440" tIns="45720" rIns="91440" bIns="45720" numCol="1" spcCol="0" rtlCol="0" fromWordArt="0" anchor="t" anchorCtr="0" forceAA="0" compatLnSpc="1">
                <a:prstTxWarp prst="textArchUp">
                  <a:avLst/>
                </a:prstTxWarp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Calibri" charset="0"/>
                    <a:ea typeface="Calibri" charset="0"/>
                    <a:cs typeface="Times New Roman" charset="0"/>
                  </a:rPr>
                  <a:t>Data Literacy</a:t>
                </a:r>
                <a:endParaRPr lang="en-US" sz="1200" dirty="0">
                  <a:effectLst/>
                  <a:latin typeface="Calibri" charset="0"/>
                  <a:ea typeface="Calibri" charset="0"/>
                  <a:cs typeface="Times New Roman" charset="0"/>
                </a:endParaRPr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3970239" y="3056288"/>
                <a:ext cx="1203523" cy="1240095"/>
                <a:chOff x="3970239" y="3056288"/>
                <a:chExt cx="1203523" cy="1240095"/>
              </a:xfrm>
            </p:grpSpPr>
            <p:sp>
              <p:nvSpPr>
                <p:cNvPr id="8" name="Oval 7"/>
                <p:cNvSpPr/>
                <p:nvPr/>
              </p:nvSpPr>
              <p:spPr>
                <a:xfrm>
                  <a:off x="3970239" y="3056288"/>
                  <a:ext cx="1203523" cy="1240095"/>
                </a:xfrm>
                <a:prstGeom prst="ellipse">
                  <a:avLst/>
                </a:prstGeom>
                <a:solidFill>
                  <a:srgbClr val="DADFE5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  <p:pic>
              <p:nvPicPr>
                <p:cNvPr id="23" name="Picture 22" descr="NSF NORTHEAST LOGO - VECTOR BLUE 2.png.pdf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630" t="23330" r="7821" b="14885"/>
                <a:stretch/>
              </p:blipFill>
              <p:spPr>
                <a:xfrm>
                  <a:off x="3998067" y="3415264"/>
                  <a:ext cx="1175695" cy="536410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48559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2960" y="1922583"/>
            <a:ext cx="7602025" cy="109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429010"/>
            <a:ext cx="7543800" cy="751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Early 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790" y="1365595"/>
            <a:ext cx="3931920" cy="4023360"/>
          </a:xfrm>
        </p:spPr>
        <p:txBody>
          <a:bodyPr>
            <a:noAutofit/>
          </a:bodyPr>
          <a:lstStyle/>
          <a:p>
            <a:pPr marL="230188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sz="1800" b="1" dirty="0" smtClean="0"/>
              <a:t>Events/Projects</a:t>
            </a:r>
          </a:p>
          <a:p>
            <a:pPr marL="522796" lvl="1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sz="1600" b="1" i="1" dirty="0" smtClean="0"/>
              <a:t>Delivered</a:t>
            </a:r>
          </a:p>
          <a:p>
            <a:pPr marL="705676" lvl="2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dirty="0" smtClean="0"/>
              <a:t>NE Hub All Hands Meeting</a:t>
            </a:r>
          </a:p>
          <a:p>
            <a:pPr marL="705676" lvl="2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dirty="0" smtClean="0"/>
              <a:t>Health:  Data Science Applications </a:t>
            </a:r>
            <a:r>
              <a:rPr lang="en-US" dirty="0"/>
              <a:t>to Biomedical &amp; Health </a:t>
            </a:r>
            <a:r>
              <a:rPr lang="en-US" dirty="0" smtClean="0"/>
              <a:t>Sciences</a:t>
            </a:r>
          </a:p>
          <a:p>
            <a:pPr marL="705676" lvl="2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dirty="0" smtClean="0"/>
              <a:t>Enabling Seamless Data Sharing in Industry &amp; Academia</a:t>
            </a:r>
          </a:p>
          <a:p>
            <a:pPr marL="522796" lvl="1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sz="1600" b="1" i="1" dirty="0" smtClean="0"/>
              <a:t>Planned</a:t>
            </a:r>
          </a:p>
          <a:p>
            <a:pPr marL="705676" lvl="2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dirty="0" smtClean="0"/>
              <a:t>Cross-Organization Big Data Cyber Attack Awareness (CROSSBAR)</a:t>
            </a:r>
            <a:endParaRPr lang="en-US" dirty="0"/>
          </a:p>
          <a:p>
            <a:pPr marL="705676" lvl="2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dirty="0" smtClean="0"/>
              <a:t>Health</a:t>
            </a:r>
            <a:r>
              <a:rPr lang="en-US" dirty="0"/>
              <a:t>:  IBM Connected Medical Device Hackathon</a:t>
            </a:r>
          </a:p>
          <a:p>
            <a:pPr marL="705676" lvl="2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dirty="0" smtClean="0"/>
              <a:t>AAAI Fall Symposium – Accelerating Science; a Grand Challenge for AI</a:t>
            </a:r>
          </a:p>
          <a:p>
            <a:pPr marL="230188" indent="-230188"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endParaRPr lang="en-US" sz="1800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90954" y="1242646"/>
            <a:ext cx="7475806" cy="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 txBox="1">
            <a:spLocks/>
          </p:cNvSpPr>
          <p:nvPr/>
        </p:nvSpPr>
        <p:spPr>
          <a:xfrm>
            <a:off x="4554804" y="1361690"/>
            <a:ext cx="3931920" cy="402336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indent="-230188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  <a:buClr>
                <a:srgbClr val="7998CA"/>
              </a:buClr>
              <a:buFont typeface="Arial" charset="0"/>
              <a:buChar char="•"/>
            </a:pPr>
            <a:endParaRPr lang="en-US" sz="1800" b="1" dirty="0" smtClean="0"/>
          </a:p>
          <a:p>
            <a:pPr marL="522796" lvl="1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sz="1600" b="1" i="1" dirty="0" smtClean="0"/>
              <a:t>Proposed Workshops on:</a:t>
            </a:r>
            <a:endParaRPr lang="en-US" b="1" i="1" dirty="0" smtClean="0"/>
          </a:p>
          <a:p>
            <a:pPr marL="705676" lvl="2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dirty="0" smtClean="0"/>
              <a:t>Cities &amp; Regions</a:t>
            </a:r>
          </a:p>
          <a:p>
            <a:pPr marL="705676" lvl="2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dirty="0" smtClean="0"/>
              <a:t>Privacy &amp; Security</a:t>
            </a:r>
          </a:p>
          <a:p>
            <a:pPr marL="705676" lvl="2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dirty="0"/>
              <a:t>Data Driven Energy Workshop</a:t>
            </a:r>
          </a:p>
          <a:p>
            <a:pPr marL="705676" lvl="2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dirty="0"/>
              <a:t>Data Ethics </a:t>
            </a:r>
            <a:r>
              <a:rPr lang="en-US" dirty="0" smtClean="0"/>
              <a:t>Workshop</a:t>
            </a:r>
          </a:p>
          <a:p>
            <a:pPr marL="522796" lvl="1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sz="1600" b="1" i="1" dirty="0" smtClean="0"/>
              <a:t>Executive Education Initiative</a:t>
            </a:r>
            <a:endParaRPr lang="en-US" sz="1600" b="1" i="1" dirty="0"/>
          </a:p>
          <a:p>
            <a:pPr marL="705676" lvl="2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dirty="0" smtClean="0"/>
              <a:t>Bridging the Big Data Knowledge Gap</a:t>
            </a:r>
          </a:p>
          <a:p>
            <a:pPr marL="888556" lvl="3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dirty="0" smtClean="0"/>
              <a:t>A short course targeted at Executives</a:t>
            </a:r>
          </a:p>
          <a:p>
            <a:pPr marL="888556" lvl="3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dirty="0" smtClean="0"/>
              <a:t>Goal:  Help decision-makers understand how to effectively use data-driven tools for decision support</a:t>
            </a:r>
          </a:p>
          <a:p>
            <a:pPr marL="888556" lvl="3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endParaRPr lang="en-US" dirty="0" smtClean="0"/>
          </a:p>
          <a:p>
            <a:pPr marL="230188" indent="-230188"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40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2960" y="1922583"/>
            <a:ext cx="7602025" cy="109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429010"/>
            <a:ext cx="7543800" cy="751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Early 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790" y="1365595"/>
            <a:ext cx="3931920" cy="4023360"/>
          </a:xfrm>
        </p:spPr>
        <p:txBody>
          <a:bodyPr>
            <a:noAutofit/>
          </a:bodyPr>
          <a:lstStyle/>
          <a:p>
            <a:pPr marL="230188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sz="1800" b="1" dirty="0" smtClean="0"/>
              <a:t>Governance</a:t>
            </a:r>
          </a:p>
          <a:p>
            <a:pPr marL="522796" lvl="1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sz="1600" dirty="0" smtClean="0"/>
              <a:t>Steering Committee in Place</a:t>
            </a:r>
          </a:p>
          <a:p>
            <a:pPr marL="522796" lvl="1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sz="1600" dirty="0" smtClean="0"/>
              <a:t>Bylaws Drafted</a:t>
            </a:r>
          </a:p>
          <a:p>
            <a:pPr marL="230188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sz="1600" b="1" dirty="0"/>
              <a:t>Northeast Road Trip</a:t>
            </a:r>
          </a:p>
          <a:p>
            <a:pPr marL="522796" lvl="1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sz="1600" dirty="0"/>
              <a:t>Discovering Stakeholder Needs</a:t>
            </a:r>
          </a:p>
          <a:p>
            <a:pPr marL="522796" lvl="1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sz="1600" dirty="0"/>
              <a:t>Identifying Data Resources in the NE</a:t>
            </a:r>
          </a:p>
          <a:p>
            <a:pPr marL="522796" lvl="1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sz="1600" dirty="0"/>
              <a:t>Developing </a:t>
            </a:r>
            <a:r>
              <a:rPr lang="en-US" sz="1600" dirty="0" smtClean="0"/>
              <a:t>Corporate Membership/Partnership </a:t>
            </a:r>
            <a:r>
              <a:rPr lang="en-US" sz="1600" dirty="0"/>
              <a:t>Models</a:t>
            </a:r>
          </a:p>
          <a:p>
            <a:pPr marL="230188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sz="1600" b="1" dirty="0"/>
              <a:t>Funding / In-Kind Contributions</a:t>
            </a:r>
          </a:p>
          <a:p>
            <a:pPr marL="522796" lvl="1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sz="1600" dirty="0" smtClean="0"/>
              <a:t>Computing </a:t>
            </a:r>
            <a:r>
              <a:rPr lang="en-US" sz="1600" dirty="0"/>
              <a:t>Community Consortium </a:t>
            </a:r>
            <a:r>
              <a:rPr lang="en-US" sz="1600" dirty="0" smtClean="0"/>
              <a:t>Early Career Data Scientist Grant</a:t>
            </a:r>
            <a:endParaRPr lang="en-US" sz="1600" dirty="0"/>
          </a:p>
          <a:p>
            <a:pPr marL="522796" lvl="1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sz="1600" dirty="0"/>
              <a:t>Microsoft Azure Cloud </a:t>
            </a:r>
            <a:r>
              <a:rPr lang="en-US" sz="1600" dirty="0" smtClean="0"/>
              <a:t>Services</a:t>
            </a:r>
          </a:p>
          <a:p>
            <a:pPr marL="522796" lvl="1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sz="1600" dirty="0"/>
              <a:t>Spoke Projects </a:t>
            </a:r>
            <a:endParaRPr lang="en-US" sz="1600" dirty="0"/>
          </a:p>
          <a:p>
            <a:pPr marL="230188" indent="-230188">
              <a:buClr>
                <a:srgbClr val="7998CA"/>
              </a:buClr>
              <a:buFont typeface="Arial" charset="0"/>
              <a:buChar char="•"/>
            </a:pPr>
            <a:endParaRPr lang="en-US" sz="18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01660" y="1361683"/>
            <a:ext cx="4181233" cy="402336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sz="1600" b="1" dirty="0" smtClean="0"/>
              <a:t>Data Set Access</a:t>
            </a:r>
            <a:endParaRPr lang="en-US" sz="1600" b="1" dirty="0"/>
          </a:p>
          <a:p>
            <a:pPr marL="522796" lvl="1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sz="1600" dirty="0" smtClean="0"/>
              <a:t>DOT</a:t>
            </a:r>
            <a:endParaRPr lang="en-US" sz="1600" dirty="0"/>
          </a:p>
          <a:p>
            <a:pPr marL="522796" lvl="1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sz="1600" dirty="0"/>
              <a:t>Census</a:t>
            </a:r>
          </a:p>
          <a:p>
            <a:pPr marL="522796" lvl="1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sz="1600" dirty="0"/>
              <a:t>Others including Industry, Government, Academic and Non-Profit sources</a:t>
            </a:r>
          </a:p>
          <a:p>
            <a:pPr marL="230188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sz="1600" b="1" dirty="0"/>
              <a:t>Cross Hub Coordination</a:t>
            </a:r>
          </a:p>
          <a:p>
            <a:pPr marL="522796" lvl="1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sz="1600" dirty="0" smtClean="0"/>
              <a:t>National Big Data Infrastructure</a:t>
            </a:r>
            <a:endParaRPr lang="en-US" sz="1600" dirty="0"/>
          </a:p>
          <a:p>
            <a:pPr marL="522796" lvl="1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sz="1600" dirty="0"/>
              <a:t>NSF Directorate and Federal Agency Outreach</a:t>
            </a:r>
          </a:p>
          <a:p>
            <a:pPr marL="230188" indent="-230188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Clr>
                <a:srgbClr val="7998CA"/>
              </a:buClr>
              <a:buFont typeface="Arial" charset="0"/>
              <a:buChar char="•"/>
            </a:pPr>
            <a:endParaRPr lang="en-US" sz="1100" dirty="0"/>
          </a:p>
          <a:p>
            <a:pPr marL="230188" indent="-230188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Clr>
                <a:srgbClr val="7998CA"/>
              </a:buClr>
              <a:buFont typeface="Arial" charset="0"/>
              <a:buChar char="•"/>
            </a:pPr>
            <a:endParaRPr lang="en-US" sz="1400" dirty="0" smtClean="0"/>
          </a:p>
          <a:p>
            <a:pPr marL="230188" indent="-230188">
              <a:buClr>
                <a:srgbClr val="7998CA"/>
              </a:buClr>
              <a:buFont typeface="Arial" charset="0"/>
              <a:buChar char="•"/>
            </a:pPr>
            <a:endParaRPr lang="en-US" sz="1600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90954" y="1242646"/>
            <a:ext cx="7475806" cy="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965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Spoke Awards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50659" y="2051201"/>
            <a:ext cx="8184614" cy="402336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sz="1800" b="1" dirty="0" smtClean="0"/>
              <a:t>7 NSF Spoke Awards totaling $3.3 million</a:t>
            </a:r>
          </a:p>
          <a:p>
            <a:pPr marL="522796" lvl="1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“</a:t>
            </a:r>
            <a:r>
              <a:rPr lang="en-US" sz="1600" dirty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Partnerships for Energy 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Cycle </a:t>
            </a:r>
            <a:r>
              <a:rPr lang="en-US" sz="1600" dirty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Innovation through Big 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Data”</a:t>
            </a:r>
          </a:p>
          <a:p>
            <a:pPr marL="522796" lvl="1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“</a:t>
            </a:r>
            <a:r>
              <a:rPr lang="en-US" sz="1600" dirty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Cross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-Organization </a:t>
            </a:r>
            <a:r>
              <a:rPr lang="en-US" sz="1600" dirty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Big Data Cyber Attack 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Awareness”</a:t>
            </a:r>
          </a:p>
          <a:p>
            <a:pPr marL="522796" lvl="1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“</a:t>
            </a:r>
            <a:r>
              <a:rPr lang="en-US" sz="1600" dirty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Planning for Privacy and Security in Big 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Data”</a:t>
            </a:r>
          </a:p>
          <a:p>
            <a:pPr marL="522796" lvl="1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“</a:t>
            </a:r>
            <a:r>
              <a:rPr lang="en-US" sz="1600" dirty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Big Data Literacy: Building Capacity for Regional Collaboration in Closing the Big Data 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Divide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”</a:t>
            </a:r>
          </a:p>
          <a:p>
            <a:pPr marL="522796" lvl="1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sz="1600" b="1" dirty="0">
                <a:cs typeface="Calibri"/>
              </a:rPr>
              <a:t>“</a:t>
            </a:r>
            <a:r>
              <a:rPr lang="en-US" sz="1600" dirty="0">
                <a:solidFill>
                  <a:srgbClr val="000000"/>
                </a:solidFill>
                <a:ea typeface="Lucida Grande"/>
                <a:cs typeface="Calibri"/>
              </a:rPr>
              <a:t>A Licensing Model and Ecosystem for Data Sharing”</a:t>
            </a:r>
          </a:p>
          <a:p>
            <a:pPr marL="522796" lvl="1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  <a:ea typeface="Lucida Grande"/>
                <a:cs typeface="Calibri"/>
              </a:rPr>
              <a:t>“Grand Challenges for Data-Driven Education</a:t>
            </a:r>
            <a:r>
              <a:rPr lang="en-US" sz="1600" dirty="0" smtClean="0">
                <a:solidFill>
                  <a:srgbClr val="000000"/>
                </a:solidFill>
                <a:ea typeface="Lucida Grande"/>
                <a:cs typeface="Calibri"/>
              </a:rPr>
              <a:t>”</a:t>
            </a:r>
          </a:p>
          <a:p>
            <a:pPr marL="522796" lvl="1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ea typeface="Lucida Grande"/>
                <a:cs typeface="Calibri"/>
              </a:rPr>
              <a:t>“</a:t>
            </a:r>
            <a:r>
              <a:rPr lang="en-US" sz="1600" dirty="0">
                <a:solidFill>
                  <a:srgbClr val="000000"/>
                </a:solidFill>
                <a:ea typeface="Lucida Grande"/>
                <a:cs typeface="Calibri"/>
              </a:rPr>
              <a:t>Integration of Environmental Factors and Causal Reasoning Approaches for Large-Scale </a:t>
            </a:r>
            <a:r>
              <a:rPr lang="en-US" sz="1600" dirty="0" smtClean="0">
                <a:solidFill>
                  <a:srgbClr val="000000"/>
                </a:solidFill>
                <a:ea typeface="Lucida Grande"/>
                <a:cs typeface="Calibri"/>
              </a:rPr>
              <a:t>Observational </a:t>
            </a:r>
            <a:r>
              <a:rPr lang="en-US" sz="1600" dirty="0">
                <a:solidFill>
                  <a:srgbClr val="000000"/>
                </a:solidFill>
                <a:ea typeface="Lucida Grande"/>
                <a:cs typeface="Calibri"/>
              </a:rPr>
              <a:t>Health Research</a:t>
            </a:r>
            <a:r>
              <a:rPr lang="en-US" sz="1600" dirty="0" smtClean="0">
                <a:solidFill>
                  <a:srgbClr val="000000"/>
                </a:solidFill>
                <a:ea typeface="Lucida Grande"/>
                <a:cs typeface="Calibri"/>
              </a:rPr>
              <a:t>”</a:t>
            </a:r>
            <a:endParaRPr lang="en-US" sz="1600" dirty="0" smtClean="0">
              <a:solidFill>
                <a:srgbClr val="000000"/>
              </a:solidFill>
              <a:latin typeface="Calibri"/>
              <a:ea typeface="Lucida Grande"/>
              <a:cs typeface="Calibri"/>
            </a:endParaRPr>
          </a:p>
          <a:p>
            <a:pPr marL="230188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endParaRPr lang="en-US" sz="1800" b="1" dirty="0" smtClean="0">
              <a:latin typeface="Calibri"/>
              <a:ea typeface="Lucida Grande"/>
              <a:cs typeface="Calibri"/>
            </a:endParaRPr>
          </a:p>
          <a:p>
            <a:pPr marL="522796" lvl="1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endParaRPr lang="en-US" dirty="0" smtClean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pPr marL="522796" lvl="1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pPr marL="522796" lvl="1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pPr marL="522796" lvl="1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pPr marL="522796" lvl="1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endParaRPr lang="en-US" sz="1600" b="1" dirty="0" smtClean="0"/>
          </a:p>
          <a:p>
            <a:pPr marL="230188" indent="-230188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998CA"/>
              </a:buClr>
              <a:buFont typeface="Arial" charset="0"/>
              <a:buChar char="•"/>
            </a:pPr>
            <a:endParaRPr lang="en-US" sz="1800" b="1" dirty="0" smtClean="0"/>
          </a:p>
          <a:p>
            <a:pPr marL="230188" indent="-230188">
              <a:buClr>
                <a:srgbClr val="7998CA"/>
              </a:buClr>
              <a:buFont typeface="Arial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8470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21775</TotalTime>
  <Words>651</Words>
  <Application>Microsoft Macintosh PowerPoint</Application>
  <PresentationFormat>On-screen Show (4:3)</PresentationFormat>
  <Paragraphs>137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Calibri</vt:lpstr>
      <vt:lpstr>Calibri Light</vt:lpstr>
      <vt:lpstr>Gotham Book</vt:lpstr>
      <vt:lpstr>Gotham Light</vt:lpstr>
      <vt:lpstr>Helvetica</vt:lpstr>
      <vt:lpstr>Helvetica Light</vt:lpstr>
      <vt:lpstr>Helvetica Neue</vt:lpstr>
      <vt:lpstr>Helvetica Neue Medium</vt:lpstr>
      <vt:lpstr>Lato Black</vt:lpstr>
      <vt:lpstr>Lato Heavy</vt:lpstr>
      <vt:lpstr>Lato Light</vt:lpstr>
      <vt:lpstr>Lato Semibold</vt:lpstr>
      <vt:lpstr>Lucida Grande</vt:lpstr>
      <vt:lpstr>Times New Roman</vt:lpstr>
      <vt:lpstr>Wingdings</vt:lpstr>
      <vt:lpstr>Arial</vt:lpstr>
      <vt:lpstr>Retrospect</vt:lpstr>
      <vt:lpstr>PowerPoint Presentation</vt:lpstr>
      <vt:lpstr>Regional Data Innovation Hubs </vt:lpstr>
      <vt:lpstr>The NSF Big Data Portfolio</vt:lpstr>
      <vt:lpstr>How is the BDHubs Program different?</vt:lpstr>
      <vt:lpstr>NE Regional Big Data Innovation Hub </vt:lpstr>
      <vt:lpstr>PowerPoint Presentation</vt:lpstr>
      <vt:lpstr>Early Activities</vt:lpstr>
      <vt:lpstr>Early Activities</vt:lpstr>
      <vt:lpstr>Spoke Awards</vt:lpstr>
      <vt:lpstr>A data warehouse to enable causal modeling of environmental influences in clinical outcomes</vt:lpstr>
      <vt:lpstr>PowerPoint Presentation</vt:lpstr>
      <vt:lpstr>PowerPoint Presentation</vt:lpstr>
      <vt:lpstr>Multiple sources of external exposome datasets —  both public and private — ripe for clinical data integration.</vt:lpstr>
      <vt:lpstr>PowerPoint Presentation</vt:lpstr>
      <vt:lpstr>For More Information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Northeast  Big data hub</dc:title>
  <dc:creator>Katie Naum</dc:creator>
  <cp:lastModifiedBy>Rene Baston</cp:lastModifiedBy>
  <cp:revision>94</cp:revision>
  <cp:lastPrinted>2016-07-07T00:17:42Z</cp:lastPrinted>
  <dcterms:created xsi:type="dcterms:W3CDTF">2016-03-29T13:31:28Z</dcterms:created>
  <dcterms:modified xsi:type="dcterms:W3CDTF">2016-10-06T02:55:25Z</dcterms:modified>
</cp:coreProperties>
</file>