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24" y="17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3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9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8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9CB5-D5FA-4942-8FC4-C7985E194F5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49A2-37E9-4A51-9E6D-434AC304A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Ari Brooks, MD    Cancer Surgeon, Big Data End User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848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39 year old woman with a 2cm left breast cancer</a:t>
            </a:r>
          </a:p>
          <a:p>
            <a:pPr marL="0" indent="0">
              <a:buNone/>
            </a:pPr>
            <a:r>
              <a:rPr lang="en-US" sz="2800" dirty="0" smtClean="0"/>
              <a:t>Family History: mother and maternal aunt breast CA</a:t>
            </a:r>
          </a:p>
          <a:p>
            <a:pPr marL="0" indent="0">
              <a:buNone/>
            </a:pPr>
            <a:r>
              <a:rPr lang="en-US" sz="2800" dirty="0" smtClean="0"/>
              <a:t>GYN History: menarche age 12 G3P2 age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birth 32</a:t>
            </a:r>
          </a:p>
          <a:p>
            <a:pPr marL="0" indent="0">
              <a:buNone/>
            </a:pPr>
            <a:r>
              <a:rPr lang="en-US" sz="2800" dirty="0" smtClean="0"/>
              <a:t>Imaging: Mammogram, Ultrasound, MRI</a:t>
            </a:r>
          </a:p>
          <a:p>
            <a:pPr marL="0" indent="0">
              <a:buNone/>
            </a:pPr>
            <a:r>
              <a:rPr lang="en-US" sz="2800" dirty="0" smtClean="0"/>
              <a:t>Pathology: Invasive Ductal Cancer ER+ PR+ Her2-</a:t>
            </a:r>
          </a:p>
          <a:p>
            <a:pPr marL="0" indent="0">
              <a:buNone/>
            </a:pPr>
            <a:r>
              <a:rPr lang="en-US" sz="2800" dirty="0" smtClean="0"/>
              <a:t>Surgical Options: Lumpectomy, Mastectomy (or two)</a:t>
            </a:r>
          </a:p>
          <a:p>
            <a:pPr marL="0" indent="0">
              <a:buNone/>
            </a:pPr>
            <a:r>
              <a:rPr lang="en-US" sz="2800" dirty="0" smtClean="0"/>
              <a:t>Radiation: Yes, type of delivery and dose</a:t>
            </a:r>
          </a:p>
          <a:p>
            <a:pPr marL="0" indent="0">
              <a:buNone/>
            </a:pPr>
            <a:r>
              <a:rPr lang="en-US" sz="2800" dirty="0" smtClean="0"/>
              <a:t>Chemotherapy: </a:t>
            </a:r>
            <a:r>
              <a:rPr lang="en-US" sz="2800" dirty="0" err="1" smtClean="0"/>
              <a:t>Oncotype</a:t>
            </a:r>
            <a:r>
              <a:rPr lang="en-US" sz="2800" dirty="0" smtClean="0"/>
              <a:t> (precision medicine?)</a:t>
            </a:r>
          </a:p>
          <a:p>
            <a:pPr marL="0" indent="0">
              <a:buNone/>
            </a:pPr>
            <a:r>
              <a:rPr lang="en-US" sz="2800" dirty="0" smtClean="0"/>
              <a:t>Hormone therapy: Yes, type?</a:t>
            </a:r>
          </a:p>
          <a:p>
            <a:pPr marL="0" indent="0">
              <a:buNone/>
            </a:pPr>
            <a:r>
              <a:rPr lang="en-US" sz="2800" dirty="0" smtClean="0"/>
              <a:t>Surveillance: blood? Imaging? Exams</a:t>
            </a:r>
          </a:p>
        </p:txBody>
      </p:sp>
    </p:spTree>
    <p:extLst>
      <p:ext uri="{BB962C8B-B14F-4D97-AF65-F5344CB8AC3E}">
        <p14:creationId xmlns:p14="http://schemas.microsoft.com/office/powerpoint/2010/main" val="22774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Complexity Map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77724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1143000"/>
            <a:ext cx="315099" cy="3429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81200" y="1485900"/>
            <a:ext cx="3150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75506" y="1163143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1485900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879273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815584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25146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4565073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3200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9600" y="1156216"/>
            <a:ext cx="630198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09600" y="1499116"/>
            <a:ext cx="630198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5250873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39798" y="1156216"/>
            <a:ext cx="753732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39798" y="1499116"/>
            <a:ext cx="753732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590800" y="1143000"/>
            <a:ext cx="298017" cy="692408"/>
            <a:chOff x="4267200" y="1143000"/>
            <a:chExt cx="298017" cy="692408"/>
          </a:xfrm>
        </p:grpSpPr>
        <p:sp>
          <p:nvSpPr>
            <p:cNvPr id="29" name="Rectangle 28"/>
            <p:cNvSpPr/>
            <p:nvPr/>
          </p:nvSpPr>
          <p:spPr>
            <a:xfrm>
              <a:off x="4267200" y="1156216"/>
              <a:ext cx="45719" cy="6725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324771" y="1143000"/>
              <a:ext cx="45719" cy="67258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74720" y="1162824"/>
              <a:ext cx="45719" cy="6725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68064" y="1156216"/>
              <a:ext cx="45719" cy="67258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22345" y="1153299"/>
              <a:ext cx="45719" cy="6725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19498" y="1143000"/>
              <a:ext cx="45719" cy="672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2895600" y="1143000"/>
            <a:ext cx="45719" cy="6725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38525" y="1153299"/>
            <a:ext cx="4943475" cy="6527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81324" y="1153299"/>
            <a:ext cx="1057275" cy="6527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1218" y="1301234"/>
            <a:ext cx="399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Age Gender  Race  Site Geography Time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81324" y="1835408"/>
            <a:ext cx="5400676" cy="66597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9599" y="1842016"/>
            <a:ext cx="2828925" cy="67258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3574" y="1916668"/>
            <a:ext cx="470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Family History Pedigree 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Somatic Genome</a:t>
            </a:r>
            <a:endParaRPr lang="en-US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38599" y="2514600"/>
            <a:ext cx="2057401" cy="6858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96000" y="2514600"/>
            <a:ext cx="2286000" cy="6858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138748" y="2514600"/>
            <a:ext cx="1899851" cy="6858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9600" y="2514600"/>
            <a:ext cx="315099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9600" y="2857500"/>
            <a:ext cx="3150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03906" y="2534743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14400" y="2857500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219200" y="2514600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19200" y="2857500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13506" y="2534743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4000" y="2857500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828800" y="2514600"/>
            <a:ext cx="315099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28800" y="2857500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2678668"/>
            <a:ext cx="557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GYN History  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History 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Medication History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09598" y="3200400"/>
            <a:ext cx="2479075" cy="685800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09899" y="3200400"/>
            <a:ext cx="1780336" cy="678873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772864" y="3200400"/>
            <a:ext cx="1780336" cy="678873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553200" y="3200400"/>
            <a:ext cx="1828800" cy="678873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" y="3357541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Imaging: </a:t>
            </a:r>
            <a:r>
              <a:rPr lang="en-US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Mammo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GB   MRI </a:t>
            </a:r>
            <a:r>
              <a:rPr lang="en-US" sz="2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GB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09600" y="3879273"/>
            <a:ext cx="315099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9600" y="4222173"/>
            <a:ext cx="3150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03906" y="3899416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14400" y="4222173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219200" y="3879273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19200" y="4222173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513506" y="3899416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524000" y="4222173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828800" y="3879273"/>
            <a:ext cx="315099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828800" y="4222173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133600" y="3879273"/>
            <a:ext cx="315099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33600" y="4222173"/>
            <a:ext cx="3150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427906" y="3899416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438400" y="4222173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43200" y="3879273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743200" y="4222173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037506" y="3899416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048000" y="4222173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352800" y="3879273"/>
            <a:ext cx="315099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352800" y="4222173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657600" y="3899416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68094" y="4222173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983193" y="3886199"/>
            <a:ext cx="4398807" cy="678874"/>
          </a:xfrm>
          <a:prstGeom prst="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1517" y="4079844"/>
            <a:ext cx="716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Tumor  size morphology invasion nodes </a:t>
            </a:r>
            <a:r>
              <a:rPr lang="en-US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Tumor Genome  Gene expression</a:t>
            </a:r>
            <a:endParaRPr lang="en-US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09600" y="5250873"/>
            <a:ext cx="16002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143900" y="5250873"/>
            <a:ext cx="577280" cy="68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413421" y="5257800"/>
            <a:ext cx="968579" cy="68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698320" y="5257800"/>
            <a:ext cx="1588337" cy="33597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97639" y="5607627"/>
            <a:ext cx="1588337" cy="3359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87338" y="5243946"/>
            <a:ext cx="1122861" cy="34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286657" y="5593773"/>
            <a:ext cx="1122861" cy="349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56021" y="5257800"/>
            <a:ext cx="435179" cy="68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1882" y="5243946"/>
            <a:ext cx="1640984" cy="3498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91201" y="5593773"/>
            <a:ext cx="1640984" cy="3498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99301" y="5257800"/>
            <a:ext cx="315099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99301" y="5600700"/>
            <a:ext cx="3150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93607" y="5277943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904101" y="5600700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208901" y="5257800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208901" y="5600700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503207" y="5277943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513701" y="5600700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818501" y="5257800"/>
            <a:ext cx="315099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818501" y="5600700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3397" y="5529133"/>
            <a:ext cx="731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 up type  time  </a:t>
            </a:r>
            <a:r>
              <a:rPr lang="en-US" dirty="0" smtClean="0"/>
              <a:t>local recurrence </a:t>
            </a:r>
            <a:r>
              <a:rPr lang="en-US" dirty="0" smtClean="0">
                <a:solidFill>
                  <a:srgbClr val="FFFF00"/>
                </a:solidFill>
              </a:rPr>
              <a:t>metastasis</a:t>
            </a:r>
            <a:r>
              <a:rPr lang="en-US" dirty="0" smtClean="0">
                <a:solidFill>
                  <a:schemeClr val="bg1"/>
                </a:solidFill>
              </a:rPr>
              <a:t> time </a:t>
            </a:r>
            <a:r>
              <a:rPr lang="en-US" dirty="0" smtClean="0"/>
              <a:t>death of disease  </a:t>
            </a:r>
            <a:r>
              <a:rPr lang="en-US" dirty="0" smtClean="0">
                <a:solidFill>
                  <a:schemeClr val="bg1"/>
                </a:solidFill>
              </a:rPr>
              <a:t>time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57600" y="4552604"/>
            <a:ext cx="238899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657600" y="4895504"/>
            <a:ext cx="238899" cy="342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875706" y="4572747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886200" y="4895504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191000" y="4552604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191000" y="4895504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485306" y="4572747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495800" y="4895504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800600" y="4552604"/>
            <a:ext cx="315099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800600" y="4895504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671910" y="4558146"/>
            <a:ext cx="985689" cy="3498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671229" y="4907973"/>
            <a:ext cx="985689" cy="3498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4572000"/>
            <a:ext cx="457200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24536" y="4894757"/>
            <a:ext cx="442463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752600" y="4572000"/>
            <a:ext cx="457200" cy="3227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767336" y="4894757"/>
            <a:ext cx="442463" cy="342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106082" y="4558146"/>
            <a:ext cx="838200" cy="34982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105401" y="4907973"/>
            <a:ext cx="838200" cy="34982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5944283" y="4572000"/>
            <a:ext cx="913718" cy="3498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943602" y="4921827"/>
            <a:ext cx="913718" cy="3498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868494" y="4572000"/>
            <a:ext cx="325594" cy="3227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858000" y="4876800"/>
            <a:ext cx="315099" cy="3429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183788" y="4572000"/>
            <a:ext cx="315099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7183788" y="4914900"/>
            <a:ext cx="315099" cy="342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478094" y="4572000"/>
            <a:ext cx="325594" cy="322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488588" y="4876800"/>
            <a:ext cx="315099" cy="34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793388" y="4572000"/>
            <a:ext cx="315099" cy="342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793388" y="4914900"/>
            <a:ext cx="31509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307081" y="4565392"/>
            <a:ext cx="298017" cy="692408"/>
            <a:chOff x="4267200" y="1143000"/>
            <a:chExt cx="298017" cy="692408"/>
          </a:xfrm>
        </p:grpSpPr>
        <p:sp>
          <p:nvSpPr>
            <p:cNvPr id="136" name="Rectangle 135"/>
            <p:cNvSpPr/>
            <p:nvPr/>
          </p:nvSpPr>
          <p:spPr>
            <a:xfrm>
              <a:off x="4267200" y="1156216"/>
              <a:ext cx="45719" cy="6725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324771" y="1143000"/>
              <a:ext cx="45719" cy="67258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74720" y="1162824"/>
              <a:ext cx="45719" cy="6725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468064" y="1156216"/>
              <a:ext cx="45719" cy="67258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422345" y="1153299"/>
              <a:ext cx="45719" cy="6725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19498" y="1143000"/>
              <a:ext cx="45719" cy="672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3611881" y="4565392"/>
            <a:ext cx="45719" cy="6725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4729141"/>
            <a:ext cx="720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Treatment:  </a:t>
            </a:r>
            <a:r>
              <a:rPr lang="en-US" dirty="0" smtClean="0"/>
              <a:t>Surgery</a:t>
            </a:r>
            <a:r>
              <a:rPr lang="en-US" dirty="0" smtClean="0">
                <a:solidFill>
                  <a:schemeClr val="bg1"/>
                </a:solidFill>
              </a:rPr>
              <a:t>  Radiation  Chemotherapy Molecular therapy Hormone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Ari Brooks, MD    Cancer Surgeon, Big Data End User</vt:lpstr>
      <vt:lpstr>Complexity Map</vt:lpstr>
    </vt:vector>
  </TitlesOfParts>
  <Company>Penn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 Brooks, MD Cancer Surgeon, Big Data End User</dc:title>
  <dc:creator>Brooks, Ari</dc:creator>
  <cp:lastModifiedBy>Brooks, Ari</cp:lastModifiedBy>
  <cp:revision>15</cp:revision>
  <dcterms:created xsi:type="dcterms:W3CDTF">2016-10-04T21:13:54Z</dcterms:created>
  <dcterms:modified xsi:type="dcterms:W3CDTF">2016-10-05T01:52:54Z</dcterms:modified>
</cp:coreProperties>
</file>