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22" r:id="rId3"/>
    <p:sldId id="431" r:id="rId4"/>
    <p:sldId id="476" r:id="rId5"/>
    <p:sldId id="477" r:id="rId6"/>
    <p:sldId id="329" r:id="rId7"/>
    <p:sldId id="328" r:id="rId8"/>
    <p:sldId id="330" r:id="rId9"/>
    <p:sldId id="427" r:id="rId10"/>
    <p:sldId id="411" r:id="rId11"/>
    <p:sldId id="434" r:id="rId12"/>
    <p:sldId id="406" r:id="rId13"/>
    <p:sldId id="407" r:id="rId14"/>
    <p:sldId id="419" r:id="rId15"/>
    <p:sldId id="433" r:id="rId16"/>
    <p:sldId id="409" r:id="rId17"/>
    <p:sldId id="450" r:id="rId18"/>
    <p:sldId id="451" r:id="rId19"/>
    <p:sldId id="478" r:id="rId20"/>
    <p:sldId id="453" r:id="rId21"/>
    <p:sldId id="43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" initials="Y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E21"/>
    <a:srgbClr val="9F3672"/>
    <a:srgbClr val="FFF4C0"/>
    <a:srgbClr val="F464DF"/>
    <a:srgbClr val="A2FFAB"/>
    <a:srgbClr val="C5CD93"/>
    <a:srgbClr val="FFDADF"/>
    <a:srgbClr val="AF5E1B"/>
    <a:srgbClr val="725EA8"/>
    <a:srgbClr val="7E7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70202" autoAdjust="0"/>
  </p:normalViewPr>
  <p:slideViewPr>
    <p:cSldViewPr>
      <p:cViewPr varScale="1">
        <p:scale>
          <a:sx n="41" d="100"/>
          <a:sy n="41" d="100"/>
        </p:scale>
        <p:origin x="3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-15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C578C-12C2-4FA6-ACFB-B02CB9FBECA1}" type="datetimeFigureOut">
              <a:rPr lang="zh-CN" altLang="en-US" smtClean="0"/>
              <a:pPr/>
              <a:t>2016/10/7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0E426-FCFE-4362-8CBF-1643D460F0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8377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7122F34-04A8-45D0-914D-3110AD169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0767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B403-9A6E-4539-8C3A-346AAFD0A4BF}" type="slidenum">
              <a:rPr lang="en-US" smtClean="0"/>
              <a:pPr/>
              <a:t>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5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03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7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98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50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9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6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BB403-9A6E-4539-8C3A-346AAFD0A4B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22F34-04A8-45D0-914D-3110AD16903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0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210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680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12813"/>
            <a:ext cx="1943100" cy="518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912813"/>
            <a:ext cx="5676900" cy="518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900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41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15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913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856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08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696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800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99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8" name="Picture 8" descr="njit_Admin_footer_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13"/>
            <a:ext cx="91884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6248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algn="ctr"/>
            <a:fld id="{389034BA-BF37-4440-9E25-55B1BD02B60B}" type="slidenum">
              <a:rPr lang="zh-CN" altLang="en-US" smtClean="0"/>
              <a:pPr algn="ctr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C8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C80000"/>
          </a:solidFill>
          <a:latin typeface="ITC Stone Sans Std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C80000"/>
          </a:solidFill>
          <a:latin typeface="ITC Stone Sans Std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C80000"/>
          </a:solidFill>
          <a:latin typeface="ITC Stone Sans Std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C80000"/>
          </a:solidFill>
          <a:latin typeface="ITC Stone Sans Std Semi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915400" cy="1470025"/>
          </a:xfrm>
        </p:spPr>
        <p:txBody>
          <a:bodyPr/>
          <a:lstStyle/>
          <a:p>
            <a:pPr algn="ctr"/>
            <a:r>
              <a:rPr lang="en-US" dirty="0" smtClean="0"/>
              <a:t>Symposium on 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5000" b="1" dirty="0" smtClean="0">
                <a:solidFill>
                  <a:srgbClr val="C00000"/>
                </a:solidFill>
              </a:rPr>
              <a:t>Data Science for Healthcare</a:t>
            </a:r>
            <a:br>
              <a:rPr lang="en-US" sz="5000" b="1" dirty="0" smtClean="0">
                <a:solidFill>
                  <a:srgbClr val="C00000"/>
                </a:solidFill>
              </a:rPr>
            </a:br>
            <a:r>
              <a:rPr lang="en-US" sz="5000" b="1" dirty="0" smtClean="0">
                <a:solidFill>
                  <a:srgbClr val="C00000"/>
                </a:solidFill>
              </a:rPr>
              <a:t>(</a:t>
            </a:r>
            <a:r>
              <a:rPr lang="en-US" sz="5000" b="1" dirty="0" err="1" smtClean="0">
                <a:solidFill>
                  <a:srgbClr val="C00000"/>
                </a:solidFill>
              </a:rPr>
              <a:t>DaSH</a:t>
            </a:r>
            <a:r>
              <a:rPr lang="en-US" sz="5000" b="1" dirty="0" smtClean="0">
                <a:solidFill>
                  <a:srgbClr val="C00000"/>
                </a:solidFill>
              </a:rPr>
              <a:t>)</a:t>
            </a:r>
            <a:endParaRPr lang="en-US" sz="5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1752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Sponsor: </a:t>
            </a:r>
            <a:r>
              <a:rPr lang="en-US" sz="2400" b="1" dirty="0" err="1" smtClean="0">
                <a:solidFill>
                  <a:srgbClr val="0070C0"/>
                </a:solidFill>
              </a:rPr>
              <a:t>Leir</a:t>
            </a:r>
            <a:r>
              <a:rPr lang="en-US" sz="2400" b="1" dirty="0" smtClean="0">
                <a:solidFill>
                  <a:srgbClr val="0070C0"/>
                </a:solidFill>
              </a:rPr>
              <a:t> Charitable Foundations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Host: </a:t>
            </a:r>
            <a:r>
              <a:rPr lang="en-US" sz="2400" b="1" dirty="0" err="1" smtClean="0">
                <a:solidFill>
                  <a:srgbClr val="0070C0"/>
                </a:solidFill>
              </a:rPr>
              <a:t>Leir</a:t>
            </a:r>
            <a:r>
              <a:rPr lang="en-US" sz="2400" b="1" dirty="0" smtClean="0">
                <a:solidFill>
                  <a:srgbClr val="0070C0"/>
                </a:solidFill>
              </a:rPr>
              <a:t> Retreat Center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Supporter: New Jersey Institute of Technology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Status of Healthcare in US -2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086600" cy="49641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5181600"/>
            <a:ext cx="1252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lt"/>
              </a:rPr>
              <a:t>OECD Health at a Glance 2015</a:t>
            </a:r>
            <a:endParaRPr lang="zh-CN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6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80" y="300990"/>
            <a:ext cx="7772400" cy="1143000"/>
          </a:xfrm>
        </p:spPr>
        <p:txBody>
          <a:bodyPr/>
          <a:lstStyle/>
          <a:p>
            <a:r>
              <a:rPr lang="en-US" dirty="0" smtClean="0"/>
              <a:t>Big Data Success in Business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20" y="2206560"/>
            <a:ext cx="2029134" cy="894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5" y="1098005"/>
            <a:ext cx="1840945" cy="103092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519684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 smtClean="0"/>
              <a:t>A Big-Data Revolution in Healthcare</a:t>
            </a:r>
            <a:endParaRPr lang="en-US" kern="0" dirty="0"/>
          </a:p>
        </p:txBody>
      </p:sp>
      <p:sp>
        <p:nvSpPr>
          <p:cNvPr id="13" name="圆角矩形 231"/>
          <p:cNvSpPr/>
          <p:nvPr/>
        </p:nvSpPr>
        <p:spPr bwMode="auto">
          <a:xfrm>
            <a:off x="1788720" y="3564422"/>
            <a:ext cx="5867400" cy="1492983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Worldwide digital healthcare data was estimated to be </a:t>
            </a:r>
            <a:r>
              <a:rPr lang="en-US" altLang="zh-CN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500 PB,  and 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is expected to reach </a:t>
            </a:r>
            <a:r>
              <a:rPr lang="en-US" altLang="zh-CN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25,000 PB 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in 2020.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81" y="2095326"/>
            <a:ext cx="2141220" cy="9988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51" y="1130130"/>
            <a:ext cx="2187913" cy="986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15" y="1064579"/>
            <a:ext cx="2522027" cy="11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253" y="5586072"/>
            <a:ext cx="1524000" cy="86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772400" cy="4495800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4792663" y="9441471"/>
            <a:ext cx="21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 rot="20085239">
            <a:off x="2908416" y="2430679"/>
            <a:ext cx="1788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chemeClr val="bg1"/>
                </a:solidFill>
                <a:latin typeface="+mn-lt"/>
              </a:rPr>
              <a:t>HealthCare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033336"/>
            <a:ext cx="4648200" cy="34861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886645" y="3583460"/>
            <a:ext cx="282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DaSH</a:t>
            </a:r>
            <a:endParaRPr lang="zh-CN" alt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 rot="1554582">
            <a:off x="2850026" y="2783070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Big Data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 rot="20085239">
            <a:off x="4635541" y="2557931"/>
            <a:ext cx="3426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HealthCare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The Goal of </a:t>
            </a:r>
            <a:r>
              <a:rPr lang="en-US" dirty="0" err="1" smtClean="0"/>
              <a:t>DaSH</a:t>
            </a:r>
            <a:r>
              <a:rPr lang="en-US" dirty="0" smtClean="0"/>
              <a:t> Symposium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73" y="4347237"/>
            <a:ext cx="1326277" cy="11919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5991" y="5597405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Improve outcomes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1944" y="5597405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Lower Costs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下箭头 232"/>
          <p:cNvSpPr/>
          <p:nvPr/>
        </p:nvSpPr>
        <p:spPr bwMode="auto">
          <a:xfrm rot="16200000">
            <a:off x="4585245" y="4507750"/>
            <a:ext cx="322521" cy="17644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6189" y="5097650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Re-active</a:t>
            </a:r>
            <a:endParaRPr lang="en-US" sz="28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0790" y="5081317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Pro-active</a:t>
            </a:r>
            <a:endParaRPr lang="en-US" sz="2800" b="1" dirty="0">
              <a:latin typeface="+mn-lt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4742" y="5536493"/>
            <a:ext cx="6000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7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6" grpId="0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2901"/>
            <a:ext cx="9144000" cy="1143000"/>
          </a:xfrm>
        </p:spPr>
        <p:txBody>
          <a:bodyPr/>
          <a:lstStyle/>
          <a:p>
            <a:r>
              <a:rPr lang="en-US" dirty="0" smtClean="0"/>
              <a:t>The Objectives of the </a:t>
            </a:r>
            <a:r>
              <a:rPr lang="en-US" dirty="0" err="1" smtClean="0"/>
              <a:t>DaSH</a:t>
            </a:r>
            <a:r>
              <a:rPr lang="en-US" dirty="0" smtClean="0"/>
              <a:t> Symposium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9" name="Text Box 462"/>
          <p:cNvSpPr txBox="1">
            <a:spLocks noChangeArrowheads="1"/>
          </p:cNvSpPr>
          <p:nvPr/>
        </p:nvSpPr>
        <p:spPr bwMode="gray">
          <a:xfrm>
            <a:off x="1600200" y="2617218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汉仪粗宋简" pitchFamily="49" charset="-122"/>
            </a:endParaRPr>
          </a:p>
        </p:txBody>
      </p:sp>
      <p:sp>
        <p:nvSpPr>
          <p:cNvPr id="15" name="Text Box 462"/>
          <p:cNvSpPr txBox="1">
            <a:spLocks noChangeArrowheads="1"/>
          </p:cNvSpPr>
          <p:nvPr/>
        </p:nvSpPr>
        <p:spPr bwMode="gray">
          <a:xfrm>
            <a:off x="1600200" y="4227794"/>
            <a:ext cx="3317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汉仪粗宋简" pitchFamily="49" charset="-122"/>
              <a:cs typeface="Arial" pitchFamily="34" charset="0"/>
            </a:endParaRPr>
          </a:p>
        </p:txBody>
      </p:sp>
      <p:sp>
        <p:nvSpPr>
          <p:cNvPr id="16" name="Text Box 458"/>
          <p:cNvSpPr txBox="1">
            <a:spLocks noChangeArrowheads="1"/>
          </p:cNvSpPr>
          <p:nvPr/>
        </p:nvSpPr>
        <p:spPr bwMode="gray">
          <a:xfrm>
            <a:off x="990600" y="1524000"/>
            <a:ext cx="282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sz="3600" dirty="0">
              <a:latin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38200" y="3657600"/>
            <a:ext cx="7620000" cy="879248"/>
            <a:chOff x="1066800" y="3810000"/>
            <a:chExt cx="6598763" cy="735582"/>
          </a:xfrm>
          <a:solidFill>
            <a:schemeClr val="accent1"/>
          </a:solidFill>
        </p:grpSpPr>
        <p:sp>
          <p:nvSpPr>
            <p:cNvPr id="10" name="Freeform 483"/>
            <p:cNvSpPr>
              <a:spLocks/>
            </p:cNvSpPr>
            <p:nvPr/>
          </p:nvSpPr>
          <p:spPr bwMode="gray">
            <a:xfrm>
              <a:off x="1905000" y="3810000"/>
              <a:ext cx="5760563" cy="735582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6"/>
                <a:gd name="T19" fmla="*/ 0 h 358"/>
                <a:gd name="T20" fmla="*/ 2856 w 2856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2800" dirty="0" smtClean="0">
                  <a:latin typeface="+mn-lt"/>
                </a:rPr>
                <a:t>Building communities and collaboration</a:t>
              </a:r>
              <a:endParaRPr lang="zh-CN" altLang="en-US" sz="2800" dirty="0">
                <a:latin typeface="+mn-lt"/>
              </a:endParaRPr>
            </a:p>
          </p:txBody>
        </p:sp>
        <p:sp>
          <p:nvSpPr>
            <p:cNvPr id="11" name="Freeform 482"/>
            <p:cNvSpPr>
              <a:spLocks/>
            </p:cNvSpPr>
            <p:nvPr/>
          </p:nvSpPr>
          <p:spPr bwMode="gray">
            <a:xfrm>
              <a:off x="1066800" y="3810000"/>
              <a:ext cx="641351" cy="735582"/>
            </a:xfrm>
            <a:custGeom>
              <a:avLst/>
              <a:gdLst>
                <a:gd name="T0" fmla="*/ 372 w 372"/>
                <a:gd name="T1" fmla="*/ 1 h 358"/>
                <a:gd name="T2" fmla="*/ 372 w 372"/>
                <a:gd name="T3" fmla="*/ 358 h 358"/>
                <a:gd name="T4" fmla="*/ 165 w 372"/>
                <a:gd name="T5" fmla="*/ 357 h 358"/>
                <a:gd name="T6" fmla="*/ 0 w 372"/>
                <a:gd name="T7" fmla="*/ 181 h 358"/>
                <a:gd name="T8" fmla="*/ 164 w 372"/>
                <a:gd name="T9" fmla="*/ 1 h 358"/>
                <a:gd name="T10" fmla="*/ 372 w 372"/>
                <a:gd name="T11" fmla="*/ 1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358"/>
                <a:gd name="T20" fmla="*/ 372 w 372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grpFill/>
            <a:ln w="2857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dirty="0" smtClean="0">
                  <a:latin typeface="+mn-lt"/>
                </a:rPr>
                <a:t>  3</a:t>
              </a:r>
              <a:endParaRPr lang="zh-CN" altLang="en-US" dirty="0">
                <a:latin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21266" y="4732867"/>
            <a:ext cx="7620000" cy="904024"/>
            <a:chOff x="1066800" y="4648200"/>
            <a:chExt cx="6400800" cy="735582"/>
          </a:xfrm>
        </p:grpSpPr>
        <p:sp>
          <p:nvSpPr>
            <p:cNvPr id="20" name="Freeform 483"/>
            <p:cNvSpPr>
              <a:spLocks/>
            </p:cNvSpPr>
            <p:nvPr/>
          </p:nvSpPr>
          <p:spPr bwMode="gray">
            <a:xfrm>
              <a:off x="1905000" y="4648200"/>
              <a:ext cx="5562600" cy="735582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6"/>
                <a:gd name="T19" fmla="*/ 0 h 358"/>
                <a:gd name="T20" fmla="*/ 2856 w 2856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2800" dirty="0" smtClean="0">
                  <a:latin typeface="+mn-lt"/>
                </a:rPr>
                <a:t>Making an impact</a:t>
              </a:r>
              <a:endParaRPr lang="zh-CN" altLang="en-US" sz="2800" dirty="0">
                <a:latin typeface="+mn-lt"/>
              </a:endParaRPr>
            </a:p>
          </p:txBody>
        </p:sp>
        <p:sp>
          <p:nvSpPr>
            <p:cNvPr id="21" name="Freeform 482"/>
            <p:cNvSpPr>
              <a:spLocks/>
            </p:cNvSpPr>
            <p:nvPr/>
          </p:nvSpPr>
          <p:spPr bwMode="gray">
            <a:xfrm>
              <a:off x="1066800" y="4648200"/>
              <a:ext cx="641351" cy="735582"/>
            </a:xfrm>
            <a:custGeom>
              <a:avLst/>
              <a:gdLst>
                <a:gd name="T0" fmla="*/ 372 w 372"/>
                <a:gd name="T1" fmla="*/ 1 h 358"/>
                <a:gd name="T2" fmla="*/ 372 w 372"/>
                <a:gd name="T3" fmla="*/ 358 h 358"/>
                <a:gd name="T4" fmla="*/ 165 w 372"/>
                <a:gd name="T5" fmla="*/ 357 h 358"/>
                <a:gd name="T6" fmla="*/ 0 w 372"/>
                <a:gd name="T7" fmla="*/ 181 h 358"/>
                <a:gd name="T8" fmla="*/ 164 w 372"/>
                <a:gd name="T9" fmla="*/ 1 h 358"/>
                <a:gd name="T10" fmla="*/ 372 w 372"/>
                <a:gd name="T11" fmla="*/ 1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358"/>
                <a:gd name="T20" fmla="*/ 372 w 372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dirty="0" smtClean="0">
                  <a:latin typeface="+mn-lt"/>
                </a:rPr>
                <a:t>  4</a:t>
              </a:r>
              <a:endParaRPr lang="zh-CN" altLang="en-US" dirty="0">
                <a:latin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8200" y="2590799"/>
            <a:ext cx="7620000" cy="825149"/>
            <a:chOff x="1066800" y="2971800"/>
            <a:chExt cx="6400800" cy="735582"/>
          </a:xfrm>
        </p:grpSpPr>
        <p:sp>
          <p:nvSpPr>
            <p:cNvPr id="22" name="Freeform 483"/>
            <p:cNvSpPr>
              <a:spLocks/>
            </p:cNvSpPr>
            <p:nvPr/>
          </p:nvSpPr>
          <p:spPr bwMode="gray">
            <a:xfrm>
              <a:off x="1905000" y="2971800"/>
              <a:ext cx="5562600" cy="735582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6"/>
                <a:gd name="T19" fmla="*/ 0 h 358"/>
                <a:gd name="T20" fmla="*/ 2856 w 2856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2800" dirty="0" smtClean="0">
                  <a:latin typeface="+mn-lt"/>
                </a:rPr>
                <a:t>Recommending priorities and directions</a:t>
              </a:r>
              <a:endParaRPr lang="zh-CN" altLang="en-US" sz="2800" dirty="0">
                <a:latin typeface="+mn-lt"/>
              </a:endParaRPr>
            </a:p>
          </p:txBody>
        </p:sp>
        <p:sp>
          <p:nvSpPr>
            <p:cNvPr id="23" name="Freeform 482"/>
            <p:cNvSpPr>
              <a:spLocks/>
            </p:cNvSpPr>
            <p:nvPr/>
          </p:nvSpPr>
          <p:spPr bwMode="gray">
            <a:xfrm>
              <a:off x="1066800" y="2971800"/>
              <a:ext cx="641351" cy="735582"/>
            </a:xfrm>
            <a:custGeom>
              <a:avLst/>
              <a:gdLst>
                <a:gd name="T0" fmla="*/ 372 w 372"/>
                <a:gd name="T1" fmla="*/ 1 h 358"/>
                <a:gd name="T2" fmla="*/ 372 w 372"/>
                <a:gd name="T3" fmla="*/ 358 h 358"/>
                <a:gd name="T4" fmla="*/ 165 w 372"/>
                <a:gd name="T5" fmla="*/ 357 h 358"/>
                <a:gd name="T6" fmla="*/ 0 w 372"/>
                <a:gd name="T7" fmla="*/ 181 h 358"/>
                <a:gd name="T8" fmla="*/ 164 w 372"/>
                <a:gd name="T9" fmla="*/ 1 h 358"/>
                <a:gd name="T10" fmla="*/ 372 w 372"/>
                <a:gd name="T11" fmla="*/ 1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358"/>
                <a:gd name="T20" fmla="*/ 372 w 372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dirty="0" smtClean="0">
                  <a:latin typeface="+mn-lt"/>
                </a:rPr>
                <a:t>  2</a:t>
              </a:r>
              <a:endParaRPr lang="zh-CN" altLang="en-US" dirty="0">
                <a:latin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8200" y="1600199"/>
            <a:ext cx="7620000" cy="798731"/>
            <a:chOff x="1066800" y="2133600"/>
            <a:chExt cx="6400800" cy="735582"/>
          </a:xfrm>
          <a:solidFill>
            <a:schemeClr val="accent1"/>
          </a:solidFill>
        </p:grpSpPr>
        <p:sp>
          <p:nvSpPr>
            <p:cNvPr id="24" name="Freeform 483"/>
            <p:cNvSpPr>
              <a:spLocks/>
            </p:cNvSpPr>
            <p:nvPr/>
          </p:nvSpPr>
          <p:spPr bwMode="gray">
            <a:xfrm>
              <a:off x="1905000" y="2133600"/>
              <a:ext cx="5562600" cy="735582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6"/>
                <a:gd name="T19" fmla="*/ 0 h 358"/>
                <a:gd name="T20" fmla="*/ 2856 w 2856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2800" dirty="0" smtClean="0">
                  <a:latin typeface="+mn-lt"/>
                </a:rPr>
                <a:t>Identifying challenges</a:t>
              </a:r>
              <a:endParaRPr lang="zh-CN" altLang="en-US" sz="2800" dirty="0">
                <a:latin typeface="+mn-lt"/>
              </a:endParaRPr>
            </a:p>
          </p:txBody>
        </p:sp>
        <p:sp>
          <p:nvSpPr>
            <p:cNvPr id="25" name="Freeform 482"/>
            <p:cNvSpPr>
              <a:spLocks/>
            </p:cNvSpPr>
            <p:nvPr/>
          </p:nvSpPr>
          <p:spPr bwMode="gray">
            <a:xfrm>
              <a:off x="1066800" y="2133600"/>
              <a:ext cx="641351" cy="735582"/>
            </a:xfrm>
            <a:custGeom>
              <a:avLst/>
              <a:gdLst>
                <a:gd name="T0" fmla="*/ 372 w 372"/>
                <a:gd name="T1" fmla="*/ 1 h 358"/>
                <a:gd name="T2" fmla="*/ 372 w 372"/>
                <a:gd name="T3" fmla="*/ 358 h 358"/>
                <a:gd name="T4" fmla="*/ 165 w 372"/>
                <a:gd name="T5" fmla="*/ 357 h 358"/>
                <a:gd name="T6" fmla="*/ 0 w 372"/>
                <a:gd name="T7" fmla="*/ 181 h 358"/>
                <a:gd name="T8" fmla="*/ 164 w 372"/>
                <a:gd name="T9" fmla="*/ 1 h 358"/>
                <a:gd name="T10" fmla="*/ 372 w 372"/>
                <a:gd name="T11" fmla="*/ 1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358"/>
                <a:gd name="T20" fmla="*/ 372 w 372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grpFill/>
            <a:ln w="28575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dirty="0" smtClean="0">
                  <a:latin typeface="+mn-lt"/>
                </a:rPr>
                <a:t>  1</a:t>
              </a:r>
              <a:endParaRPr lang="zh-CN" altLang="en-US" dirty="0">
                <a:latin typeface="+mn-lt"/>
              </a:endParaRPr>
            </a:p>
          </p:txBody>
        </p:sp>
      </p:grpSp>
      <p:sp>
        <p:nvSpPr>
          <p:cNvPr id="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49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74038"/>
            <a:ext cx="7772400" cy="1143000"/>
          </a:xfrm>
        </p:spPr>
        <p:txBody>
          <a:bodyPr/>
          <a:lstStyle/>
          <a:p>
            <a:r>
              <a:rPr lang="en-US" dirty="0" smtClean="0"/>
              <a:t>Inaugural</a:t>
            </a:r>
            <a:r>
              <a:rPr lang="en-US" dirty="0"/>
              <a:t> </a:t>
            </a:r>
            <a:r>
              <a:rPr lang="en-US" dirty="0" smtClean="0"/>
              <a:t>Event, Sept 24-25, 2015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346858" y="3959423"/>
            <a:ext cx="647663" cy="4572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40545" y="4189008"/>
            <a:ext cx="727193" cy="439589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0545" y="4241395"/>
            <a:ext cx="767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CUNY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 bwMode="auto">
          <a:xfrm>
            <a:off x="1097280" y="5233067"/>
            <a:ext cx="7132320" cy="32655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6735" y="5221069"/>
            <a:ext cx="116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NJIT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 bwMode="auto">
          <a:xfrm>
            <a:off x="1062064" y="4794687"/>
            <a:ext cx="674597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842340"/>
            <a:ext cx="1375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600" dirty="0" err="1" smtClean="0"/>
              <a:t>UPenn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 bwMode="auto">
          <a:xfrm>
            <a:off x="1722010" y="4569023"/>
            <a:ext cx="800379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616676"/>
            <a:ext cx="116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Rutgers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 bwMode="auto">
          <a:xfrm>
            <a:off x="1856749" y="4069325"/>
            <a:ext cx="585543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4139624"/>
            <a:ext cx="116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ASU</a:t>
            </a:r>
            <a:endParaRPr lang="en-US" sz="1600" dirty="0"/>
          </a:p>
        </p:txBody>
      </p:sp>
      <p:sp>
        <p:nvSpPr>
          <p:cNvPr id="16" name="Oval 15"/>
          <p:cNvSpPr/>
          <p:nvPr/>
        </p:nvSpPr>
        <p:spPr bwMode="auto">
          <a:xfrm>
            <a:off x="1125294" y="4111823"/>
            <a:ext cx="586816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8851" y="4176431"/>
            <a:ext cx="789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Drexel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914400" y="5544917"/>
            <a:ext cx="7696200" cy="243306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859363" y="1140023"/>
            <a:ext cx="199622" cy="4572000"/>
          </a:xfrm>
          <a:prstGeom prst="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9115" y="1384393"/>
            <a:ext cx="123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Pro. Assoc.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204401" y="2439092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Agencies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04400" y="338643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Industry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35527" y="4685437"/>
            <a:ext cx="115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Academia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5788223"/>
            <a:ext cx="51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CS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5776868"/>
            <a:ext cx="134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Engineering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0" y="5785246"/>
            <a:ext cx="134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Life Science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09284" y="5788223"/>
            <a:ext cx="134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Medical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0" y="5788223"/>
            <a:ext cx="134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Business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5788223"/>
            <a:ext cx="134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Statistics</a:t>
            </a:r>
            <a:endParaRPr lang="en-US" sz="1400" b="1" dirty="0"/>
          </a:p>
        </p:txBody>
      </p:sp>
      <p:sp>
        <p:nvSpPr>
          <p:cNvPr id="30" name="Oval 29"/>
          <p:cNvSpPr/>
          <p:nvPr/>
        </p:nvSpPr>
        <p:spPr bwMode="auto">
          <a:xfrm>
            <a:off x="4829742" y="3676300"/>
            <a:ext cx="1166043" cy="64855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100660" y="1674779"/>
            <a:ext cx="2696130" cy="42290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90980" y="1703503"/>
            <a:ext cx="652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IEEE</a:t>
            </a:r>
            <a:endParaRPr lang="en-US" sz="1600" dirty="0"/>
          </a:p>
        </p:txBody>
      </p:sp>
      <p:sp>
        <p:nvSpPr>
          <p:cNvPr id="33" name="Oval 32"/>
          <p:cNvSpPr/>
          <p:nvPr/>
        </p:nvSpPr>
        <p:spPr bwMode="auto">
          <a:xfrm>
            <a:off x="5006830" y="4582174"/>
            <a:ext cx="903064" cy="53586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3000" y="4657530"/>
            <a:ext cx="116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Harvard</a:t>
            </a:r>
            <a:endParaRPr lang="en-US" sz="1600" dirty="0"/>
          </a:p>
        </p:txBody>
      </p:sp>
      <p:sp>
        <p:nvSpPr>
          <p:cNvPr id="35" name="Oval 34"/>
          <p:cNvSpPr/>
          <p:nvPr/>
        </p:nvSpPr>
        <p:spPr bwMode="auto">
          <a:xfrm>
            <a:off x="3033827" y="4645223"/>
            <a:ext cx="1046268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0" y="4707285"/>
            <a:ext cx="116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Columbia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 bwMode="auto">
          <a:xfrm>
            <a:off x="7391400" y="4622104"/>
            <a:ext cx="1235432" cy="49593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91400" y="4734065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UMaryland</a:t>
            </a:r>
            <a:endParaRPr lang="en-US" sz="1600" dirty="0"/>
          </a:p>
        </p:txBody>
      </p:sp>
      <p:sp>
        <p:nvSpPr>
          <p:cNvPr id="39" name="Oval 38"/>
          <p:cNvSpPr/>
          <p:nvPr/>
        </p:nvSpPr>
        <p:spPr bwMode="auto">
          <a:xfrm>
            <a:off x="1230456" y="2740223"/>
            <a:ext cx="6922944" cy="26111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67200" y="2706469"/>
            <a:ext cx="116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NSF</a:t>
            </a:r>
            <a:endParaRPr lang="en-US" sz="1600" dirty="0"/>
          </a:p>
        </p:txBody>
      </p:sp>
      <p:sp>
        <p:nvSpPr>
          <p:cNvPr id="41" name="Oval 40"/>
          <p:cNvSpPr/>
          <p:nvPr/>
        </p:nvSpPr>
        <p:spPr bwMode="auto">
          <a:xfrm>
            <a:off x="2989865" y="2410502"/>
            <a:ext cx="3236217" cy="2745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43400" y="2402480"/>
            <a:ext cx="73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NIH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 bwMode="auto">
          <a:xfrm>
            <a:off x="3307316" y="2079914"/>
            <a:ext cx="2773357" cy="3082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2063926"/>
            <a:ext cx="1842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Rippel</a:t>
            </a:r>
            <a:r>
              <a:rPr lang="en-US" sz="1600" dirty="0" smtClean="0"/>
              <a:t> Foundation</a:t>
            </a:r>
            <a:endParaRPr lang="en-US" sz="1600" dirty="0"/>
          </a:p>
        </p:txBody>
      </p:sp>
      <p:sp>
        <p:nvSpPr>
          <p:cNvPr id="45" name="Oval 44"/>
          <p:cNvSpPr/>
          <p:nvPr/>
        </p:nvSpPr>
        <p:spPr bwMode="auto">
          <a:xfrm>
            <a:off x="5361833" y="3288328"/>
            <a:ext cx="718840" cy="4572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61833" y="3357362"/>
            <a:ext cx="80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Kaiser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 bwMode="auto">
          <a:xfrm>
            <a:off x="5634057" y="4144782"/>
            <a:ext cx="1234272" cy="348041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48861" y="4136927"/>
            <a:ext cx="110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Geisinger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 bwMode="auto">
          <a:xfrm>
            <a:off x="3078280" y="3578423"/>
            <a:ext cx="898210" cy="4572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50937" y="3642994"/>
            <a:ext cx="125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Quest Diagnostics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38357" y="3614686"/>
            <a:ext cx="116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Inovalon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 bwMode="auto">
          <a:xfrm>
            <a:off x="4794624" y="3045023"/>
            <a:ext cx="785486" cy="4572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4400" y="3150518"/>
            <a:ext cx="116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Anthem</a:t>
            </a:r>
            <a:endParaRPr lang="en-US" sz="1600" dirty="0"/>
          </a:p>
        </p:txBody>
      </p:sp>
      <p:sp>
        <p:nvSpPr>
          <p:cNvPr id="54" name="Oval 53"/>
          <p:cNvSpPr/>
          <p:nvPr/>
        </p:nvSpPr>
        <p:spPr bwMode="auto">
          <a:xfrm>
            <a:off x="3915998" y="4086464"/>
            <a:ext cx="482885" cy="4572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94952" y="4043399"/>
            <a:ext cx="79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Merck</a:t>
            </a:r>
            <a:endParaRPr lang="en-US" sz="1600" dirty="0"/>
          </a:p>
        </p:txBody>
      </p:sp>
      <p:sp>
        <p:nvSpPr>
          <p:cNvPr id="56" name="Oval 55"/>
          <p:cNvSpPr/>
          <p:nvPr/>
        </p:nvSpPr>
        <p:spPr bwMode="auto">
          <a:xfrm>
            <a:off x="3551647" y="3050040"/>
            <a:ext cx="1219701" cy="64271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86200" y="4154269"/>
            <a:ext cx="54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J&amp;J</a:t>
            </a:r>
            <a:endParaRPr lang="en-US" sz="1600" dirty="0"/>
          </a:p>
        </p:txBody>
      </p:sp>
      <p:sp>
        <p:nvSpPr>
          <p:cNvPr id="58" name="Oval 57"/>
          <p:cNvSpPr/>
          <p:nvPr/>
        </p:nvSpPr>
        <p:spPr bwMode="auto">
          <a:xfrm>
            <a:off x="1141225" y="1140023"/>
            <a:ext cx="570884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97281" y="1202085"/>
            <a:ext cx="70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CRA</a:t>
            </a:r>
            <a:endParaRPr lang="en-US" sz="1600" dirty="0"/>
          </a:p>
        </p:txBody>
      </p:sp>
      <p:sp>
        <p:nvSpPr>
          <p:cNvPr id="60" name="Oval 59"/>
          <p:cNvSpPr/>
          <p:nvPr/>
        </p:nvSpPr>
        <p:spPr bwMode="auto">
          <a:xfrm>
            <a:off x="3886200" y="1687702"/>
            <a:ext cx="2194473" cy="3304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25226" y="1682926"/>
            <a:ext cx="716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ACS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4371084" y="5788223"/>
            <a:ext cx="134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Pharm.</a:t>
            </a:r>
            <a:endParaRPr lang="en-US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650655" y="3052817"/>
            <a:ext cx="128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Boehringer</a:t>
            </a:r>
            <a:r>
              <a:rPr lang="en-US" sz="1600" dirty="0"/>
              <a:t> </a:t>
            </a:r>
            <a:r>
              <a:rPr lang="en-US" sz="1600" dirty="0" err="1"/>
              <a:t>Ingelheim</a:t>
            </a:r>
            <a:endParaRPr lang="en-US" sz="1600" dirty="0"/>
          </a:p>
        </p:txBody>
      </p:sp>
      <p:sp>
        <p:nvSpPr>
          <p:cNvPr id="64" name="Oval 63"/>
          <p:cNvSpPr/>
          <p:nvPr/>
        </p:nvSpPr>
        <p:spPr bwMode="auto">
          <a:xfrm>
            <a:off x="5715000" y="3636008"/>
            <a:ext cx="915893" cy="348041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87001" y="3655094"/>
            <a:ext cx="843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BIDMC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51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DaSH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7772400" cy="2171700"/>
          </a:xfrm>
        </p:spPr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Data sharing and integration</a:t>
            </a:r>
          </a:p>
          <a:p>
            <a:pPr lvl="1"/>
            <a:r>
              <a:rPr lang="en-US" dirty="0" smtClean="0"/>
              <a:t>Data availability and privacy</a:t>
            </a:r>
          </a:p>
          <a:p>
            <a:pPr lvl="1"/>
            <a:r>
              <a:rPr lang="en-US" dirty="0" smtClean="0"/>
              <a:t>System usability</a:t>
            </a:r>
          </a:p>
          <a:p>
            <a:pPr lvl="1"/>
            <a:r>
              <a:rPr lang="en-US" dirty="0" smtClean="0"/>
              <a:t>Analytics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64388"/>
            <a:ext cx="3382392" cy="33673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2737" y="1220288"/>
            <a:ext cx="7772400" cy="49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Technology advances for processing EHR, social media, sensor data, images, lab and biomedical experiment data</a:t>
            </a:r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2095501"/>
            <a:ext cx="7772400" cy="19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Applications</a:t>
            </a:r>
          </a:p>
          <a:p>
            <a:pPr lvl="1"/>
            <a:r>
              <a:rPr lang="en-US" kern="0" dirty="0" smtClean="0"/>
              <a:t>Assistance to </a:t>
            </a:r>
            <a:r>
              <a:rPr lang="en-US" dirty="0"/>
              <a:t>Physician </a:t>
            </a:r>
            <a:endParaRPr lang="en-US" kern="0" dirty="0" smtClean="0"/>
          </a:p>
          <a:p>
            <a:pPr lvl="1"/>
            <a:r>
              <a:rPr lang="en-US" kern="0" dirty="0" smtClean="0"/>
              <a:t>Pharmacovigilance</a:t>
            </a:r>
          </a:p>
          <a:p>
            <a:pPr lvl="1"/>
            <a:r>
              <a:rPr lang="en-US" kern="0" dirty="0" smtClean="0"/>
              <a:t>Epidemiology</a:t>
            </a:r>
          </a:p>
          <a:p>
            <a:pPr lvl="1"/>
            <a:r>
              <a:rPr lang="en-US" kern="0" dirty="0" smtClean="0"/>
              <a:t>Smart clinic trials</a:t>
            </a:r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442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06" y="93956"/>
            <a:ext cx="7772400" cy="1143000"/>
          </a:xfrm>
        </p:spPr>
        <p:txBody>
          <a:bodyPr/>
          <a:lstStyle/>
          <a:p>
            <a:r>
              <a:rPr lang="en-US" dirty="0" err="1" smtClean="0"/>
              <a:t>DaSH</a:t>
            </a:r>
            <a:r>
              <a:rPr lang="en-US" dirty="0" smtClean="0"/>
              <a:t> 2016 Theme: Data Sharing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36956"/>
            <a:ext cx="4724400" cy="50514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352800" y="6324600"/>
            <a:ext cx="2133600" cy="365125"/>
          </a:xfrm>
        </p:spPr>
        <p:txBody>
          <a:bodyPr/>
          <a:lstStyle/>
          <a:p>
            <a:pPr algn="ctr"/>
            <a:r>
              <a:rPr lang="en-US" altLang="zh-CN" sz="2400" dirty="0" smtClean="0">
                <a:latin typeface="+mj-lt"/>
              </a:rPr>
              <a:t>8</a:t>
            </a:r>
            <a:endParaRPr lang="zh-CN" alt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543749"/>
            <a:ext cx="2133600" cy="2000250"/>
          </a:xfrm>
          <a:prstGeom prst="rect">
            <a:avLst/>
          </a:prstGeom>
        </p:spPr>
      </p:pic>
      <p:grpSp>
        <p:nvGrpSpPr>
          <p:cNvPr id="7" name="组合 203"/>
          <p:cNvGrpSpPr/>
          <p:nvPr/>
        </p:nvGrpSpPr>
        <p:grpSpPr>
          <a:xfrm>
            <a:off x="6705599" y="3704683"/>
            <a:ext cx="2438401" cy="798555"/>
            <a:chOff x="4911195" y="5830597"/>
            <a:chExt cx="1466865" cy="773799"/>
          </a:xfrm>
        </p:grpSpPr>
        <p:sp>
          <p:nvSpPr>
            <p:cNvPr id="8" name="圆角矩形 11"/>
            <p:cNvSpPr/>
            <p:nvPr/>
          </p:nvSpPr>
          <p:spPr bwMode="auto">
            <a:xfrm>
              <a:off x="4957980" y="5830597"/>
              <a:ext cx="13716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2200" b="1" dirty="0">
                <a:solidFill>
                  <a:srgbClr val="000000"/>
                </a:solidFill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11195" y="5858809"/>
              <a:ext cx="1466865" cy="74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 smtClean="0">
                  <a:latin typeface="+mj-lt"/>
                  <a:cs typeface="Times New Roman" panose="02020603050405020304" pitchFamily="18" charset="0"/>
                </a:rPr>
                <a:t> Socioeconomic </a:t>
              </a:r>
            </a:p>
            <a:p>
              <a:pPr algn="ctr"/>
              <a:r>
                <a:rPr lang="en-US" altLang="zh-CN" sz="2200" b="1" dirty="0">
                  <a:latin typeface="+mj-lt"/>
                  <a:cs typeface="Times New Roman" panose="02020603050405020304" pitchFamily="18" charset="0"/>
                </a:rPr>
                <a:t>S</a:t>
              </a:r>
              <a:r>
                <a:rPr lang="en-US" altLang="zh-CN" sz="2200" b="1" dirty="0" smtClean="0">
                  <a:latin typeface="+mj-lt"/>
                  <a:cs typeface="Times New Roman" panose="02020603050405020304" pitchFamily="18" charset="0"/>
                </a:rPr>
                <a:t>tatus</a:t>
              </a:r>
            </a:p>
          </p:txBody>
        </p:sp>
      </p:grpSp>
      <p:sp>
        <p:nvSpPr>
          <p:cNvPr id="11" name="圆角矩形 12"/>
          <p:cNvSpPr/>
          <p:nvPr/>
        </p:nvSpPr>
        <p:spPr bwMode="auto">
          <a:xfrm>
            <a:off x="557601" y="4063959"/>
            <a:ext cx="1695073" cy="5994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3"/>
          <p:cNvSpPr/>
          <p:nvPr/>
        </p:nvSpPr>
        <p:spPr bwMode="auto">
          <a:xfrm>
            <a:off x="950578" y="1255255"/>
            <a:ext cx="1681744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4"/>
          <p:cNvSpPr/>
          <p:nvPr/>
        </p:nvSpPr>
        <p:spPr bwMode="auto">
          <a:xfrm>
            <a:off x="1831169" y="5172636"/>
            <a:ext cx="810910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65"/>
          <p:cNvGrpSpPr/>
          <p:nvPr/>
        </p:nvGrpSpPr>
        <p:grpSpPr>
          <a:xfrm>
            <a:off x="638598" y="2617434"/>
            <a:ext cx="1849365" cy="837613"/>
            <a:chOff x="966895" y="2019727"/>
            <a:chExt cx="1032478" cy="837613"/>
          </a:xfrm>
        </p:grpSpPr>
        <p:sp>
          <p:nvSpPr>
            <p:cNvPr id="18" name="圆角矩形 6"/>
            <p:cNvSpPr/>
            <p:nvPr/>
          </p:nvSpPr>
          <p:spPr bwMode="auto">
            <a:xfrm>
              <a:off x="966895" y="2095340"/>
              <a:ext cx="8382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b="1" dirty="0" smtClean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5672" y="2019727"/>
              <a:ext cx="10237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+mj-lt"/>
                  <a:cs typeface="Times New Roman" panose="02020603050405020304" pitchFamily="18" charset="0"/>
                </a:rPr>
                <a:t>   Bio-</a:t>
              </a:r>
            </a:p>
            <a:p>
              <a:r>
                <a:rPr lang="en-US" altLang="zh-CN" b="1" dirty="0" smtClean="0">
                  <a:latin typeface="+mj-lt"/>
                  <a:cs typeface="Times New Roman" panose="02020603050405020304" pitchFamily="18" charset="0"/>
                </a:rPr>
                <a:t>feedback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9319" y="1397225"/>
            <a:ext cx="179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Times New Roman" panose="02020603050405020304" pitchFamily="18" charset="0"/>
              </a:rPr>
              <a:t>Symptoms</a:t>
            </a:r>
            <a:endParaRPr lang="zh-CN" altLang="en-US" b="1" dirty="0" smtClean="0">
              <a:solidFill>
                <a:srgbClr val="000000"/>
              </a:solidFill>
              <a:latin typeface="+mj-lt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966" y="4136980"/>
            <a:ext cx="176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lt"/>
                <a:cs typeface="Times New Roman" panose="02020603050405020304" pitchFamily="18" charset="0"/>
              </a:rPr>
              <a:t>Treatment</a:t>
            </a:r>
            <a:endParaRPr lang="zh-CN" altLang="en-US" b="1" dirty="0" smtClean="0">
              <a:solidFill>
                <a:srgbClr val="000000"/>
              </a:solidFill>
              <a:latin typeface="+mj-lt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2166" y="5368970"/>
            <a:ext cx="104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Times New Roman" panose="02020603050405020304" pitchFamily="18" charset="0"/>
              </a:rPr>
              <a:t>Cost</a:t>
            </a:r>
            <a:endParaRPr lang="zh-CN" altLang="en-US" b="1" dirty="0" smtClean="0">
              <a:solidFill>
                <a:srgbClr val="000000"/>
              </a:solidFill>
              <a:latin typeface="+mj-lt"/>
              <a:ea typeface="ＭＳ Ｐゴシック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204"/>
          <p:cNvGrpSpPr/>
          <p:nvPr/>
        </p:nvGrpSpPr>
        <p:grpSpPr>
          <a:xfrm>
            <a:off x="3505201" y="795626"/>
            <a:ext cx="1795689" cy="762000"/>
            <a:chOff x="7070016" y="-2000257"/>
            <a:chExt cx="968535" cy="762000"/>
          </a:xfrm>
        </p:grpSpPr>
        <p:sp>
          <p:nvSpPr>
            <p:cNvPr id="21" name="圆角矩形 9"/>
            <p:cNvSpPr/>
            <p:nvPr/>
          </p:nvSpPr>
          <p:spPr bwMode="auto">
            <a:xfrm>
              <a:off x="7096120" y="-2000257"/>
              <a:ext cx="9144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141"/>
            <p:cNvSpPr/>
            <p:nvPr/>
          </p:nvSpPr>
          <p:spPr>
            <a:xfrm>
              <a:off x="7070016" y="-1840908"/>
              <a:ext cx="9685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0000"/>
                  </a:solidFill>
                  <a:latin typeface="+mj-lt"/>
                  <a:ea typeface="ＭＳ Ｐゴシック" charset="0"/>
                  <a:cs typeface="Times New Roman" panose="02020603050405020304" pitchFamily="18" charset="0"/>
                </a:rPr>
                <a:t>Lifestyles</a:t>
              </a:r>
              <a:endParaRPr lang="zh-CN" altLang="en-US" b="1" dirty="0">
                <a:solidFill>
                  <a:srgbClr val="000000"/>
                </a:solidFill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05"/>
          <p:cNvGrpSpPr/>
          <p:nvPr/>
        </p:nvGrpSpPr>
        <p:grpSpPr>
          <a:xfrm>
            <a:off x="5719502" y="1144804"/>
            <a:ext cx="2419055" cy="748413"/>
            <a:chOff x="5227347" y="1303749"/>
            <a:chExt cx="1021825" cy="762000"/>
          </a:xfrm>
        </p:grpSpPr>
        <p:sp>
          <p:nvSpPr>
            <p:cNvPr id="24" name="圆角矩形 7"/>
            <p:cNvSpPr/>
            <p:nvPr/>
          </p:nvSpPr>
          <p:spPr bwMode="auto">
            <a:xfrm>
              <a:off x="5408549" y="1303749"/>
              <a:ext cx="6858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142"/>
            <p:cNvSpPr/>
            <p:nvPr/>
          </p:nvSpPr>
          <p:spPr>
            <a:xfrm>
              <a:off x="5227347" y="1449195"/>
              <a:ext cx="1021825" cy="470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0000"/>
                  </a:solidFill>
                  <a:latin typeface="+mj-lt"/>
                  <a:ea typeface="ＭＳ Ｐゴシック" charset="0"/>
                  <a:cs typeface="Times New Roman" panose="02020603050405020304" pitchFamily="18" charset="0"/>
                </a:rPr>
                <a:t>Genetics</a:t>
              </a:r>
              <a:endParaRPr lang="zh-CN" altLang="en-US" b="1" dirty="0">
                <a:solidFill>
                  <a:srgbClr val="000000"/>
                </a:solidFill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06"/>
          <p:cNvGrpSpPr/>
          <p:nvPr/>
        </p:nvGrpSpPr>
        <p:grpSpPr>
          <a:xfrm>
            <a:off x="6840386" y="2341627"/>
            <a:ext cx="1825820" cy="830997"/>
            <a:chOff x="7959666" y="4682068"/>
            <a:chExt cx="914400" cy="830997"/>
          </a:xfrm>
        </p:grpSpPr>
        <p:sp>
          <p:nvSpPr>
            <p:cNvPr id="27" name="圆角矩形 4"/>
            <p:cNvSpPr/>
            <p:nvPr/>
          </p:nvSpPr>
          <p:spPr bwMode="auto">
            <a:xfrm>
              <a:off x="8048217" y="4718970"/>
              <a:ext cx="7620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b="1" dirty="0">
                <a:solidFill>
                  <a:srgbClr val="000000"/>
                </a:solidFill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143"/>
            <p:cNvSpPr/>
            <p:nvPr/>
          </p:nvSpPr>
          <p:spPr>
            <a:xfrm>
              <a:off x="7959666" y="4682068"/>
              <a:ext cx="914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latin typeface="+mj-lt"/>
                  <a:cs typeface="Times New Roman" panose="02020603050405020304" pitchFamily="18" charset="0"/>
                </a:rPr>
                <a:t> Bio-signature</a:t>
              </a:r>
              <a:endParaRPr lang="zh-CN" altLang="en-US" b="1" dirty="0">
                <a:solidFill>
                  <a:srgbClr val="000000"/>
                </a:solidFill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08"/>
          <p:cNvGrpSpPr/>
          <p:nvPr/>
        </p:nvGrpSpPr>
        <p:grpSpPr>
          <a:xfrm>
            <a:off x="3386742" y="5897186"/>
            <a:ext cx="2306516" cy="762000"/>
            <a:chOff x="6611607" y="6081809"/>
            <a:chExt cx="1283223" cy="762000"/>
          </a:xfrm>
        </p:grpSpPr>
        <p:sp>
          <p:nvSpPr>
            <p:cNvPr id="30" name="圆角矩形 5"/>
            <p:cNvSpPr/>
            <p:nvPr/>
          </p:nvSpPr>
          <p:spPr bwMode="auto">
            <a:xfrm>
              <a:off x="6672008" y="6081809"/>
              <a:ext cx="1181847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zh-CN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144"/>
            <p:cNvSpPr/>
            <p:nvPr/>
          </p:nvSpPr>
          <p:spPr>
            <a:xfrm>
              <a:off x="6611607" y="6274384"/>
              <a:ext cx="12832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0000"/>
                  </a:solidFill>
                  <a:latin typeface="+mj-lt"/>
                  <a:ea typeface="ＭＳ Ｐゴシック" charset="0"/>
                  <a:cs typeface="Times New Roman" panose="02020603050405020304" pitchFamily="18" charset="0"/>
                </a:rPr>
                <a:t>Environment</a:t>
              </a:r>
              <a:endParaRPr lang="zh-CN" altLang="en-US" b="1" dirty="0">
                <a:solidFill>
                  <a:srgbClr val="000000"/>
                </a:solidFill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207"/>
          <p:cNvGrpSpPr/>
          <p:nvPr/>
        </p:nvGrpSpPr>
        <p:grpSpPr>
          <a:xfrm>
            <a:off x="6533023" y="5045529"/>
            <a:ext cx="1614411" cy="938341"/>
            <a:chOff x="6805619" y="1670312"/>
            <a:chExt cx="852525" cy="762000"/>
          </a:xfrm>
        </p:grpSpPr>
        <p:sp>
          <p:nvSpPr>
            <p:cNvPr id="33" name="圆角矩形 10"/>
            <p:cNvSpPr/>
            <p:nvPr/>
          </p:nvSpPr>
          <p:spPr bwMode="auto">
            <a:xfrm>
              <a:off x="6846540" y="1670312"/>
              <a:ext cx="7620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145"/>
            <p:cNvSpPr/>
            <p:nvPr/>
          </p:nvSpPr>
          <p:spPr>
            <a:xfrm>
              <a:off x="6805619" y="1728443"/>
              <a:ext cx="852525" cy="674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0000"/>
                  </a:solidFill>
                  <a:latin typeface="+mj-lt"/>
                  <a:ea typeface="ＭＳ Ｐゴシック" charset="0"/>
                  <a:cs typeface="Times New Roman" panose="02020603050405020304" pitchFamily="18" charset="0"/>
                </a:rPr>
                <a:t>Social </a:t>
              </a:r>
            </a:p>
            <a:p>
              <a:pPr algn="ctr"/>
              <a:r>
                <a:rPr lang="en-US" altLang="zh-CN" b="1" dirty="0" smtClean="0">
                  <a:solidFill>
                    <a:srgbClr val="000000"/>
                  </a:solidFill>
                  <a:latin typeface="+mj-lt"/>
                  <a:ea typeface="ＭＳ Ｐゴシック" charset="0"/>
                  <a:cs typeface="Times New Roman" panose="02020603050405020304" pitchFamily="18" charset="0"/>
                </a:rPr>
                <a:t>network</a:t>
              </a:r>
              <a:endParaRPr lang="zh-CN" altLang="en-US" b="1" dirty="0">
                <a:solidFill>
                  <a:srgbClr val="000000"/>
                </a:solidFill>
                <a:latin typeface="+mj-lt"/>
                <a:ea typeface="ＭＳ Ｐゴシック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9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97" y="198630"/>
            <a:ext cx="7772400" cy="1143000"/>
          </a:xfrm>
        </p:spPr>
        <p:txBody>
          <a:bodyPr/>
          <a:lstStyle/>
          <a:p>
            <a:r>
              <a:rPr lang="en-US" dirty="0" smtClean="0"/>
              <a:t>Data Sharing: </a:t>
            </a:r>
            <a:br>
              <a:rPr lang="en-US" dirty="0" smtClean="0"/>
            </a:br>
            <a:r>
              <a:rPr lang="en-US" dirty="0" smtClean="0"/>
              <a:t>The Art, Science and Ethics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4051" y="5104957"/>
            <a:ext cx="248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+mj-lt"/>
              </a:rPr>
              <a:t>James Geller</a:t>
            </a:r>
          </a:p>
          <a:p>
            <a:pPr marL="0" lvl="1"/>
            <a:endParaRPr lang="en-US" sz="2200" i="1" dirty="0" smtClean="0">
              <a:latin typeface="+mj-lt"/>
            </a:endParaRPr>
          </a:p>
        </p:txBody>
      </p:sp>
      <p:pic>
        <p:nvPicPr>
          <p:cNvPr id="6" name="Picture 2" descr="C:\Users\Norman\Desktop\DaSH2016\jam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4" y="2451400"/>
            <a:ext cx="2273205" cy="24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4252" y="5104838"/>
            <a:ext cx="248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err="1" smtClean="0">
                <a:latin typeface="+mj-lt"/>
              </a:rPr>
              <a:t>Dantong</a:t>
            </a:r>
            <a:r>
              <a:rPr lang="en-US" sz="2200" dirty="0" smtClean="0">
                <a:latin typeface="+mj-lt"/>
              </a:rPr>
              <a:t> Yu</a:t>
            </a:r>
          </a:p>
        </p:txBody>
      </p:sp>
      <p:pic>
        <p:nvPicPr>
          <p:cNvPr id="8" name="Picture 4" descr="C:\Users\Norman\Desktop\DaSH2016\dant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83" y="2472498"/>
            <a:ext cx="2250543" cy="24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Norman\Desktop\DaSH2016\juli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43" y="2498593"/>
            <a:ext cx="2304809" cy="24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7149" y="5104957"/>
            <a:ext cx="248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+mj-lt"/>
              </a:rPr>
              <a:t>Julia </a:t>
            </a:r>
            <a:r>
              <a:rPr lang="en-US" sz="2200" dirty="0" err="1" smtClean="0">
                <a:latin typeface="+mj-lt"/>
              </a:rPr>
              <a:t>Stoyanovich</a:t>
            </a:r>
            <a:endParaRPr lang="en-US" sz="2200" dirty="0" smtClean="0">
              <a:latin typeface="+mj-lt"/>
            </a:endParaRPr>
          </a:p>
          <a:p>
            <a:pPr marL="0" lvl="1"/>
            <a:endParaRPr lang="en-US" sz="2200" i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6074" y="1817563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Facilitate Sharing</a:t>
            </a:r>
            <a:endParaRPr lang="zh-CN" alt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1828800"/>
            <a:ext cx="30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Responsible Sharing</a:t>
            </a:r>
            <a:endParaRPr lang="zh-CN" alt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614" y="1816650"/>
            <a:ext cx="282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Encourage Sharing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0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Advances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pic>
        <p:nvPicPr>
          <p:cNvPr id="5" name="Picture 4" descr="C:\Users\Norman\Desktop\DaSH2016\george.pn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1" y="2426749"/>
            <a:ext cx="2347698" cy="22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6803" y="478693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latin typeface="+mj-lt"/>
              </a:rPr>
              <a:t>George </a:t>
            </a:r>
            <a:r>
              <a:rPr lang="en-US" dirty="0" err="1" smtClean="0">
                <a:latin typeface="+mj-lt"/>
              </a:rPr>
              <a:t>Hripcsak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824425"/>
            <a:ext cx="185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latin typeface="+mj-lt"/>
              </a:rPr>
              <a:t>Nan </a:t>
            </a:r>
          </a:p>
          <a:p>
            <a:pPr marL="0" lvl="1"/>
            <a:r>
              <a:rPr lang="en-US" dirty="0" smtClean="0">
                <a:latin typeface="+mj-lt"/>
              </a:rPr>
              <a:t>Zhang</a:t>
            </a:r>
          </a:p>
        </p:txBody>
      </p:sp>
      <p:pic>
        <p:nvPicPr>
          <p:cNvPr id="8" name="Picture 6" descr="C:\Users\Norman\Desktop\DaSH2016\zhang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26" y="2426748"/>
            <a:ext cx="2075300" cy="22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12" y="2426750"/>
            <a:ext cx="2180253" cy="228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23335" y="4761287"/>
            <a:ext cx="2065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err="1">
                <a:latin typeface="+mj-lt"/>
              </a:rPr>
              <a:t>Atam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Dhawan</a:t>
            </a:r>
            <a:endParaRPr lang="en-US" dirty="0" smtClean="0">
              <a:latin typeface="+mj-lt"/>
            </a:endParaRPr>
          </a:p>
        </p:txBody>
      </p:sp>
      <p:pic>
        <p:nvPicPr>
          <p:cNvPr id="11" name="Picture 4" descr="C:\Users\Norman\Desktop\DaSH2016\Ives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 bwMode="auto">
          <a:xfrm>
            <a:off x="2464526" y="2426750"/>
            <a:ext cx="2253508" cy="23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00575" y="4786929"/>
            <a:ext cx="181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latin typeface="+mj-lt"/>
              </a:rPr>
              <a:t>Zachary Ives</a:t>
            </a:r>
          </a:p>
        </p:txBody>
      </p:sp>
      <p:sp>
        <p:nvSpPr>
          <p:cNvPr id="14" name="矩形 13"/>
          <p:cNvSpPr/>
          <p:nvPr/>
        </p:nvSpPr>
        <p:spPr>
          <a:xfrm>
            <a:off x="76169" y="1447800"/>
            <a:ext cx="2362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lt"/>
              </a:rPr>
              <a:t>Standardization </a:t>
            </a:r>
          </a:p>
          <a:p>
            <a:r>
              <a:rPr lang="en-US" altLang="zh-CN" dirty="0" smtClean="0">
                <a:latin typeface="+mj-lt"/>
              </a:rPr>
              <a:t>and analytics</a:t>
            </a:r>
            <a:endParaRPr lang="zh-CN" altLang="en-US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39139" y="1474900"/>
            <a:ext cx="2444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j-lt"/>
              </a:rPr>
              <a:t>Data integration </a:t>
            </a:r>
          </a:p>
          <a:p>
            <a:r>
              <a:rPr lang="en-US" altLang="zh-CN" dirty="0" smtClean="0">
                <a:latin typeface="+mj-lt"/>
              </a:rPr>
              <a:t>and linking</a:t>
            </a:r>
            <a:endParaRPr lang="zh-CN" altLang="en-US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50526" y="1484456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j-lt"/>
              </a:rPr>
              <a:t>Data privacy </a:t>
            </a:r>
          </a:p>
        </p:txBody>
      </p:sp>
      <p:sp>
        <p:nvSpPr>
          <p:cNvPr id="17" name="矩形 16"/>
          <p:cNvSpPr/>
          <p:nvPr/>
        </p:nvSpPr>
        <p:spPr>
          <a:xfrm>
            <a:off x="6825826" y="1517447"/>
            <a:ext cx="2225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lt"/>
              </a:rPr>
              <a:t>Point-of-Care Technology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2237"/>
            <a:ext cx="8839200" cy="1143000"/>
          </a:xfrm>
        </p:spPr>
        <p:txBody>
          <a:bodyPr/>
          <a:lstStyle/>
          <a:p>
            <a:r>
              <a:rPr lang="en-US" dirty="0" smtClean="0"/>
              <a:t>Healthcare Problem: Cancer </a:t>
            </a:r>
            <a:r>
              <a:rPr lang="en-US" dirty="0" err="1" smtClean="0"/>
              <a:t>MoonShot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pic>
        <p:nvPicPr>
          <p:cNvPr id="5" name="Picture 6" descr="C:\Users\Norman\Desktop\DaSH2016\Brad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48" y="35052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orman\Desktop\DaSH2016\ari2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8" y="35052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orman\Desktop\DaSH2016\Panettieri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" y="35052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orman\Desktop\DaSH2016\hu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06" y="3505200"/>
            <a:ext cx="167640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8748" y="53340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err="1" smtClean="0">
                <a:latin typeface="+mj-lt"/>
              </a:rPr>
              <a:t>Reynold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Panettieri</a:t>
            </a:r>
            <a:endParaRPr lang="en-US" sz="2200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3749" y="5334000"/>
            <a:ext cx="152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+mj-lt"/>
              </a:rPr>
              <a:t>Ari </a:t>
            </a:r>
          </a:p>
          <a:p>
            <a:pPr marL="0" lvl="1"/>
            <a:r>
              <a:rPr lang="en-US" sz="2200" dirty="0" smtClean="0">
                <a:latin typeface="+mj-lt"/>
              </a:rPr>
              <a:t>Brooks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0148" y="5334000"/>
            <a:ext cx="1981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+mj-lt"/>
              </a:rPr>
              <a:t>Bradford </a:t>
            </a:r>
            <a:r>
              <a:rPr lang="en-US" sz="2200" dirty="0" err="1" smtClean="0">
                <a:latin typeface="+mj-lt"/>
              </a:rPr>
              <a:t>Hesse</a:t>
            </a:r>
            <a:endParaRPr lang="en-US" sz="22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3036" y="5318799"/>
            <a:ext cx="152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err="1" smtClean="0">
                <a:latin typeface="+mj-lt"/>
              </a:rPr>
              <a:t>Shridar</a:t>
            </a:r>
            <a:endParaRPr lang="en-US" sz="2200" dirty="0" smtClean="0">
              <a:latin typeface="+mj-lt"/>
            </a:endParaRPr>
          </a:p>
          <a:p>
            <a:pPr marL="0" lvl="1"/>
            <a:r>
              <a:rPr lang="en-US" sz="2200" dirty="0" err="1" smtClean="0">
                <a:latin typeface="+mj-lt"/>
              </a:rPr>
              <a:t>Ganesan</a:t>
            </a:r>
            <a:endParaRPr lang="en-US" sz="2200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3522" y="5333999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err="1" smtClean="0">
                <a:latin typeface="+mj-lt"/>
              </a:rPr>
              <a:t>Jianying</a:t>
            </a:r>
            <a:r>
              <a:rPr lang="en-US" sz="2200" dirty="0" smtClean="0">
                <a:latin typeface="+mj-lt"/>
              </a:rPr>
              <a:t> Hu</a:t>
            </a:r>
          </a:p>
          <a:p>
            <a:pPr marL="0" lvl="1"/>
            <a:endParaRPr lang="en-US" sz="2200" i="1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81675"/>
            <a:ext cx="9039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"I am not a researcher. I am not an oncologist. </a:t>
            </a:r>
            <a:r>
              <a:rPr lang="en-US" dirty="0" smtClean="0">
                <a:latin typeface="+mj-lt"/>
              </a:rPr>
              <a:t>I </a:t>
            </a:r>
            <a:r>
              <a:rPr lang="en-US" dirty="0">
                <a:latin typeface="+mj-lt"/>
              </a:rPr>
              <a:t>am not a geneticist. </a:t>
            </a:r>
            <a:r>
              <a:rPr lang="en-US" dirty="0" smtClean="0">
                <a:latin typeface="+mj-lt"/>
              </a:rPr>
              <a:t> I </a:t>
            </a:r>
            <a:r>
              <a:rPr lang="en-US" dirty="0">
                <a:latin typeface="+mj-lt"/>
              </a:rPr>
              <a:t>am a Vice President of the United States.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But </a:t>
            </a:r>
            <a:r>
              <a:rPr lang="en-US" dirty="0">
                <a:latin typeface="+mj-lt"/>
              </a:rPr>
              <a:t>I've been on the other end of the need."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-- </a:t>
            </a:r>
            <a:r>
              <a:rPr lang="en-US" i="1" dirty="0" smtClean="0">
                <a:solidFill>
                  <a:prstClr val="black"/>
                </a:solidFill>
                <a:latin typeface="+mj-lt"/>
              </a:rPr>
              <a:t> Vice President Biden, </a:t>
            </a:r>
            <a:r>
              <a:rPr lang="en-US" i="1" dirty="0">
                <a:solidFill>
                  <a:prstClr val="black"/>
                </a:solidFill>
                <a:latin typeface="+mj-lt"/>
              </a:rPr>
              <a:t>January </a:t>
            </a:r>
            <a:r>
              <a:rPr lang="en-US" i="1" dirty="0" smtClean="0">
                <a:solidFill>
                  <a:prstClr val="black"/>
                </a:solidFill>
                <a:latin typeface="+mj-lt"/>
              </a:rPr>
              <a:t>12, 2016</a:t>
            </a:r>
            <a:endParaRPr lang="en-US" dirty="0">
              <a:solidFill>
                <a:prstClr val="black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3263" y="3505200"/>
            <a:ext cx="177396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Thank You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410200"/>
            <a:ext cx="7772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The </a:t>
            </a:r>
            <a:r>
              <a:rPr lang="en-US" sz="4000" dirty="0" err="1" smtClean="0">
                <a:solidFill>
                  <a:srgbClr val="0070C0"/>
                </a:solidFill>
              </a:rPr>
              <a:t>Leir</a:t>
            </a:r>
            <a:r>
              <a:rPr lang="en-US" sz="4000" dirty="0" smtClean="0">
                <a:solidFill>
                  <a:srgbClr val="0070C0"/>
                </a:solidFill>
              </a:rPr>
              <a:t> Charitable Foundations</a:t>
            </a:r>
          </a:p>
          <a:p>
            <a:pPr marL="457200" lvl="1" indent="0">
              <a:buNone/>
            </a:pPr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32709"/>
            <a:ext cx="3505200" cy="37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8" y="209964"/>
            <a:ext cx="9372600" cy="1143000"/>
          </a:xfrm>
        </p:spPr>
        <p:txBody>
          <a:bodyPr/>
          <a:lstStyle/>
          <a:p>
            <a:r>
              <a:rPr lang="en-US" dirty="0"/>
              <a:t>Healthcare Problem: </a:t>
            </a:r>
            <a:r>
              <a:rPr lang="en-US" dirty="0" smtClean="0"/>
              <a:t>US Health Reform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pic>
        <p:nvPicPr>
          <p:cNvPr id="5" name="Picture 6" descr="C:\Users\Norman\Desktop\DaSH2016\f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89234"/>
            <a:ext cx="1828800" cy="18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orman\Desktop\DaSH2016\ash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14823"/>
            <a:ext cx="1786291" cy="19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43434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+mj-lt"/>
              </a:rPr>
              <a:t>Kathy </a:t>
            </a:r>
            <a:r>
              <a:rPr lang="en-US" sz="2200" dirty="0" err="1" smtClean="0">
                <a:latin typeface="+mj-lt"/>
              </a:rPr>
              <a:t>Grise</a:t>
            </a:r>
            <a:endParaRPr lang="en-US" sz="22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343400"/>
            <a:ext cx="1631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+mj-lt"/>
              </a:rPr>
              <a:t>Ashok </a:t>
            </a:r>
          </a:p>
          <a:p>
            <a:pPr marL="0" lvl="1"/>
            <a:r>
              <a:rPr lang="en-US" sz="2200" dirty="0" err="1" smtClean="0">
                <a:latin typeface="+mj-lt"/>
              </a:rPr>
              <a:t>Chennuru</a:t>
            </a:r>
            <a:endParaRPr lang="en-US" sz="22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43434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+mj-lt"/>
              </a:rPr>
              <a:t>Jack  Fong</a:t>
            </a:r>
          </a:p>
        </p:txBody>
      </p:sp>
      <p:pic>
        <p:nvPicPr>
          <p:cNvPr id="10" name="Picture 2" descr="C:\Users\Norman\Desktop\DaSH2016\kath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1024"/>
            <a:ext cx="1752600" cy="18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19500" y="4382094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200" dirty="0" smtClean="0">
                <a:latin typeface="+mj-lt"/>
              </a:rPr>
              <a:t>James Gomes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43434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+mj-lt"/>
              </a:rPr>
              <a:t>Ram </a:t>
            </a:r>
            <a:r>
              <a:rPr lang="en-US" sz="2200" dirty="0" err="1" smtClean="0">
                <a:latin typeface="+mj-lt"/>
              </a:rPr>
              <a:t>Ramesh</a:t>
            </a:r>
            <a:endParaRPr lang="en-US" sz="2200" i="1" dirty="0" smtClean="0">
              <a:latin typeface="+mj-lt"/>
            </a:endParaRPr>
          </a:p>
        </p:txBody>
      </p:sp>
      <p:pic>
        <p:nvPicPr>
          <p:cNvPr id="14" name="Picture 2" descr="C:\Users\Norman\Desktop\DaSH2016\Gome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91024"/>
            <a:ext cx="1676400" cy="185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" y="13655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Voting on Health Reform in the 2016 Election</a:t>
            </a:r>
            <a:endParaRPr lang="en-US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490346"/>
            <a:ext cx="1752600" cy="18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8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" y="28575"/>
            <a:ext cx="9143999" cy="605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6000" b="1" dirty="0" smtClean="0"/>
              <a:t>Thank You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2113746"/>
            <a:ext cx="7696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Margot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</a:rPr>
              <a:t>Gibis</a:t>
            </a:r>
            <a:endParaRPr lang="en-US" sz="2800" b="1" dirty="0" smtClean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Program manager,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Leir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Retreat Center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978920"/>
            <a:ext cx="7696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Jack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Fong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+mj-lt"/>
              </a:rPr>
              <a:t>Director, The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Leir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Retreat Center</a:t>
            </a:r>
          </a:p>
        </p:txBody>
      </p:sp>
    </p:spTree>
    <p:extLst>
      <p:ext uri="{BB962C8B-B14F-4D97-AF65-F5344CB8AC3E}">
        <p14:creationId xmlns:p14="http://schemas.microsoft.com/office/powerpoint/2010/main" val="3580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6000" b="1" dirty="0" smtClean="0"/>
              <a:t>Thank You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Dr</a:t>
            </a:r>
            <a:r>
              <a:rPr lang="en-US" sz="2800" b="1" dirty="0">
                <a:solidFill>
                  <a:srgbClr val="0070C0"/>
                </a:solidFill>
              </a:rPr>
              <a:t>. Joel S. Bloom 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President, </a:t>
            </a:r>
            <a:r>
              <a:rPr lang="en-US" sz="2400" dirty="0" smtClean="0">
                <a:solidFill>
                  <a:srgbClr val="0070C0"/>
                </a:solidFill>
              </a:rPr>
              <a:t>NJIT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Dr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 err="1">
                <a:solidFill>
                  <a:srgbClr val="0070C0"/>
                </a:solidFill>
              </a:rPr>
              <a:t>Fadi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Deek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Provost and Senior Executive Vice President, </a:t>
            </a:r>
            <a:r>
              <a:rPr lang="en-US" sz="2400" dirty="0" smtClean="0">
                <a:solidFill>
                  <a:srgbClr val="0070C0"/>
                </a:solidFill>
              </a:rPr>
              <a:t>NJIT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Dr</a:t>
            </a:r>
            <a:r>
              <a:rPr lang="en-US" sz="2800" b="1" dirty="0">
                <a:solidFill>
                  <a:srgbClr val="0070C0"/>
                </a:solidFill>
              </a:rPr>
              <a:t>. Reggie J. Caudill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Dean, Tuchman School Of Management NJIT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5" name="Picture 4" descr="NJIT_C_P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17" y="1524000"/>
            <a:ext cx="3429000" cy="12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0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sz="5400" b="1" dirty="0"/>
              <a:t>Advisory Board</a:t>
            </a:r>
            <a:endParaRPr lang="en-US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2895600"/>
          </a:xfrm>
        </p:spPr>
        <p:txBody>
          <a:bodyPr anchor="ctr"/>
          <a:lstStyle/>
          <a:p>
            <a:pPr marL="0" indent="0">
              <a:buNone/>
            </a:pPr>
            <a:endParaRPr lang="en-US" sz="2400" kern="12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kern="1200" dirty="0" smtClean="0">
                <a:solidFill>
                  <a:srgbClr val="0070C0"/>
                </a:solidFill>
                <a:latin typeface="+mj-lt"/>
              </a:rPr>
              <a:t>Susan Davidson, </a:t>
            </a:r>
          </a:p>
          <a:p>
            <a:pPr marL="0" indent="0">
              <a:buNone/>
            </a:pPr>
            <a:r>
              <a:rPr lang="en-US" sz="2000" kern="1200" dirty="0" smtClean="0">
                <a:solidFill>
                  <a:srgbClr val="0070C0"/>
                </a:solidFill>
                <a:latin typeface="+mj-lt"/>
              </a:rPr>
              <a:t>Founding Co-Director, Center </a:t>
            </a:r>
            <a:r>
              <a:rPr lang="en-US" sz="2000" kern="1200" dirty="0">
                <a:solidFill>
                  <a:srgbClr val="0070C0"/>
                </a:solidFill>
                <a:latin typeface="+mj-lt"/>
              </a:rPr>
              <a:t>for </a:t>
            </a:r>
            <a:r>
              <a:rPr lang="en-US" sz="2000" kern="1200" dirty="0" smtClean="0">
                <a:solidFill>
                  <a:srgbClr val="0070C0"/>
                </a:solidFill>
                <a:latin typeface="+mj-lt"/>
              </a:rPr>
              <a:t>Bioinformatics, Weiss Professor, Computer &amp; Info. Science, </a:t>
            </a:r>
            <a:r>
              <a:rPr lang="en-US" sz="2000" kern="1200" dirty="0" err="1" smtClean="0">
                <a:solidFill>
                  <a:srgbClr val="0070C0"/>
                </a:solidFill>
                <a:latin typeface="+mj-lt"/>
              </a:rPr>
              <a:t>UPenn</a:t>
            </a:r>
            <a:r>
              <a:rPr lang="en-US" sz="2000" kern="1200" dirty="0" smtClean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Chair, Board of Directors,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CRA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.</a:t>
            </a:r>
            <a:endParaRPr lang="en-US" sz="2000" kern="1200" dirty="0" smtClean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US" sz="800" b="1" kern="1200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kern="12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Kathy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Grise</a:t>
            </a:r>
            <a:endParaRPr lang="en-US" sz="2400" b="1" kern="12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kern="1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Senior Program Director, Big Data Initiatives, Future Directions, IEEE</a:t>
            </a:r>
          </a:p>
          <a:p>
            <a:pPr marL="0" indent="0">
              <a:buNone/>
            </a:pPr>
            <a:endParaRPr lang="en-US" sz="800" kern="1200" dirty="0">
              <a:latin typeface="+mj-lt"/>
            </a:endParaRPr>
          </a:p>
          <a:p>
            <a:pPr marL="0" indent="0">
              <a:buNone/>
            </a:pPr>
            <a:r>
              <a:rPr lang="en-US" sz="2400" b="1" kern="1200" dirty="0">
                <a:solidFill>
                  <a:srgbClr val="0070C0"/>
                </a:solidFill>
                <a:latin typeface="+mj-lt"/>
              </a:rPr>
              <a:t>Bradford </a:t>
            </a:r>
            <a:r>
              <a:rPr lang="en-US" sz="2400" b="1" kern="1200" dirty="0" err="1" smtClean="0">
                <a:solidFill>
                  <a:srgbClr val="0070C0"/>
                </a:solidFill>
                <a:latin typeface="+mj-lt"/>
              </a:rPr>
              <a:t>Hesse</a:t>
            </a:r>
            <a:r>
              <a:rPr lang="en-US" sz="2400" kern="1200" dirty="0" smtClean="0">
                <a:solidFill>
                  <a:srgbClr val="0070C0"/>
                </a:solidFill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en-US" sz="2000" kern="1200" dirty="0" smtClean="0">
                <a:solidFill>
                  <a:srgbClr val="0070C0"/>
                </a:solidFill>
                <a:latin typeface="+mj-lt"/>
              </a:rPr>
              <a:t>Chief</a:t>
            </a:r>
            <a:r>
              <a:rPr lang="en-US" sz="2000" kern="1200" dirty="0">
                <a:solidFill>
                  <a:srgbClr val="0070C0"/>
                </a:solidFill>
                <a:latin typeface="+mj-lt"/>
              </a:rPr>
              <a:t>, Health Communications &amp; Informatics Research</a:t>
            </a:r>
          </a:p>
          <a:p>
            <a:pPr marL="0" indent="0">
              <a:buNone/>
            </a:pPr>
            <a:r>
              <a:rPr lang="en-US" sz="2000" kern="1200" dirty="0">
                <a:solidFill>
                  <a:srgbClr val="0070C0"/>
                </a:solidFill>
                <a:latin typeface="+mj-lt"/>
              </a:rPr>
              <a:t>National Cancer Institute, </a:t>
            </a:r>
            <a:r>
              <a:rPr lang="en-US" sz="2000" kern="1200" dirty="0" smtClean="0">
                <a:solidFill>
                  <a:srgbClr val="0070C0"/>
                </a:solidFill>
                <a:latin typeface="+mj-lt"/>
              </a:rPr>
              <a:t>National </a:t>
            </a:r>
            <a:r>
              <a:rPr lang="en-US" sz="2000" kern="1200" dirty="0">
                <a:solidFill>
                  <a:srgbClr val="0070C0"/>
                </a:solidFill>
                <a:latin typeface="+mj-lt"/>
              </a:rPr>
              <a:t>Institute of Health</a:t>
            </a:r>
          </a:p>
          <a:p>
            <a:endParaRPr lang="en-US" sz="800" dirty="0">
              <a:latin typeface="+mj-lt"/>
            </a:endParaRPr>
          </a:p>
          <a:p>
            <a:pPr marL="0" indent="0">
              <a:buNone/>
            </a:pPr>
            <a:r>
              <a:rPr lang="en-US" sz="2400" b="1" kern="12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Cheickna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Sylla</a:t>
            </a:r>
            <a:endParaRPr lang="en-US" sz="2400" kern="12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kern="1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Professor,  Associate Dean, </a:t>
            </a:r>
            <a:r>
              <a:rPr lang="en-US" sz="2000" kern="12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Tuchman </a:t>
            </a:r>
            <a:r>
              <a:rPr lang="en-US" sz="2000" kern="1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School of Management, </a:t>
            </a:r>
            <a:r>
              <a:rPr lang="en-US" sz="2000" kern="12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NJIT</a:t>
            </a:r>
            <a:endParaRPr lang="en-US" sz="2400" kern="1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077200" cy="3200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Opening </a:t>
            </a:r>
            <a:r>
              <a:rPr lang="en-US" sz="5400" dirty="0">
                <a:solidFill>
                  <a:srgbClr val="C00000"/>
                </a:solidFill>
              </a:rPr>
              <a:t>Remarks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Dr</a:t>
            </a:r>
            <a:r>
              <a:rPr lang="en-US" dirty="0">
                <a:solidFill>
                  <a:srgbClr val="0070C0"/>
                </a:solidFill>
              </a:rPr>
              <a:t>. Jack </a:t>
            </a:r>
            <a:r>
              <a:rPr lang="en-US" dirty="0" smtClean="0">
                <a:solidFill>
                  <a:srgbClr val="0070C0"/>
                </a:solidFill>
              </a:rPr>
              <a:t>Fong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cap="none" dirty="0">
                <a:solidFill>
                  <a:srgbClr val="0070C0"/>
                </a:solidFill>
              </a:rPr>
              <a:t>Director, The </a:t>
            </a:r>
            <a:r>
              <a:rPr lang="en-US" cap="none" dirty="0" err="1">
                <a:solidFill>
                  <a:srgbClr val="0070C0"/>
                </a:solidFill>
              </a:rPr>
              <a:t>Leir</a:t>
            </a:r>
            <a:r>
              <a:rPr lang="en-US" cap="none" dirty="0">
                <a:solidFill>
                  <a:srgbClr val="0070C0"/>
                </a:solidFill>
              </a:rPr>
              <a:t> Retreat Center</a:t>
            </a:r>
            <a:r>
              <a:rPr lang="en-US" cap="none" dirty="0" smtClean="0">
                <a:solidFill>
                  <a:srgbClr val="0070C0"/>
                </a:solidFill>
              </a:rPr>
              <a:t/>
            </a:r>
            <a:br>
              <a:rPr lang="en-US" cap="none" dirty="0" smtClean="0">
                <a:solidFill>
                  <a:srgbClr val="0070C0"/>
                </a:solidFill>
              </a:rPr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32004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Opening Remarks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Dr</a:t>
            </a:r>
            <a:r>
              <a:rPr lang="en-US" dirty="0">
                <a:solidFill>
                  <a:srgbClr val="0070C0"/>
                </a:solidFill>
              </a:rPr>
              <a:t>. Joel S. Bloom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cap="none" dirty="0" smtClean="0">
                <a:solidFill>
                  <a:srgbClr val="0070C0"/>
                </a:solidFill>
              </a:rPr>
              <a:t>President, NJIT</a:t>
            </a:r>
            <a:br>
              <a:rPr lang="en-US" cap="none" dirty="0" smtClean="0">
                <a:solidFill>
                  <a:srgbClr val="0070C0"/>
                </a:solidFill>
              </a:rPr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1752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Sponsor: </a:t>
            </a:r>
            <a:r>
              <a:rPr lang="en-US" sz="2400" b="1" dirty="0" err="1" smtClean="0">
                <a:solidFill>
                  <a:srgbClr val="0070C0"/>
                </a:solidFill>
              </a:rPr>
              <a:t>Leir</a:t>
            </a:r>
            <a:r>
              <a:rPr lang="en-US" sz="2400" b="1" dirty="0" smtClean="0">
                <a:solidFill>
                  <a:srgbClr val="0070C0"/>
                </a:solidFill>
              </a:rPr>
              <a:t> Charitable Foundations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Host: </a:t>
            </a:r>
            <a:r>
              <a:rPr lang="en-US" sz="2400" b="1" dirty="0" err="1">
                <a:solidFill>
                  <a:srgbClr val="0070C0"/>
                </a:solidFill>
              </a:rPr>
              <a:t>Leir</a:t>
            </a:r>
            <a:r>
              <a:rPr lang="en-US" sz="2400" b="1" dirty="0">
                <a:solidFill>
                  <a:srgbClr val="0070C0"/>
                </a:solidFill>
              </a:rPr>
              <a:t> Retreat Center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Supporter: New Jersey Institute of Technology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066800"/>
            <a:ext cx="8915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C80000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kern="0" dirty="0" smtClean="0"/>
              <a:t>Symposium on </a:t>
            </a:r>
            <a:br>
              <a:rPr lang="en-US" kern="0" dirty="0" smtClean="0"/>
            </a:b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5000" b="1" kern="0" dirty="0" smtClean="0">
                <a:solidFill>
                  <a:srgbClr val="C00000"/>
                </a:solidFill>
              </a:rPr>
              <a:t>Data Science for Healthcare</a:t>
            </a:r>
            <a:br>
              <a:rPr lang="en-US" sz="5000" b="1" kern="0" dirty="0" smtClean="0">
                <a:solidFill>
                  <a:srgbClr val="C00000"/>
                </a:solidFill>
              </a:rPr>
            </a:br>
            <a:r>
              <a:rPr lang="en-US" sz="5000" b="1" kern="0" dirty="0" smtClean="0">
                <a:solidFill>
                  <a:srgbClr val="C00000"/>
                </a:solidFill>
              </a:rPr>
              <a:t>(</a:t>
            </a:r>
            <a:r>
              <a:rPr lang="en-US" sz="5000" b="1" kern="0" dirty="0" err="1" smtClean="0">
                <a:solidFill>
                  <a:srgbClr val="C00000"/>
                </a:solidFill>
              </a:rPr>
              <a:t>DaSH</a:t>
            </a:r>
            <a:r>
              <a:rPr lang="en-US" sz="5000" b="1" kern="0" dirty="0" smtClean="0">
                <a:solidFill>
                  <a:srgbClr val="C00000"/>
                </a:solidFill>
              </a:rPr>
              <a:t>)</a:t>
            </a:r>
            <a:endParaRPr lang="en-US" sz="50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066800"/>
            <a:ext cx="521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j-lt"/>
                <a:cs typeface="Arial" pitchFamily="34" charset="0"/>
              </a:rPr>
              <a:t>Health Spending as a share of </a:t>
            </a:r>
            <a:r>
              <a:rPr lang="en-US" altLang="zh-CN" dirty="0" smtClean="0">
                <a:latin typeface="+mj-lt"/>
                <a:cs typeface="Arial" pitchFamily="34" charset="0"/>
              </a:rPr>
              <a:t>GDP</a:t>
            </a:r>
            <a:endParaRPr lang="en-US" dirty="0">
              <a:latin typeface="+mj-lt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The Status of Healthcare in US -1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592910"/>
            <a:ext cx="7200900" cy="46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TC Stone Sans Std Semibold"/>
        <a:ea typeface="ＭＳ Ｐゴシック"/>
        <a:cs typeface="ＭＳ Ｐゴシック"/>
      </a:majorFont>
      <a:minorFont>
        <a:latin typeface="ITC Stone Sans Std Semi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18562</TotalTime>
  <Words>514</Words>
  <Application>Microsoft Office PowerPoint</Application>
  <PresentationFormat>On-screen Show (4:3)</PresentationFormat>
  <Paragraphs>194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ITC Stone Sans Std Semibold</vt:lpstr>
      <vt:lpstr>Times New Roman</vt:lpstr>
      <vt:lpstr>汉仪粗宋简</vt:lpstr>
      <vt:lpstr>Blank Presentation</vt:lpstr>
      <vt:lpstr>Symposium on   Data Science for Healthcare (DaSH)</vt:lpstr>
      <vt:lpstr>Thank You</vt:lpstr>
      <vt:lpstr>Thank You</vt:lpstr>
      <vt:lpstr>Thank You </vt:lpstr>
      <vt:lpstr>Advisory Board</vt:lpstr>
      <vt:lpstr>Opening Remarks   Dr. Jack Fong Director, The Leir Retreat Center   </vt:lpstr>
      <vt:lpstr>Opening Remarks   Dr. Joel S. Bloom  President, NJIT   </vt:lpstr>
      <vt:lpstr>PowerPoint Presentation</vt:lpstr>
      <vt:lpstr>The Status of Healthcare in US -1</vt:lpstr>
      <vt:lpstr>The Status of Healthcare in US -2</vt:lpstr>
      <vt:lpstr>Big Data Success in Business</vt:lpstr>
      <vt:lpstr>The Goal of DaSH Symposium</vt:lpstr>
      <vt:lpstr>The Objectives of the DaSH Symposium</vt:lpstr>
      <vt:lpstr>Inaugural Event, Sept 24-25, 2015 </vt:lpstr>
      <vt:lpstr>Summary of DaSH 2015</vt:lpstr>
      <vt:lpstr>DaSH 2016 Theme: Data Sharing</vt:lpstr>
      <vt:lpstr>Data Sharing:  The Art, Science and Ethics</vt:lpstr>
      <vt:lpstr>Technologies Advances</vt:lpstr>
      <vt:lpstr>Healthcare Problem: Cancer MoonShot</vt:lpstr>
      <vt:lpstr>Healthcare Problem: US Health Reform</vt:lpstr>
      <vt:lpstr>PowerPoint Presentation</vt:lpstr>
    </vt:vector>
  </TitlesOfParts>
  <Company>Foundry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Rohloff</dc:creator>
  <cp:lastModifiedBy>Yi</cp:lastModifiedBy>
  <cp:revision>906</cp:revision>
  <dcterms:created xsi:type="dcterms:W3CDTF">2005-12-15T17:43:18Z</dcterms:created>
  <dcterms:modified xsi:type="dcterms:W3CDTF">2016-10-07T20:08:37Z</dcterms:modified>
</cp:coreProperties>
</file>