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64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C97CC-CD75-9440-8F58-68E8BC6FA541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6002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90FE3-911E-6D48-BFFF-F95AB2FCF462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7102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49481-B887-7D42-9649-847A98875030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7116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938"/>
            <a:ext cx="76708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7EA6-BBAB-274A-9C0B-0FEFFF64A233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0793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51CB2-29CD-5C4C-A439-220309583934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2659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D61E4-F049-7446-B76E-886101B76E23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9195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73051-45A9-4D4F-AE0C-1E4BB44AC748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3007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2EFCC-CE4F-0B43-B6CA-388E5A6B67E8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1125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BB904-2902-914E-A30B-B0A0CADE5905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4920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B5193-8A6F-7C4B-B8F3-A631E4A6677B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7815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0CDFD-0B73-0F43-B121-DC3D28FFA91B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4019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17BF-B166-A64E-8302-7188100F5E63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3843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6A4533-C9F1-344E-88ED-5371DE7FBAE1}" type="slidenum"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2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eft Arrow 22"/>
          <p:cNvSpPr/>
          <p:nvPr/>
        </p:nvSpPr>
        <p:spPr>
          <a:xfrm rot="16044632">
            <a:off x="4472005" y="4998767"/>
            <a:ext cx="296013" cy="414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5363298"/>
            <a:ext cx="425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Natural </a:t>
            </a:r>
            <a:r>
              <a:rPr lang="en-US" sz="2000" dirty="0" smtClea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History, </a:t>
            </a:r>
            <a:r>
              <a:rPr lang="en-US" sz="20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Response to Treatment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0139" y="3864341"/>
            <a:ext cx="139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Morphology,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Anatomy </a:t>
            </a:r>
          </a:p>
        </p:txBody>
      </p: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14" y="3864341"/>
            <a:ext cx="1306954" cy="99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79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eft Arrow 22"/>
          <p:cNvSpPr/>
          <p:nvPr/>
        </p:nvSpPr>
        <p:spPr>
          <a:xfrm rot="16044632">
            <a:off x="4472005" y="4998767"/>
            <a:ext cx="296013" cy="414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5363298"/>
            <a:ext cx="425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Natural History, Response to Treatment</a:t>
            </a:r>
          </a:p>
        </p:txBody>
      </p:sp>
      <p:grpSp>
        <p:nvGrpSpPr>
          <p:cNvPr id="29" name="Group 5"/>
          <p:cNvGrpSpPr/>
          <p:nvPr/>
        </p:nvGrpSpPr>
        <p:grpSpPr>
          <a:xfrm>
            <a:off x="3932339" y="2541521"/>
            <a:ext cx="1447800" cy="947737"/>
            <a:chOff x="3225800" y="958851"/>
            <a:chExt cx="3784600" cy="2470150"/>
          </a:xfrm>
        </p:grpSpPr>
        <p:pic>
          <p:nvPicPr>
            <p:cNvPr id="30" name="Picture 29" descr="Screen Shot 2014-05-30 at 8.50.52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4"/>
            <a:stretch/>
          </p:blipFill>
          <p:spPr>
            <a:xfrm>
              <a:off x="3225800" y="1295401"/>
              <a:ext cx="3784599" cy="2133600"/>
            </a:xfrm>
            <a:prstGeom prst="rect">
              <a:avLst/>
            </a:prstGeom>
          </p:spPr>
        </p:pic>
        <p:pic>
          <p:nvPicPr>
            <p:cNvPr id="31" name="Picture 30" descr="Screen Shot 2014-05-30 at 8.50.52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58"/>
            <a:stretch/>
          </p:blipFill>
          <p:spPr>
            <a:xfrm>
              <a:off x="3225800" y="958851"/>
              <a:ext cx="3784600" cy="33654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380139" y="3864341"/>
            <a:ext cx="139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Morphology,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Anatomy </a:t>
            </a:r>
          </a:p>
        </p:txBody>
      </p: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14" y="3864341"/>
            <a:ext cx="1306954" cy="99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1854" y="2900680"/>
            <a:ext cx="177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"/>
              </a:rPr>
              <a:t>Gene expression,</a:t>
            </a:r>
          </a:p>
          <a:p>
            <a:r>
              <a:rPr lang="en-US" dirty="0">
                <a:solidFill>
                  <a:srgbClr val="FFFFFF"/>
                </a:solidFill>
                <a:latin typeface="Times"/>
              </a:rPr>
              <a:t>Proteomics, </a:t>
            </a:r>
            <a:r>
              <a:rPr lang="en-US" dirty="0" err="1">
                <a:solidFill>
                  <a:srgbClr val="FFFFFF"/>
                </a:solidFill>
                <a:latin typeface="Times"/>
              </a:rPr>
              <a:t>etc</a:t>
            </a:r>
            <a:endParaRPr lang="en-US" dirty="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7" name="Left Arrow 26"/>
          <p:cNvSpPr/>
          <p:nvPr/>
        </p:nvSpPr>
        <p:spPr>
          <a:xfrm rot="16044632">
            <a:off x="4472006" y="3479967"/>
            <a:ext cx="296013" cy="414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9588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5-30 at 8.5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1931949" cy="1257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2819400"/>
            <a:ext cx="1503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Shat et al, Nature 2012</a:t>
            </a:r>
          </a:p>
        </p:txBody>
      </p:sp>
      <p:pic>
        <p:nvPicPr>
          <p:cNvPr id="16" name="Picture 15" descr="Screen Shot 2014-05-31 at 10.23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949" y="1447800"/>
            <a:ext cx="1022350" cy="960255"/>
          </a:xfrm>
          <a:prstGeom prst="rect">
            <a:avLst/>
          </a:prstGeom>
        </p:spPr>
      </p:pic>
      <p:sp>
        <p:nvSpPr>
          <p:cNvPr id="19" name="Left Arrow 18"/>
          <p:cNvSpPr/>
          <p:nvPr/>
        </p:nvSpPr>
        <p:spPr>
          <a:xfrm rot="12241752">
            <a:off x="3160773" y="2495236"/>
            <a:ext cx="513589" cy="4012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3" name="Left Arrow 22"/>
          <p:cNvSpPr/>
          <p:nvPr/>
        </p:nvSpPr>
        <p:spPr>
          <a:xfrm rot="16044632">
            <a:off x="4472005" y="4998767"/>
            <a:ext cx="296013" cy="414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5363298"/>
            <a:ext cx="425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Natural History, Response to Treatment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685800"/>
            <a:ext cx="2449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Cell of Origin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Genomic Changes</a:t>
            </a:r>
          </a:p>
        </p:txBody>
      </p:sp>
      <p:grpSp>
        <p:nvGrpSpPr>
          <p:cNvPr id="29" name="Group 5"/>
          <p:cNvGrpSpPr/>
          <p:nvPr/>
        </p:nvGrpSpPr>
        <p:grpSpPr>
          <a:xfrm>
            <a:off x="3932339" y="2541521"/>
            <a:ext cx="1447800" cy="947737"/>
            <a:chOff x="3225800" y="958851"/>
            <a:chExt cx="3784600" cy="2470150"/>
          </a:xfrm>
        </p:grpSpPr>
        <p:pic>
          <p:nvPicPr>
            <p:cNvPr id="30" name="Picture 29" descr="Screen Shot 2014-05-30 at 8.50.52 A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4"/>
            <a:stretch/>
          </p:blipFill>
          <p:spPr>
            <a:xfrm>
              <a:off x="3225800" y="1295401"/>
              <a:ext cx="3784599" cy="2133600"/>
            </a:xfrm>
            <a:prstGeom prst="rect">
              <a:avLst/>
            </a:prstGeom>
          </p:spPr>
        </p:pic>
        <p:pic>
          <p:nvPicPr>
            <p:cNvPr id="31" name="Picture 30" descr="Screen Shot 2014-05-30 at 8.50.52 A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58"/>
            <a:stretch/>
          </p:blipFill>
          <p:spPr>
            <a:xfrm>
              <a:off x="3225800" y="958851"/>
              <a:ext cx="3784600" cy="33654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380139" y="3864341"/>
            <a:ext cx="139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Morphology,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Anatomy </a:t>
            </a:r>
          </a:p>
        </p:txBody>
      </p: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14" y="3864341"/>
            <a:ext cx="1306954" cy="99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1854" y="2900680"/>
            <a:ext cx="177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"/>
              </a:rPr>
              <a:t>Gene expression,</a:t>
            </a:r>
          </a:p>
          <a:p>
            <a:r>
              <a:rPr lang="en-US" dirty="0">
                <a:solidFill>
                  <a:srgbClr val="FFFFFF"/>
                </a:solidFill>
                <a:latin typeface="Times"/>
              </a:rPr>
              <a:t>Proteomics, </a:t>
            </a:r>
            <a:r>
              <a:rPr lang="en-US" dirty="0" err="1">
                <a:solidFill>
                  <a:srgbClr val="FFFFFF"/>
                </a:solidFill>
                <a:latin typeface="Times"/>
              </a:rPr>
              <a:t>etc</a:t>
            </a:r>
            <a:endParaRPr lang="en-US" dirty="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7" name="Left Arrow 26"/>
          <p:cNvSpPr/>
          <p:nvPr/>
        </p:nvSpPr>
        <p:spPr>
          <a:xfrm rot="16044632">
            <a:off x="4472006" y="3479967"/>
            <a:ext cx="296013" cy="414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9168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5-30 at 8.5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1931949" cy="1257300"/>
          </a:xfrm>
          <a:prstGeom prst="rect">
            <a:avLst/>
          </a:prstGeom>
        </p:spPr>
      </p:pic>
      <p:pic>
        <p:nvPicPr>
          <p:cNvPr id="8" name="Picture 7" descr="Screen Shot 2014-05-30 at 8.59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71600"/>
            <a:ext cx="1783920" cy="11977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5000" y="838200"/>
            <a:ext cx="274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Tumor Microenvironment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5994" y="1392007"/>
            <a:ext cx="1482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Fibroblasts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Macrophages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Lymphocytes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Endothelial cells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819400"/>
            <a:ext cx="1503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Shat et al, Nature 2012</a:t>
            </a:r>
          </a:p>
        </p:txBody>
      </p:sp>
      <p:pic>
        <p:nvPicPr>
          <p:cNvPr id="16" name="Picture 15" descr="Screen Shot 2014-05-31 at 10.23.5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949" y="1447800"/>
            <a:ext cx="1022350" cy="960255"/>
          </a:xfrm>
          <a:prstGeom prst="rect">
            <a:avLst/>
          </a:prstGeom>
        </p:spPr>
      </p:pic>
      <p:sp>
        <p:nvSpPr>
          <p:cNvPr id="19" name="Left Arrow 18"/>
          <p:cNvSpPr/>
          <p:nvPr/>
        </p:nvSpPr>
        <p:spPr>
          <a:xfrm rot="12241752">
            <a:off x="3160773" y="2495236"/>
            <a:ext cx="513589" cy="4012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1" name="Left Arrow 20"/>
          <p:cNvSpPr/>
          <p:nvPr/>
        </p:nvSpPr>
        <p:spPr>
          <a:xfrm rot="9193664" flipH="1">
            <a:off x="5651668" y="2497930"/>
            <a:ext cx="513589" cy="4012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3" name="Left Arrow 22"/>
          <p:cNvSpPr/>
          <p:nvPr/>
        </p:nvSpPr>
        <p:spPr>
          <a:xfrm rot="16044632">
            <a:off x="4472005" y="4998767"/>
            <a:ext cx="296013" cy="414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5363298"/>
            <a:ext cx="425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Natural History, Response to Treatment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685800"/>
            <a:ext cx="2449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Cell of Origin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Genomic Changes</a:t>
            </a:r>
          </a:p>
        </p:txBody>
      </p:sp>
      <p:grpSp>
        <p:nvGrpSpPr>
          <p:cNvPr id="29" name="Group 5"/>
          <p:cNvGrpSpPr/>
          <p:nvPr/>
        </p:nvGrpSpPr>
        <p:grpSpPr>
          <a:xfrm>
            <a:off x="3932339" y="2541521"/>
            <a:ext cx="1447800" cy="947737"/>
            <a:chOff x="3225800" y="958851"/>
            <a:chExt cx="3784600" cy="2470150"/>
          </a:xfrm>
        </p:grpSpPr>
        <p:pic>
          <p:nvPicPr>
            <p:cNvPr id="30" name="Picture 29" descr="Screen Shot 2014-05-30 at 8.50.52 A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4"/>
            <a:stretch/>
          </p:blipFill>
          <p:spPr>
            <a:xfrm>
              <a:off x="3225800" y="1295401"/>
              <a:ext cx="3784599" cy="2133600"/>
            </a:xfrm>
            <a:prstGeom prst="rect">
              <a:avLst/>
            </a:prstGeom>
          </p:spPr>
        </p:pic>
        <p:pic>
          <p:nvPicPr>
            <p:cNvPr id="31" name="Picture 30" descr="Screen Shot 2014-05-30 at 8.50.52 A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58"/>
            <a:stretch/>
          </p:blipFill>
          <p:spPr>
            <a:xfrm>
              <a:off x="3225800" y="958851"/>
              <a:ext cx="3784600" cy="33654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380139" y="3864341"/>
            <a:ext cx="139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Morphology,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Anatomy </a:t>
            </a:r>
          </a:p>
        </p:txBody>
      </p: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14" y="3864341"/>
            <a:ext cx="1306954" cy="99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1854" y="2900680"/>
            <a:ext cx="177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"/>
              </a:rPr>
              <a:t>Gene expression,</a:t>
            </a:r>
          </a:p>
          <a:p>
            <a:r>
              <a:rPr lang="en-US" dirty="0">
                <a:solidFill>
                  <a:srgbClr val="FFFFFF"/>
                </a:solidFill>
                <a:latin typeface="Times"/>
              </a:rPr>
              <a:t>Proteomics, </a:t>
            </a:r>
            <a:r>
              <a:rPr lang="en-US" dirty="0" err="1">
                <a:solidFill>
                  <a:srgbClr val="FFFFFF"/>
                </a:solidFill>
                <a:latin typeface="Times"/>
              </a:rPr>
              <a:t>etc</a:t>
            </a:r>
            <a:endParaRPr lang="en-US" dirty="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7" name="Left Arrow 26"/>
          <p:cNvSpPr/>
          <p:nvPr/>
        </p:nvSpPr>
        <p:spPr>
          <a:xfrm rot="16044632">
            <a:off x="4472006" y="3479967"/>
            <a:ext cx="296013" cy="414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5942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5-30 at 8.5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1931949" cy="1257300"/>
          </a:xfrm>
          <a:prstGeom prst="rect">
            <a:avLst/>
          </a:prstGeom>
        </p:spPr>
      </p:pic>
      <p:pic>
        <p:nvPicPr>
          <p:cNvPr id="8" name="Picture 7" descr="Screen Shot 2014-05-30 at 8.59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71600"/>
            <a:ext cx="1783920" cy="11977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5000" y="838200"/>
            <a:ext cx="274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Tumor Microenvironment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5994" y="1392007"/>
            <a:ext cx="1482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Fibroblasts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Macrophages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Lymphocytes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Endothelial cells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819400"/>
            <a:ext cx="1503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Shat et al, Nature 2012</a:t>
            </a:r>
          </a:p>
        </p:txBody>
      </p:sp>
      <p:pic>
        <p:nvPicPr>
          <p:cNvPr id="16" name="Picture 15" descr="Screen Shot 2014-05-31 at 10.23.5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949" y="1447800"/>
            <a:ext cx="1022350" cy="960255"/>
          </a:xfrm>
          <a:prstGeom prst="rect">
            <a:avLst/>
          </a:prstGeom>
        </p:spPr>
      </p:pic>
      <p:sp>
        <p:nvSpPr>
          <p:cNvPr id="19" name="Left Arrow 18"/>
          <p:cNvSpPr/>
          <p:nvPr/>
        </p:nvSpPr>
        <p:spPr>
          <a:xfrm rot="12241752">
            <a:off x="3160773" y="2495236"/>
            <a:ext cx="513589" cy="4012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1" name="Left Arrow 20"/>
          <p:cNvSpPr/>
          <p:nvPr/>
        </p:nvSpPr>
        <p:spPr>
          <a:xfrm rot="9193664" flipH="1">
            <a:off x="5651668" y="2497930"/>
            <a:ext cx="513589" cy="4012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3" name="Left Arrow 22"/>
          <p:cNvSpPr/>
          <p:nvPr/>
        </p:nvSpPr>
        <p:spPr>
          <a:xfrm rot="16044632">
            <a:off x="4472005" y="4998767"/>
            <a:ext cx="296013" cy="414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5363298"/>
            <a:ext cx="425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Natural History, Response to Treatment</a:t>
            </a:r>
          </a:p>
        </p:txBody>
      </p:sp>
      <p:sp>
        <p:nvSpPr>
          <p:cNvPr id="25" name="Left-Right Arrow 24"/>
          <p:cNvSpPr/>
          <p:nvPr/>
        </p:nvSpPr>
        <p:spPr>
          <a:xfrm>
            <a:off x="3657600" y="1676400"/>
            <a:ext cx="1722539" cy="457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800" y="1230868"/>
            <a:ext cx="149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Host Factors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685800"/>
            <a:ext cx="2449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Cell of Origin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Genomic Changes</a:t>
            </a:r>
          </a:p>
        </p:txBody>
      </p:sp>
      <p:grpSp>
        <p:nvGrpSpPr>
          <p:cNvPr id="29" name="Group 5"/>
          <p:cNvGrpSpPr/>
          <p:nvPr/>
        </p:nvGrpSpPr>
        <p:grpSpPr>
          <a:xfrm>
            <a:off x="3932339" y="2541521"/>
            <a:ext cx="1447800" cy="947737"/>
            <a:chOff x="3225800" y="958851"/>
            <a:chExt cx="3784600" cy="2470150"/>
          </a:xfrm>
        </p:grpSpPr>
        <p:pic>
          <p:nvPicPr>
            <p:cNvPr id="30" name="Picture 29" descr="Screen Shot 2014-05-30 at 8.50.52 A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4"/>
            <a:stretch/>
          </p:blipFill>
          <p:spPr>
            <a:xfrm>
              <a:off x="3225800" y="1295401"/>
              <a:ext cx="3784599" cy="2133600"/>
            </a:xfrm>
            <a:prstGeom prst="rect">
              <a:avLst/>
            </a:prstGeom>
          </p:spPr>
        </p:pic>
        <p:pic>
          <p:nvPicPr>
            <p:cNvPr id="31" name="Picture 30" descr="Screen Shot 2014-05-30 at 8.50.52 A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58"/>
            <a:stretch/>
          </p:blipFill>
          <p:spPr>
            <a:xfrm>
              <a:off x="3225800" y="958851"/>
              <a:ext cx="3784600" cy="33654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380139" y="3864341"/>
            <a:ext cx="139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Morphology,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Anatomy </a:t>
            </a:r>
          </a:p>
        </p:txBody>
      </p: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14" y="3864341"/>
            <a:ext cx="1306954" cy="99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1854" y="2900680"/>
            <a:ext cx="177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"/>
              </a:rPr>
              <a:t>Gene expression,</a:t>
            </a:r>
          </a:p>
          <a:p>
            <a:r>
              <a:rPr lang="en-US" dirty="0">
                <a:solidFill>
                  <a:srgbClr val="FFFFFF"/>
                </a:solidFill>
                <a:latin typeface="Times"/>
              </a:rPr>
              <a:t>Proteomics, </a:t>
            </a:r>
            <a:r>
              <a:rPr lang="en-US" dirty="0" err="1">
                <a:solidFill>
                  <a:srgbClr val="FFFFFF"/>
                </a:solidFill>
                <a:latin typeface="Times"/>
              </a:rPr>
              <a:t>etc</a:t>
            </a:r>
            <a:endParaRPr lang="en-US" dirty="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7" name="Left Arrow 26"/>
          <p:cNvSpPr/>
          <p:nvPr/>
        </p:nvSpPr>
        <p:spPr>
          <a:xfrm rot="16044632">
            <a:off x="4472006" y="3479967"/>
            <a:ext cx="296013" cy="414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7543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5-30 at 8.5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1931949" cy="1257300"/>
          </a:xfrm>
          <a:prstGeom prst="rect">
            <a:avLst/>
          </a:prstGeom>
        </p:spPr>
      </p:pic>
      <p:pic>
        <p:nvPicPr>
          <p:cNvPr id="8" name="Picture 7" descr="Screen Shot 2014-05-30 at 8.59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71600"/>
            <a:ext cx="1783920" cy="11977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5000" y="838200"/>
            <a:ext cx="274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Tumor Microenvironment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5994" y="1392007"/>
            <a:ext cx="1482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Fibroblasts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Macrophages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Lymphocytes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Endothelial cells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819400"/>
            <a:ext cx="1503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Shat et al, Nature 2012</a:t>
            </a:r>
          </a:p>
        </p:txBody>
      </p:sp>
      <p:pic>
        <p:nvPicPr>
          <p:cNvPr id="16" name="Picture 15" descr="Screen Shot 2014-05-31 at 10.23.5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949" y="1447800"/>
            <a:ext cx="1022350" cy="960255"/>
          </a:xfrm>
          <a:prstGeom prst="rect">
            <a:avLst/>
          </a:prstGeom>
        </p:spPr>
      </p:pic>
      <p:sp>
        <p:nvSpPr>
          <p:cNvPr id="19" name="Left Arrow 18"/>
          <p:cNvSpPr/>
          <p:nvPr/>
        </p:nvSpPr>
        <p:spPr>
          <a:xfrm rot="12241752">
            <a:off x="3160773" y="2495236"/>
            <a:ext cx="513589" cy="4012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1" name="Left Arrow 20"/>
          <p:cNvSpPr/>
          <p:nvPr/>
        </p:nvSpPr>
        <p:spPr>
          <a:xfrm rot="9193664" flipH="1">
            <a:off x="5651668" y="2497930"/>
            <a:ext cx="513589" cy="4012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5820498"/>
            <a:ext cx="4700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Chemotherapy</a:t>
            </a:r>
            <a: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600" dirty="0" smtClean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DNA </a:t>
            </a:r>
            <a: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repair/checkpoint/cell death)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Biological therapy </a:t>
            </a:r>
            <a: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(growth signaling pathways)</a:t>
            </a:r>
            <a:b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Immune Therapy </a:t>
            </a:r>
            <a: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(tumor/host factors)</a:t>
            </a:r>
          </a:p>
        </p:txBody>
      </p:sp>
      <p:sp>
        <p:nvSpPr>
          <p:cNvPr id="23" name="Left Arrow 22"/>
          <p:cNvSpPr/>
          <p:nvPr/>
        </p:nvSpPr>
        <p:spPr>
          <a:xfrm rot="16044632">
            <a:off x="4472005" y="4998767"/>
            <a:ext cx="296013" cy="414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5363298"/>
            <a:ext cx="425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Natural History, Response to Treatment</a:t>
            </a:r>
          </a:p>
        </p:txBody>
      </p:sp>
      <p:sp>
        <p:nvSpPr>
          <p:cNvPr id="25" name="Left-Right Arrow 24"/>
          <p:cNvSpPr/>
          <p:nvPr/>
        </p:nvSpPr>
        <p:spPr>
          <a:xfrm>
            <a:off x="3657600" y="1676400"/>
            <a:ext cx="1722539" cy="457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800" y="1230868"/>
            <a:ext cx="149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Host Factors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685800"/>
            <a:ext cx="2449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Cell of Origin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Genomic Changes</a:t>
            </a:r>
          </a:p>
        </p:txBody>
      </p:sp>
      <p:grpSp>
        <p:nvGrpSpPr>
          <p:cNvPr id="29" name="Group 5"/>
          <p:cNvGrpSpPr/>
          <p:nvPr/>
        </p:nvGrpSpPr>
        <p:grpSpPr>
          <a:xfrm>
            <a:off x="3932339" y="2541521"/>
            <a:ext cx="1447800" cy="947737"/>
            <a:chOff x="3225800" y="958851"/>
            <a:chExt cx="3784600" cy="2470150"/>
          </a:xfrm>
        </p:grpSpPr>
        <p:pic>
          <p:nvPicPr>
            <p:cNvPr id="30" name="Picture 29" descr="Screen Shot 2014-05-30 at 8.50.52 A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4"/>
            <a:stretch/>
          </p:blipFill>
          <p:spPr>
            <a:xfrm>
              <a:off x="3225800" y="1295401"/>
              <a:ext cx="3784599" cy="2133600"/>
            </a:xfrm>
            <a:prstGeom prst="rect">
              <a:avLst/>
            </a:prstGeom>
          </p:spPr>
        </p:pic>
        <p:pic>
          <p:nvPicPr>
            <p:cNvPr id="31" name="Picture 30" descr="Screen Shot 2014-05-30 at 8.50.52 A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58"/>
            <a:stretch/>
          </p:blipFill>
          <p:spPr>
            <a:xfrm>
              <a:off x="3225800" y="958851"/>
              <a:ext cx="3784600" cy="33654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380139" y="3864341"/>
            <a:ext cx="139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Morphology,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Anatomy </a:t>
            </a:r>
          </a:p>
        </p:txBody>
      </p: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14" y="3864341"/>
            <a:ext cx="1306954" cy="99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92165" y="152400"/>
            <a:ext cx="3984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Precision Oncology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21854" y="2900680"/>
            <a:ext cx="177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"/>
              </a:rPr>
              <a:t>Gene expression,</a:t>
            </a:r>
          </a:p>
          <a:p>
            <a:r>
              <a:rPr lang="en-US" dirty="0">
                <a:solidFill>
                  <a:srgbClr val="FFFFFF"/>
                </a:solidFill>
                <a:latin typeface="Times"/>
              </a:rPr>
              <a:t>Proteomics, </a:t>
            </a:r>
            <a:r>
              <a:rPr lang="en-US" dirty="0" err="1">
                <a:solidFill>
                  <a:srgbClr val="FFFFFF"/>
                </a:solidFill>
                <a:latin typeface="Times"/>
              </a:rPr>
              <a:t>etc</a:t>
            </a:r>
            <a:endParaRPr lang="en-US" dirty="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7" name="Left Arrow 26"/>
          <p:cNvSpPr/>
          <p:nvPr/>
        </p:nvSpPr>
        <p:spPr>
          <a:xfrm rot="16044632">
            <a:off x="4472006" y="3479967"/>
            <a:ext cx="296013" cy="414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4139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5-30 at 8.5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1931949" cy="1257300"/>
          </a:xfrm>
          <a:prstGeom prst="rect">
            <a:avLst/>
          </a:prstGeom>
        </p:spPr>
      </p:pic>
      <p:pic>
        <p:nvPicPr>
          <p:cNvPr id="8" name="Picture 7" descr="Screen Shot 2014-05-30 at 8.59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71600"/>
            <a:ext cx="1783920" cy="11977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5000" y="838200"/>
            <a:ext cx="274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Tumor Microenvironment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5994" y="1392007"/>
            <a:ext cx="1482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Fibroblasts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Macrophages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Lymphocytes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Endothelial cells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819400"/>
            <a:ext cx="1503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Shat et al, Nature 2012</a:t>
            </a:r>
          </a:p>
        </p:txBody>
      </p:sp>
      <p:pic>
        <p:nvPicPr>
          <p:cNvPr id="16" name="Picture 15" descr="Screen Shot 2014-05-31 at 10.23.5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949" y="1447800"/>
            <a:ext cx="1022350" cy="960255"/>
          </a:xfrm>
          <a:prstGeom prst="rect">
            <a:avLst/>
          </a:prstGeom>
        </p:spPr>
      </p:pic>
      <p:sp>
        <p:nvSpPr>
          <p:cNvPr id="19" name="Left Arrow 18"/>
          <p:cNvSpPr/>
          <p:nvPr/>
        </p:nvSpPr>
        <p:spPr>
          <a:xfrm rot="12241752">
            <a:off x="3160773" y="2495236"/>
            <a:ext cx="513589" cy="4012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1" name="Left Arrow 20"/>
          <p:cNvSpPr/>
          <p:nvPr/>
        </p:nvSpPr>
        <p:spPr>
          <a:xfrm rot="9193664" flipH="1">
            <a:off x="5651668" y="2497930"/>
            <a:ext cx="513589" cy="4012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5820498"/>
            <a:ext cx="4700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Chemotherapy</a:t>
            </a:r>
            <a: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600" dirty="0" smtClean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DNA </a:t>
            </a:r>
            <a: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repair/checkpoint/cell death)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Biological therapy </a:t>
            </a:r>
            <a: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(growth signaling pathways)</a:t>
            </a:r>
            <a:b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Immune Therapy </a:t>
            </a:r>
            <a: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(tumor/host factors)</a:t>
            </a:r>
          </a:p>
        </p:txBody>
      </p:sp>
      <p:sp>
        <p:nvSpPr>
          <p:cNvPr id="23" name="Left Arrow 22"/>
          <p:cNvSpPr/>
          <p:nvPr/>
        </p:nvSpPr>
        <p:spPr>
          <a:xfrm rot="16044632">
            <a:off x="4472005" y="4998767"/>
            <a:ext cx="296013" cy="414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5363298"/>
            <a:ext cx="425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Natural History, Response to Treatment</a:t>
            </a:r>
          </a:p>
        </p:txBody>
      </p:sp>
      <p:sp>
        <p:nvSpPr>
          <p:cNvPr id="25" name="Left-Right Arrow 24"/>
          <p:cNvSpPr/>
          <p:nvPr/>
        </p:nvSpPr>
        <p:spPr>
          <a:xfrm>
            <a:off x="3657600" y="1676400"/>
            <a:ext cx="1722539" cy="457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800" y="1230868"/>
            <a:ext cx="149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Host Factors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685800"/>
            <a:ext cx="2449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Cell of Origin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Genomic Changes</a:t>
            </a:r>
          </a:p>
        </p:txBody>
      </p:sp>
      <p:grpSp>
        <p:nvGrpSpPr>
          <p:cNvPr id="29" name="Group 5"/>
          <p:cNvGrpSpPr/>
          <p:nvPr/>
        </p:nvGrpSpPr>
        <p:grpSpPr>
          <a:xfrm>
            <a:off x="3932339" y="2541521"/>
            <a:ext cx="1447800" cy="947737"/>
            <a:chOff x="3225800" y="958851"/>
            <a:chExt cx="3784600" cy="2470150"/>
          </a:xfrm>
        </p:grpSpPr>
        <p:pic>
          <p:nvPicPr>
            <p:cNvPr id="30" name="Picture 29" descr="Screen Shot 2014-05-30 at 8.50.52 A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4"/>
            <a:stretch/>
          </p:blipFill>
          <p:spPr>
            <a:xfrm>
              <a:off x="3225800" y="1295401"/>
              <a:ext cx="3784599" cy="2133600"/>
            </a:xfrm>
            <a:prstGeom prst="rect">
              <a:avLst/>
            </a:prstGeom>
          </p:spPr>
        </p:pic>
        <p:pic>
          <p:nvPicPr>
            <p:cNvPr id="31" name="Picture 30" descr="Screen Shot 2014-05-30 at 8.50.52 A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58"/>
            <a:stretch/>
          </p:blipFill>
          <p:spPr>
            <a:xfrm>
              <a:off x="3225800" y="958851"/>
              <a:ext cx="3784600" cy="33654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380139" y="3864341"/>
            <a:ext cx="139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Morphology,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Anatomy </a:t>
            </a:r>
          </a:p>
        </p:txBody>
      </p: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14" y="3864341"/>
            <a:ext cx="1306954" cy="99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92165" y="152400"/>
            <a:ext cx="3984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Precision Oncology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21854" y="2900680"/>
            <a:ext cx="177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"/>
              </a:rPr>
              <a:t>Gene expression,</a:t>
            </a:r>
          </a:p>
          <a:p>
            <a:r>
              <a:rPr lang="en-US" dirty="0">
                <a:solidFill>
                  <a:srgbClr val="FFFFFF"/>
                </a:solidFill>
                <a:latin typeface="Times"/>
              </a:rPr>
              <a:t>Proteomics, </a:t>
            </a:r>
            <a:r>
              <a:rPr lang="en-US" dirty="0" err="1">
                <a:solidFill>
                  <a:srgbClr val="FFFFFF"/>
                </a:solidFill>
                <a:latin typeface="Times"/>
              </a:rPr>
              <a:t>etc</a:t>
            </a:r>
            <a:endParaRPr lang="en-US" dirty="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7" name="Left Arrow 26"/>
          <p:cNvSpPr/>
          <p:nvPr/>
        </p:nvSpPr>
        <p:spPr>
          <a:xfrm rot="16044632">
            <a:off x="4472006" y="3479967"/>
            <a:ext cx="296013" cy="414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74509" y="4537728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Histology guided</a:t>
            </a:r>
          </a:p>
          <a:p>
            <a:r>
              <a:rPr lang="en-US" b="1" dirty="0" err="1">
                <a:solidFill>
                  <a:srgbClr val="FFFFFF"/>
                </a:solidFill>
              </a:rPr>
              <a:t>c</a:t>
            </a:r>
            <a:r>
              <a:rPr lang="en-US" b="1" dirty="0" err="1" smtClean="0">
                <a:solidFill>
                  <a:srgbClr val="FFFFFF"/>
                </a:solidFill>
              </a:rPr>
              <a:t>lincial</a:t>
            </a:r>
            <a:r>
              <a:rPr lang="en-US" b="1" dirty="0" smtClean="0">
                <a:solidFill>
                  <a:srgbClr val="FFFFFF"/>
                </a:solidFill>
              </a:rPr>
              <a:t> trials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6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5-30 at 8.5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1931949" cy="1257300"/>
          </a:xfrm>
          <a:prstGeom prst="rect">
            <a:avLst/>
          </a:prstGeom>
        </p:spPr>
      </p:pic>
      <p:pic>
        <p:nvPicPr>
          <p:cNvPr id="8" name="Picture 7" descr="Screen Shot 2014-05-30 at 8.59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71600"/>
            <a:ext cx="1783920" cy="11977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5000" y="838200"/>
            <a:ext cx="274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Tumor Microenvironment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5994" y="1392007"/>
            <a:ext cx="1482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Fibroblasts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Macrophages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Lymphocytes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Endothelial cells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819400"/>
            <a:ext cx="1503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Shat et al, Nature 2012</a:t>
            </a:r>
          </a:p>
        </p:txBody>
      </p:sp>
      <p:pic>
        <p:nvPicPr>
          <p:cNvPr id="16" name="Picture 15" descr="Screen Shot 2014-05-31 at 10.23.5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949" y="1447800"/>
            <a:ext cx="1022350" cy="960255"/>
          </a:xfrm>
          <a:prstGeom prst="rect">
            <a:avLst/>
          </a:prstGeom>
        </p:spPr>
      </p:pic>
      <p:sp>
        <p:nvSpPr>
          <p:cNvPr id="19" name="Left Arrow 18"/>
          <p:cNvSpPr/>
          <p:nvPr/>
        </p:nvSpPr>
        <p:spPr>
          <a:xfrm rot="12241752">
            <a:off x="3160773" y="2495236"/>
            <a:ext cx="513589" cy="4012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1" name="Left Arrow 20"/>
          <p:cNvSpPr/>
          <p:nvPr/>
        </p:nvSpPr>
        <p:spPr>
          <a:xfrm rot="9193664" flipH="1">
            <a:off x="5651668" y="2497930"/>
            <a:ext cx="513589" cy="4012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5820498"/>
            <a:ext cx="4700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Chemotherapy</a:t>
            </a:r>
            <a: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600" dirty="0" smtClean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DNA </a:t>
            </a:r>
            <a: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repair/checkpoint/cell death)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Biological therapy </a:t>
            </a:r>
            <a: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(growth signaling pathways)</a:t>
            </a:r>
            <a:b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Immune Therapy </a:t>
            </a:r>
            <a: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(tumor/host factors)</a:t>
            </a:r>
          </a:p>
        </p:txBody>
      </p:sp>
      <p:sp>
        <p:nvSpPr>
          <p:cNvPr id="23" name="Left Arrow 22"/>
          <p:cNvSpPr/>
          <p:nvPr/>
        </p:nvSpPr>
        <p:spPr>
          <a:xfrm rot="16044632">
            <a:off x="4472005" y="4998767"/>
            <a:ext cx="296013" cy="414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5363298"/>
            <a:ext cx="425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Natural History, Response to Treatment</a:t>
            </a:r>
          </a:p>
        </p:txBody>
      </p:sp>
      <p:sp>
        <p:nvSpPr>
          <p:cNvPr id="25" name="Left-Right Arrow 24"/>
          <p:cNvSpPr/>
          <p:nvPr/>
        </p:nvSpPr>
        <p:spPr>
          <a:xfrm>
            <a:off x="3657600" y="1676400"/>
            <a:ext cx="1722539" cy="457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800" y="1230868"/>
            <a:ext cx="149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Host Factors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685800"/>
            <a:ext cx="2449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Cell of Origin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Genomic Changes</a:t>
            </a:r>
          </a:p>
        </p:txBody>
      </p:sp>
      <p:grpSp>
        <p:nvGrpSpPr>
          <p:cNvPr id="29" name="Group 5"/>
          <p:cNvGrpSpPr/>
          <p:nvPr/>
        </p:nvGrpSpPr>
        <p:grpSpPr>
          <a:xfrm>
            <a:off x="3932339" y="2541521"/>
            <a:ext cx="1447800" cy="947737"/>
            <a:chOff x="3225800" y="958851"/>
            <a:chExt cx="3784600" cy="2470150"/>
          </a:xfrm>
        </p:grpSpPr>
        <p:pic>
          <p:nvPicPr>
            <p:cNvPr id="30" name="Picture 29" descr="Screen Shot 2014-05-30 at 8.50.52 A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4"/>
            <a:stretch/>
          </p:blipFill>
          <p:spPr>
            <a:xfrm>
              <a:off x="3225800" y="1295401"/>
              <a:ext cx="3784599" cy="2133600"/>
            </a:xfrm>
            <a:prstGeom prst="rect">
              <a:avLst/>
            </a:prstGeom>
          </p:spPr>
        </p:pic>
        <p:pic>
          <p:nvPicPr>
            <p:cNvPr id="31" name="Picture 30" descr="Screen Shot 2014-05-30 at 8.50.52 A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58"/>
            <a:stretch/>
          </p:blipFill>
          <p:spPr>
            <a:xfrm>
              <a:off x="3225800" y="958851"/>
              <a:ext cx="3784600" cy="33654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380139" y="3864341"/>
            <a:ext cx="139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Morphology,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Anatomy </a:t>
            </a:r>
          </a:p>
        </p:txBody>
      </p: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14" y="3864341"/>
            <a:ext cx="1306954" cy="99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92165" y="152400"/>
            <a:ext cx="3984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Precision Oncology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21854" y="2900680"/>
            <a:ext cx="177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"/>
              </a:rPr>
              <a:t>Gene expression,</a:t>
            </a:r>
          </a:p>
          <a:p>
            <a:r>
              <a:rPr lang="en-US" dirty="0">
                <a:solidFill>
                  <a:srgbClr val="FFFFFF"/>
                </a:solidFill>
                <a:latin typeface="Times"/>
              </a:rPr>
              <a:t>Proteomics, </a:t>
            </a:r>
            <a:r>
              <a:rPr lang="en-US" dirty="0" err="1">
                <a:solidFill>
                  <a:srgbClr val="FFFFFF"/>
                </a:solidFill>
                <a:latin typeface="Times"/>
              </a:rPr>
              <a:t>etc</a:t>
            </a:r>
            <a:endParaRPr lang="en-US" dirty="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7" name="Left Arrow 26"/>
          <p:cNvSpPr/>
          <p:nvPr/>
        </p:nvSpPr>
        <p:spPr>
          <a:xfrm rot="16044632">
            <a:off x="4472006" y="3479967"/>
            <a:ext cx="296013" cy="414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4509" y="4537728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Histology guided</a:t>
            </a:r>
          </a:p>
          <a:p>
            <a:r>
              <a:rPr lang="en-US" b="1" dirty="0" err="1">
                <a:solidFill>
                  <a:srgbClr val="FFFFFF"/>
                </a:solidFill>
              </a:rPr>
              <a:t>c</a:t>
            </a:r>
            <a:r>
              <a:rPr lang="en-US" b="1" dirty="0" err="1" smtClean="0">
                <a:solidFill>
                  <a:srgbClr val="FFFFFF"/>
                </a:solidFill>
              </a:rPr>
              <a:t>lincial</a:t>
            </a:r>
            <a:r>
              <a:rPr lang="en-US" b="1" dirty="0" smtClean="0">
                <a:solidFill>
                  <a:srgbClr val="FFFFFF"/>
                </a:solidFill>
              </a:rPr>
              <a:t> trials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9616" y="4013367"/>
            <a:ext cx="2396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BIG DATA??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 err="1" smtClean="0">
                <a:solidFill>
                  <a:srgbClr val="FFFFFF"/>
                </a:solidFill>
              </a:rPr>
              <a:t>Genomically</a:t>
            </a:r>
            <a:r>
              <a:rPr lang="en-US" b="1" dirty="0" smtClean="0">
                <a:solidFill>
                  <a:srgbClr val="FFFFFF"/>
                </a:solidFill>
              </a:rPr>
              <a:t> informed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Clinical trials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6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5-30 at 8.5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1931949" cy="1257300"/>
          </a:xfrm>
          <a:prstGeom prst="rect">
            <a:avLst/>
          </a:prstGeom>
        </p:spPr>
      </p:pic>
      <p:pic>
        <p:nvPicPr>
          <p:cNvPr id="8" name="Picture 7" descr="Screen Shot 2014-05-30 at 8.59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71600"/>
            <a:ext cx="1783920" cy="11977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5000" y="838200"/>
            <a:ext cx="274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Tumor Microenvironment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5994" y="1392007"/>
            <a:ext cx="1482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Fibroblasts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Macrophages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Lymphocytes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Endothelial cells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819400"/>
            <a:ext cx="1503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Shat et al, Nature 2012</a:t>
            </a:r>
          </a:p>
        </p:txBody>
      </p:sp>
      <p:pic>
        <p:nvPicPr>
          <p:cNvPr id="16" name="Picture 15" descr="Screen Shot 2014-05-31 at 10.23.5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949" y="1447800"/>
            <a:ext cx="1022350" cy="960255"/>
          </a:xfrm>
          <a:prstGeom prst="rect">
            <a:avLst/>
          </a:prstGeom>
        </p:spPr>
      </p:pic>
      <p:sp>
        <p:nvSpPr>
          <p:cNvPr id="19" name="Left Arrow 18"/>
          <p:cNvSpPr/>
          <p:nvPr/>
        </p:nvSpPr>
        <p:spPr>
          <a:xfrm rot="12241752">
            <a:off x="3160773" y="2495236"/>
            <a:ext cx="513589" cy="4012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1" name="Left Arrow 20"/>
          <p:cNvSpPr/>
          <p:nvPr/>
        </p:nvSpPr>
        <p:spPr>
          <a:xfrm rot="9193664" flipH="1">
            <a:off x="5651668" y="2497930"/>
            <a:ext cx="513589" cy="4012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5820498"/>
            <a:ext cx="4700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Chemotherapy</a:t>
            </a:r>
            <a: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600" dirty="0" smtClean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DNA </a:t>
            </a:r>
            <a: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repair/checkpoint/cell death)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Biological therapy </a:t>
            </a:r>
            <a: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(growth signaling pathways)</a:t>
            </a:r>
            <a:b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Immune Therapy </a:t>
            </a:r>
            <a:r>
              <a:rPr lang="en-US" sz="16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(tumor/host factors)</a:t>
            </a:r>
          </a:p>
        </p:txBody>
      </p:sp>
      <p:sp>
        <p:nvSpPr>
          <p:cNvPr id="23" name="Left Arrow 22"/>
          <p:cNvSpPr/>
          <p:nvPr/>
        </p:nvSpPr>
        <p:spPr>
          <a:xfrm rot="16044632">
            <a:off x="4472005" y="4998767"/>
            <a:ext cx="296013" cy="414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5363298"/>
            <a:ext cx="425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Natural History, Response to Treatment</a:t>
            </a:r>
          </a:p>
        </p:txBody>
      </p:sp>
      <p:sp>
        <p:nvSpPr>
          <p:cNvPr id="25" name="Left-Right Arrow 24"/>
          <p:cNvSpPr/>
          <p:nvPr/>
        </p:nvSpPr>
        <p:spPr>
          <a:xfrm>
            <a:off x="3657600" y="1676400"/>
            <a:ext cx="1722539" cy="457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800" y="1230868"/>
            <a:ext cx="149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Host Factors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685800"/>
            <a:ext cx="2449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Cell of Origin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Genomic Changes</a:t>
            </a:r>
          </a:p>
        </p:txBody>
      </p:sp>
      <p:grpSp>
        <p:nvGrpSpPr>
          <p:cNvPr id="29" name="Group 5"/>
          <p:cNvGrpSpPr/>
          <p:nvPr/>
        </p:nvGrpSpPr>
        <p:grpSpPr>
          <a:xfrm>
            <a:off x="3932339" y="2541521"/>
            <a:ext cx="1447800" cy="947737"/>
            <a:chOff x="3225800" y="958851"/>
            <a:chExt cx="3784600" cy="2470150"/>
          </a:xfrm>
        </p:grpSpPr>
        <p:pic>
          <p:nvPicPr>
            <p:cNvPr id="30" name="Picture 29" descr="Screen Shot 2014-05-30 at 8.50.52 A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4"/>
            <a:stretch/>
          </p:blipFill>
          <p:spPr>
            <a:xfrm>
              <a:off x="3225800" y="1295401"/>
              <a:ext cx="3784599" cy="2133600"/>
            </a:xfrm>
            <a:prstGeom prst="rect">
              <a:avLst/>
            </a:prstGeom>
          </p:spPr>
        </p:pic>
        <p:pic>
          <p:nvPicPr>
            <p:cNvPr id="31" name="Picture 30" descr="Screen Shot 2014-05-30 at 8.50.52 A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58"/>
            <a:stretch/>
          </p:blipFill>
          <p:spPr>
            <a:xfrm>
              <a:off x="3225800" y="958851"/>
              <a:ext cx="3784600" cy="33654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380139" y="3864341"/>
            <a:ext cx="139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Morphology,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Anatomy </a:t>
            </a:r>
          </a:p>
        </p:txBody>
      </p: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14" y="3864341"/>
            <a:ext cx="1306954" cy="99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92165" y="152400"/>
            <a:ext cx="3984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Precision Oncology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21854" y="2900680"/>
            <a:ext cx="177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"/>
              </a:rPr>
              <a:t>Gene expression,</a:t>
            </a:r>
          </a:p>
          <a:p>
            <a:r>
              <a:rPr lang="en-US" dirty="0">
                <a:solidFill>
                  <a:srgbClr val="FFFFFF"/>
                </a:solidFill>
                <a:latin typeface="Times"/>
              </a:rPr>
              <a:t>Proteomics, </a:t>
            </a:r>
            <a:r>
              <a:rPr lang="en-US" dirty="0" err="1">
                <a:solidFill>
                  <a:srgbClr val="FFFFFF"/>
                </a:solidFill>
                <a:latin typeface="Times"/>
              </a:rPr>
              <a:t>etc</a:t>
            </a:r>
            <a:endParaRPr lang="en-US" dirty="0">
              <a:solidFill>
                <a:srgbClr val="FFFFFF"/>
              </a:solidFill>
              <a:latin typeface="Times"/>
            </a:endParaRPr>
          </a:p>
        </p:txBody>
      </p:sp>
      <p:sp>
        <p:nvSpPr>
          <p:cNvPr id="27" name="Left Arrow 26"/>
          <p:cNvSpPr/>
          <p:nvPr/>
        </p:nvSpPr>
        <p:spPr>
          <a:xfrm rot="16044632">
            <a:off x="4472006" y="3479967"/>
            <a:ext cx="296013" cy="414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4509" y="4537728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Histology guided</a:t>
            </a:r>
          </a:p>
          <a:p>
            <a:r>
              <a:rPr lang="en-US" b="1" dirty="0" err="1">
                <a:solidFill>
                  <a:srgbClr val="FFFFFF"/>
                </a:solidFill>
              </a:rPr>
              <a:t>c</a:t>
            </a:r>
            <a:r>
              <a:rPr lang="en-US" b="1" dirty="0" err="1" smtClean="0">
                <a:solidFill>
                  <a:srgbClr val="FFFFFF"/>
                </a:solidFill>
              </a:rPr>
              <a:t>lincial</a:t>
            </a:r>
            <a:r>
              <a:rPr lang="en-US" b="1" dirty="0" smtClean="0">
                <a:solidFill>
                  <a:srgbClr val="FFFFFF"/>
                </a:solidFill>
              </a:rPr>
              <a:t> trials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9616" y="4013367"/>
            <a:ext cx="2396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BIG DATA??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 err="1" smtClean="0">
                <a:solidFill>
                  <a:srgbClr val="FFFFFF"/>
                </a:solidFill>
              </a:rPr>
              <a:t>Genomically</a:t>
            </a:r>
            <a:r>
              <a:rPr lang="en-US" b="1" dirty="0" smtClean="0">
                <a:solidFill>
                  <a:srgbClr val="FFFFFF"/>
                </a:solidFill>
              </a:rPr>
              <a:t> informed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Clinical trials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03893"/>
            <a:ext cx="2599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Shridar Ganesan, MD, </a:t>
            </a:r>
            <a:r>
              <a:rPr lang="en-US" sz="1400" dirty="0" err="1" smtClean="0">
                <a:solidFill>
                  <a:srgbClr val="FFFF00"/>
                </a:solidFill>
              </a:rPr>
              <a:t>Phd</a:t>
            </a: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dirty="0" smtClean="0">
                <a:solidFill>
                  <a:srgbClr val="FFFF00"/>
                </a:solidFill>
              </a:rPr>
              <a:t>Assoc. Dir. Transl. Science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Chief, Sec. Molecular Oncology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Rutgers -CINJ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1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384</Words>
  <Application>Microsoft Macintosh PowerPoint</Application>
  <PresentationFormat>On-screen Show (4:3)</PresentationFormat>
  <Paragraphs>129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Shridar Ganesan</dc:creator>
  <cp:lastModifiedBy>Shridar Ganesan</cp:lastModifiedBy>
  <cp:revision>4</cp:revision>
  <dcterms:created xsi:type="dcterms:W3CDTF">2016-10-05T00:18:17Z</dcterms:created>
  <dcterms:modified xsi:type="dcterms:W3CDTF">2016-10-05T13:17:22Z</dcterms:modified>
</cp:coreProperties>
</file>