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65" r:id="rId3"/>
    <p:sldId id="301" r:id="rId4"/>
    <p:sldId id="302" r:id="rId5"/>
    <p:sldId id="284" r:id="rId6"/>
    <p:sldId id="287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303" r:id="rId15"/>
    <p:sldId id="304" r:id="rId16"/>
    <p:sldId id="30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25" autoAdjust="0"/>
    <p:restoredTop sz="94660"/>
  </p:normalViewPr>
  <p:slideViewPr>
    <p:cSldViewPr>
      <p:cViewPr varScale="1">
        <p:scale>
          <a:sx n="73" d="100"/>
          <a:sy n="73" d="100"/>
        </p:scale>
        <p:origin x="8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BD843-BAE5-4A52-B4E6-71413E0237E3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0F092-22F4-4779-97E2-94D81B97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97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0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4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1650" y="912813"/>
            <a:ext cx="1943100" cy="5183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2350" y="912813"/>
            <a:ext cx="5676900" cy="5183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4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8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127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235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7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0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518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87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1078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22350" y="912813"/>
            <a:ext cx="777240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781800" y="54864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800" b="1">
                <a:solidFill>
                  <a:schemeClr val="tx1"/>
                </a:solidFill>
              </a:defRPr>
            </a:lvl1pPr>
          </a:lstStyle>
          <a:p>
            <a:fld id="{3ACC354D-7117-4D25-9D9B-383217B7C111}" type="slidenum">
              <a:rPr lang="en-US" altLang="en-US" smtClean="0"/>
              <a:pPr/>
              <a:t>‹#›</a:t>
            </a:fld>
            <a:endParaRPr lang="en-US" altLang="en-US" dirty="0" smtClean="0"/>
          </a:p>
          <a:p>
            <a:endParaRPr lang="en-US" altLang="en-US" dirty="0"/>
          </a:p>
        </p:txBody>
      </p:sp>
      <p:pic>
        <p:nvPicPr>
          <p:cNvPr id="1029" name="Picture 2" descr="footerYWCCv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7900"/>
            <a:ext cx="91440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1641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Semibold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Semibold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Semibold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Semibold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Semibold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Semibold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Semibold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Semibold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Facilitating Data Sharing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Geller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NJIT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43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 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Is HIPAA/HITEC too burdensome for data sharing and should it be </a:t>
            </a:r>
            <a:r>
              <a:rPr lang="en-US" dirty="0" smtClean="0">
                <a:solidFill>
                  <a:srgbClr val="FF0000"/>
                </a:solidFill>
              </a:rPr>
              <a:t>possible/easier for patients to opt out </a:t>
            </a:r>
            <a:r>
              <a:rPr lang="en-US" dirty="0" smtClean="0"/>
              <a:t>of HIPAA protection, e.g., from the </a:t>
            </a:r>
            <a:r>
              <a:rPr lang="en-US" dirty="0" smtClean="0">
                <a:solidFill>
                  <a:srgbClr val="00B0F0"/>
                </a:solidFill>
              </a:rPr>
              <a:t>privacy of their own cell phone </a:t>
            </a:r>
            <a:r>
              <a:rPr lang="en-US" dirty="0" smtClean="0"/>
              <a:t>as opposed to being under emotional pressure in a doctor's office or in a hospital to opt out?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277D5CA-3236-4EF6-9AE9-7BBCD4E4158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8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 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Should America slaughter some sacred cows and introduce a </a:t>
            </a:r>
            <a:r>
              <a:rPr lang="en-US" dirty="0" smtClean="0">
                <a:solidFill>
                  <a:srgbClr val="FF0000"/>
                </a:solidFill>
              </a:rPr>
              <a:t>single payer system </a:t>
            </a:r>
            <a:r>
              <a:rPr lang="en-US" dirty="0" smtClean="0"/>
              <a:t>for the whole country or at least </a:t>
            </a:r>
            <a:r>
              <a:rPr lang="en-US" dirty="0" smtClean="0">
                <a:solidFill>
                  <a:srgbClr val="00B0F0"/>
                </a:solidFill>
              </a:rPr>
              <a:t>for groups of states</a:t>
            </a:r>
            <a:r>
              <a:rPr lang="en-US" dirty="0" smtClean="0"/>
              <a:t>, such as "the north east" and eliminate all barriers to data sharing inside of those regional payer systems?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277D5CA-3236-4EF6-9AE9-7BBCD4E4158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3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 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Is it technically and legally possible to create one main repository for every patient at one specific healthcare provider of her choice (her "</a:t>
            </a:r>
            <a:r>
              <a:rPr lang="en-US" dirty="0" smtClean="0">
                <a:solidFill>
                  <a:srgbClr val="FF0000"/>
                </a:solidFill>
              </a:rPr>
              <a:t>health home base</a:t>
            </a:r>
            <a:r>
              <a:rPr lang="en-US" dirty="0" smtClean="0"/>
              <a:t>"), and force all other healthcare providers serving her to automatically share/upload any encounter data from her visits to this health home base?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277D5CA-3236-4EF6-9AE9-7BBCD4E4158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4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 smtClean="0">
                <a:solidFill>
                  <a:srgbClr val="FF0000"/>
                </a:solidFill>
              </a:rPr>
              <a:t>actions</a:t>
            </a:r>
            <a:r>
              <a:rPr lang="en-US" dirty="0" smtClean="0"/>
              <a:t> should be taken to facilitate data sharing, again for the three categories mentioned in question 1?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277D5CA-3236-4EF6-9AE9-7BBCD4E4158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8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998" y="1752600"/>
            <a:ext cx="7772400" cy="3657600"/>
          </a:xfrm>
        </p:spPr>
        <p:txBody>
          <a:bodyPr/>
          <a:lstStyle/>
          <a:p>
            <a:r>
              <a:rPr lang="en-US" dirty="0" smtClean="0"/>
              <a:t>Create a Data Home Base for every patient.</a:t>
            </a:r>
          </a:p>
          <a:p>
            <a:r>
              <a:rPr lang="en-US" dirty="0" smtClean="0"/>
              <a:t>All data used in research should be submitted to an agency like the “National Library” in Washington.  The NLM (National Library of Medicine) could fill the bill.</a:t>
            </a:r>
          </a:p>
          <a:p>
            <a:r>
              <a:rPr lang="en-US" dirty="0" smtClean="0"/>
              <a:t>How to motivate people to SHARE and to USE what is shared: </a:t>
            </a:r>
          </a:p>
          <a:p>
            <a:pPr lvl="1"/>
            <a:r>
              <a:rPr lang="en-US" dirty="0" smtClean="0"/>
              <a:t>Use a data citation system. Compute an S-Index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885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Sharing platform</a:t>
            </a:r>
          </a:p>
          <a:p>
            <a:pPr lvl="1"/>
            <a:r>
              <a:rPr lang="en-US" dirty="0" smtClean="0"/>
              <a:t>Provenance</a:t>
            </a:r>
          </a:p>
          <a:p>
            <a:pPr lvl="1"/>
            <a:r>
              <a:rPr lang="en-US" dirty="0" smtClean="0"/>
              <a:t>Metadata</a:t>
            </a:r>
          </a:p>
          <a:p>
            <a:pPr lvl="1"/>
            <a:r>
              <a:rPr lang="en-US" dirty="0" smtClean="0"/>
              <a:t>Workflow</a:t>
            </a:r>
          </a:p>
          <a:p>
            <a:pPr lvl="1"/>
            <a:r>
              <a:rPr lang="en-US" dirty="0" smtClean="0"/>
              <a:t>Data discovery</a:t>
            </a:r>
          </a:p>
          <a:p>
            <a:pPr lvl="1"/>
            <a:r>
              <a:rPr lang="en-US" dirty="0" smtClean="0"/>
              <a:t>Privacy</a:t>
            </a:r>
          </a:p>
          <a:p>
            <a:pPr lvl="1"/>
            <a:r>
              <a:rPr lang="en-US" dirty="0" smtClean="0"/>
              <a:t>Usability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659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business model to pay for this</a:t>
            </a:r>
          </a:p>
          <a:p>
            <a:pPr lvl="1"/>
            <a:r>
              <a:rPr lang="en-US" dirty="0" smtClean="0"/>
              <a:t>Value driven data sharing</a:t>
            </a:r>
          </a:p>
          <a:p>
            <a:pPr lvl="1"/>
            <a:r>
              <a:rPr lang="en-US" dirty="0" smtClean="0"/>
              <a:t>What benefits do participants </a:t>
            </a:r>
            <a:r>
              <a:rPr lang="en-US" err="1" smtClean="0"/>
              <a:t>get</a:t>
            </a:r>
            <a:r>
              <a:rPr lang="en-US" smtClean="0"/>
              <a:t>? </a:t>
            </a:r>
            <a:endParaRPr lang="en-US" dirty="0" smtClean="0"/>
          </a:p>
          <a:p>
            <a:pPr lvl="1"/>
            <a:r>
              <a:rPr lang="en-US" dirty="0" smtClean="0"/>
              <a:t>Individual health records analysis and compare with others – patients feel the value of sharing the data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04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0: </a:t>
            </a:r>
            <a:r>
              <a:rPr lang="en-US" dirty="0" smtClean="0"/>
              <a:t>What I am not going to talk about (1 page)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1: </a:t>
            </a:r>
            <a:r>
              <a:rPr lang="en-US" dirty="0" smtClean="0"/>
              <a:t>Ontologies 101 (or really: Ontologies 099).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2: </a:t>
            </a:r>
            <a:r>
              <a:rPr lang="en-US" b="1" dirty="0" smtClean="0"/>
              <a:t>Not sharing </a:t>
            </a:r>
            <a:r>
              <a:rPr lang="en-US" dirty="0" smtClean="0"/>
              <a:t>has recently been recognized as a new problem, to the point of getting its own name: </a:t>
            </a:r>
            <a:r>
              <a:rPr lang="en-US" b="1" dirty="0" smtClean="0"/>
              <a:t>Information Blocking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3: </a:t>
            </a:r>
            <a:r>
              <a:rPr lang="en-US" dirty="0" smtClean="0"/>
              <a:t>The agreed-upon questions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277D5CA-3236-4EF6-9AE9-7BBCD4E415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 am not </a:t>
            </a:r>
            <a:r>
              <a:rPr lang="en-US" dirty="0" smtClean="0"/>
              <a:t>Going </a:t>
            </a:r>
            <a:r>
              <a:rPr lang="en-US" dirty="0"/>
              <a:t>to </a:t>
            </a:r>
            <a:r>
              <a:rPr lang="en-US" dirty="0" smtClean="0"/>
              <a:t>Talk </a:t>
            </a:r>
            <a:r>
              <a:rPr lang="en-US" dirty="0"/>
              <a:t>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i2b2, SHRINE</a:t>
            </a:r>
          </a:p>
          <a:p>
            <a:r>
              <a:rPr lang="en-US" dirty="0" err="1" smtClean="0"/>
              <a:t>PCORnet</a:t>
            </a:r>
            <a:r>
              <a:rPr lang="en-US" dirty="0" smtClean="0"/>
              <a:t>, CDM (Common Data Model)</a:t>
            </a:r>
          </a:p>
          <a:p>
            <a:r>
              <a:rPr lang="en-US" dirty="0" smtClean="0"/>
              <a:t>HL7, FHIR (Fast Healthcare Interoperability Resources), CDA (Clinical Document Architecture) </a:t>
            </a:r>
          </a:p>
          <a:p>
            <a:r>
              <a:rPr lang="en-US" dirty="0" smtClean="0"/>
              <a:t>Blue Button, </a:t>
            </a:r>
            <a:r>
              <a:rPr lang="en-US" dirty="0" err="1" smtClean="0"/>
              <a:t>CommonWell</a:t>
            </a:r>
            <a:r>
              <a:rPr lang="en-US" dirty="0" smtClean="0"/>
              <a:t> Health Alliance, Microsoft Health Vault, ONC’s S&amp;I Framework</a:t>
            </a:r>
          </a:p>
          <a:p>
            <a:r>
              <a:rPr lang="en-US" dirty="0" err="1" smtClean="0"/>
              <a:t>caBIG</a:t>
            </a:r>
            <a:endParaRPr lang="en-US" dirty="0" smtClean="0"/>
          </a:p>
          <a:p>
            <a:r>
              <a:rPr lang="en-US" dirty="0" smtClean="0"/>
              <a:t>OHDSI, OMOP (</a:t>
            </a:r>
            <a:r>
              <a:rPr lang="en-US" dirty="0"/>
              <a:t>Observational Medical Outcomes Partnership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CARPEM, EFPIA and other European projects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277D5CA-3236-4EF6-9AE9-7BBCD4E415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7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688D4D3F-F2F4-4315-BA46-30B4A3B0B81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76800" y="2450007"/>
            <a:ext cx="10287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Lung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2434678"/>
            <a:ext cx="19812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Lung Cancer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6" idx="3"/>
            <a:endCxn id="5" idx="1"/>
          </p:cNvCxnSpPr>
          <p:nvPr/>
        </p:nvCxnSpPr>
        <p:spPr>
          <a:xfrm>
            <a:off x="3810000" y="2665511"/>
            <a:ext cx="1066800" cy="1532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400000">
            <a:off x="3584003" y="2406506"/>
            <a:ext cx="1678633" cy="52322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Located in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370883" y="1249263"/>
            <a:ext cx="1372317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Cancer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410199" y="1367134"/>
            <a:ext cx="1457325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Organ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35548" y="3276600"/>
            <a:ext cx="22860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Liver Cancer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267450" y="3257549"/>
            <a:ext cx="120015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Liver</a:t>
            </a:r>
            <a:endParaRPr lang="en-US" sz="2400" dirty="0"/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2521548" y="3488382"/>
            <a:ext cx="3745902" cy="1905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5400000">
            <a:off x="4570883" y="3701907"/>
            <a:ext cx="1678633" cy="52322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Located in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19" idx="0"/>
            <a:endCxn id="10" idx="2"/>
          </p:cNvCxnSpPr>
          <p:nvPr/>
        </p:nvCxnSpPr>
        <p:spPr>
          <a:xfrm flipV="1">
            <a:off x="1378548" y="1710928"/>
            <a:ext cx="678494" cy="156567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" idx="0"/>
            <a:endCxn id="10" idx="2"/>
          </p:cNvCxnSpPr>
          <p:nvPr/>
        </p:nvCxnSpPr>
        <p:spPr>
          <a:xfrm flipH="1" flipV="1">
            <a:off x="2057042" y="1710928"/>
            <a:ext cx="762358" cy="72375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1" idx="0"/>
            <a:endCxn id="12" idx="2"/>
          </p:cNvCxnSpPr>
          <p:nvPr/>
        </p:nvCxnSpPr>
        <p:spPr>
          <a:xfrm flipH="1" flipV="1">
            <a:off x="6138862" y="1828799"/>
            <a:ext cx="728663" cy="142875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" idx="0"/>
            <a:endCxn id="12" idx="2"/>
          </p:cNvCxnSpPr>
          <p:nvPr/>
        </p:nvCxnSpPr>
        <p:spPr>
          <a:xfrm flipV="1">
            <a:off x="5391150" y="1828799"/>
            <a:ext cx="747712" cy="62120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28599" y="5334000"/>
            <a:ext cx="2299898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Angiosarcoma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619689" y="5322243"/>
            <a:ext cx="2620092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Hepatoblastoma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5400787" y="5322243"/>
            <a:ext cx="31242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Cholangiocarcinoma</a:t>
            </a:r>
            <a:endParaRPr lang="en-US" sz="2400" dirty="0"/>
          </a:p>
        </p:txBody>
      </p:sp>
      <p:cxnSp>
        <p:nvCxnSpPr>
          <p:cNvPr id="41" name="Straight Arrow Connector 40"/>
          <p:cNvCxnSpPr>
            <a:endCxn id="19" idx="2"/>
          </p:cNvCxnSpPr>
          <p:nvPr/>
        </p:nvCxnSpPr>
        <p:spPr>
          <a:xfrm flipV="1">
            <a:off x="768948" y="3738265"/>
            <a:ext cx="609600" cy="158397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9" idx="0"/>
            <a:endCxn id="19" idx="2"/>
          </p:cNvCxnSpPr>
          <p:nvPr/>
        </p:nvCxnSpPr>
        <p:spPr>
          <a:xfrm flipH="1" flipV="1">
            <a:off x="1378548" y="3738265"/>
            <a:ext cx="2551187" cy="158397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0" idx="0"/>
          </p:cNvCxnSpPr>
          <p:nvPr/>
        </p:nvCxnSpPr>
        <p:spPr>
          <a:xfrm flipH="1" flipV="1">
            <a:off x="2124187" y="3726511"/>
            <a:ext cx="4838700" cy="159573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56483" y="304799"/>
            <a:ext cx="1314988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Disease</a:t>
            </a:r>
            <a:endParaRPr lang="en-US" sz="2400" dirty="0"/>
          </a:p>
        </p:txBody>
      </p:sp>
      <p:cxnSp>
        <p:nvCxnSpPr>
          <p:cNvPr id="63" name="Straight Arrow Connector 62"/>
          <p:cNvCxnSpPr>
            <a:endCxn id="62" idx="2"/>
          </p:cNvCxnSpPr>
          <p:nvPr/>
        </p:nvCxnSpPr>
        <p:spPr>
          <a:xfrm flipH="1" flipV="1">
            <a:off x="1113977" y="766464"/>
            <a:ext cx="841650" cy="47773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5483" y="1249263"/>
            <a:ext cx="1143717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Stroke</a:t>
            </a:r>
            <a:endParaRPr lang="en-US" sz="2400" dirty="0"/>
          </a:p>
        </p:txBody>
      </p:sp>
      <p:cxnSp>
        <p:nvCxnSpPr>
          <p:cNvPr id="67" name="Straight Arrow Connector 66"/>
          <p:cNvCxnSpPr>
            <a:stCxn id="66" idx="0"/>
            <a:endCxn id="62" idx="2"/>
          </p:cNvCxnSpPr>
          <p:nvPr/>
        </p:nvCxnSpPr>
        <p:spPr>
          <a:xfrm flipV="1">
            <a:off x="647342" y="766464"/>
            <a:ext cx="466635" cy="48279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942742" y="535631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IS-A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113942" y="853974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IS-A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1104183" y="2087014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IS-A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2514600" y="1828799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IS-A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4876799" y="1942649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IS-A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6543675" y="2201376"/>
            <a:ext cx="1123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IS-A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3733800" y="3964618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IS-A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3171824" y="4648945"/>
            <a:ext cx="638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IS-A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1259765" y="4650586"/>
            <a:ext cx="64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IS-A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063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With Apologies to Winston Churchill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3657600"/>
          </a:xfrm>
        </p:spPr>
        <p:txBody>
          <a:bodyPr>
            <a:noAutofit/>
          </a:bodyPr>
          <a:lstStyle/>
          <a:p>
            <a:r>
              <a:rPr lang="en-US" dirty="0" smtClean="0"/>
              <a:t>Ontology is the worst mechanism for data sharing except for all the others.</a:t>
            </a:r>
          </a:p>
          <a:p>
            <a:r>
              <a:rPr lang="en-US" sz="2400" dirty="0"/>
              <a:t>Democracy is the worst form of government, except for all the others</a:t>
            </a:r>
            <a:r>
              <a:rPr lang="en-US" sz="2400" dirty="0" smtClean="0"/>
              <a:t>. – Winston Churchill, </a:t>
            </a:r>
            <a:r>
              <a:rPr lang="en-US" sz="2400" dirty="0"/>
              <a:t>House of Commons, 11 November </a:t>
            </a:r>
            <a:r>
              <a:rPr lang="en-US" sz="2400" dirty="0" smtClean="0"/>
              <a:t>1947.</a:t>
            </a:r>
          </a:p>
          <a:p>
            <a:r>
              <a:rPr lang="en-US" sz="2400" dirty="0" smtClean="0"/>
              <a:t>From: Churchill </a:t>
            </a:r>
            <a:r>
              <a:rPr lang="en-US" sz="2400" dirty="0"/>
              <a:t>by Himself: The Definitive Collection of Quotations Hardcover – October 27, 2008</a:t>
            </a:r>
          </a:p>
          <a:p>
            <a:r>
              <a:rPr lang="en-US" sz="2400" dirty="0"/>
              <a:t>by Winston Churchill (Author), Richard </a:t>
            </a:r>
            <a:r>
              <a:rPr lang="en-US" sz="2400" dirty="0" err="1"/>
              <a:t>Langworth</a:t>
            </a:r>
            <a:r>
              <a:rPr lang="en-US" sz="2400" dirty="0"/>
              <a:t> (Editor</a:t>
            </a:r>
            <a:r>
              <a:rPr lang="en-US" sz="2400" dirty="0" smtClean="0"/>
              <a:t>)</a:t>
            </a:r>
          </a:p>
          <a:p>
            <a:r>
              <a:rPr lang="en-US" sz="2000" dirty="0" smtClean="0"/>
              <a:t>https</a:t>
            </a:r>
            <a:r>
              <a:rPr lang="en-US" sz="2000" dirty="0"/>
              <a:t>://www.amazon.com/dp/1586486381/?tag=richmlang-20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277D5CA-3236-4EF6-9AE9-7BBCD4E415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3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Information Blocking?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Information </a:t>
            </a:r>
            <a:r>
              <a:rPr lang="en-US" b="1" dirty="0"/>
              <a:t>blocking </a:t>
            </a:r>
            <a:r>
              <a:rPr lang="en-US" dirty="0"/>
              <a:t>occurs when persons or entities </a:t>
            </a:r>
            <a:r>
              <a:rPr lang="en-US" dirty="0">
                <a:solidFill>
                  <a:srgbClr val="FF0000"/>
                </a:solidFill>
              </a:rPr>
              <a:t>knowingly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unreasonably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interfere</a:t>
            </a:r>
            <a:r>
              <a:rPr lang="en-US" dirty="0"/>
              <a:t> with the exchange or use of electronic health information</a:t>
            </a:r>
          </a:p>
          <a:p>
            <a:r>
              <a:rPr lang="en-US" dirty="0"/>
              <a:t>This report focuses on potential information blocking by </a:t>
            </a:r>
            <a:r>
              <a:rPr lang="en-US" dirty="0">
                <a:solidFill>
                  <a:srgbClr val="00B050"/>
                </a:solidFill>
              </a:rPr>
              <a:t>health care </a:t>
            </a:r>
            <a:r>
              <a:rPr lang="en-US" dirty="0"/>
              <a:t>providers and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health IT developers</a:t>
            </a:r>
            <a:r>
              <a:rPr lang="en-US" dirty="0"/>
              <a:t>, including </a:t>
            </a:r>
            <a:r>
              <a:rPr lang="en-US" dirty="0">
                <a:solidFill>
                  <a:srgbClr val="00B050"/>
                </a:solidFill>
              </a:rPr>
              <a:t>vendors of EHR </a:t>
            </a:r>
            <a:r>
              <a:rPr lang="en-US" dirty="0"/>
              <a:t>technology.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277D5CA-3236-4EF6-9AE9-7BBCD4E415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8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is data sharing different for </a:t>
            </a:r>
            <a:r>
              <a:rPr lang="en-US" dirty="0" smtClean="0">
                <a:solidFill>
                  <a:srgbClr val="FF0000"/>
                </a:solidFill>
              </a:rPr>
              <a:t>(encounter) patient care data </a:t>
            </a:r>
            <a:r>
              <a:rPr lang="en-US" dirty="0" smtClean="0"/>
              <a:t>vs. </a:t>
            </a:r>
            <a:r>
              <a:rPr lang="en-US" dirty="0" smtClean="0">
                <a:solidFill>
                  <a:srgbClr val="00B050"/>
                </a:solidFill>
              </a:rPr>
              <a:t>epidemiological study data </a:t>
            </a:r>
            <a:r>
              <a:rPr lang="en-US" dirty="0" smtClean="0"/>
              <a:t>based on long term patient care vs. (genomic/phenotype etc.) </a:t>
            </a:r>
            <a:r>
              <a:rPr lang="en-US" dirty="0" smtClean="0">
                <a:solidFill>
                  <a:srgbClr val="0070C0"/>
                </a:solidFill>
              </a:rPr>
              <a:t>research study data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277D5CA-3236-4EF6-9AE9-7BBCD4E415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0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72400" cy="992187"/>
          </a:xfrm>
        </p:spPr>
        <p:txBody>
          <a:bodyPr/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772400" cy="3657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What </a:t>
            </a:r>
            <a:r>
              <a:rPr lang="en-US" sz="2400" dirty="0" smtClean="0">
                <a:solidFill>
                  <a:srgbClr val="FF0000"/>
                </a:solidFill>
              </a:rPr>
              <a:t>technologies</a:t>
            </a:r>
            <a:r>
              <a:rPr lang="en-US" sz="2400" dirty="0" smtClean="0"/>
              <a:t> are useful to provide a simple and efficient mechanism to streamline data sharing? (e.g. what research projects shall NIH/NSF fund?)</a:t>
            </a:r>
          </a:p>
          <a:p>
            <a:pPr marL="0" indent="0">
              <a:buNone/>
            </a:pPr>
            <a:r>
              <a:rPr lang="en-US" sz="2400" dirty="0" smtClean="0"/>
              <a:t>e.g. meta-data management, </a:t>
            </a:r>
          </a:p>
          <a:p>
            <a:pPr marL="0" indent="0">
              <a:buNone/>
            </a:pPr>
            <a:r>
              <a:rPr lang="en-US" sz="2400" dirty="0" smtClean="0"/>
              <a:t>data integration,</a:t>
            </a:r>
          </a:p>
          <a:p>
            <a:pPr marL="0" indent="0">
              <a:buNone/>
            </a:pPr>
            <a:r>
              <a:rPr lang="en-US" sz="2400" dirty="0" smtClean="0"/>
              <a:t>data/result reproduction/annotation/provenance,</a:t>
            </a:r>
          </a:p>
          <a:p>
            <a:pPr marL="0" indent="0">
              <a:buNone/>
            </a:pPr>
            <a:r>
              <a:rPr lang="en-US" sz="2400" dirty="0" smtClean="0"/>
              <a:t>workflow for data sharing,</a:t>
            </a:r>
          </a:p>
          <a:p>
            <a:pPr marL="0" indent="0">
              <a:buNone/>
            </a:pPr>
            <a:r>
              <a:rPr lang="en-US" sz="2400" dirty="0" smtClean="0"/>
              <a:t>anonymization, </a:t>
            </a:r>
          </a:p>
          <a:p>
            <a:pPr marL="0" indent="0">
              <a:buNone/>
            </a:pPr>
            <a:r>
              <a:rPr lang="en-US" sz="2400" dirty="0" smtClean="0"/>
              <a:t>search/query the data,</a:t>
            </a:r>
          </a:p>
          <a:p>
            <a:pPr marL="0" indent="0">
              <a:buNone/>
            </a:pPr>
            <a:r>
              <a:rPr lang="en-US" sz="2400" dirty="0" smtClean="0"/>
              <a:t>version control,</a:t>
            </a:r>
          </a:p>
          <a:p>
            <a:pPr marL="0" indent="0">
              <a:buNone/>
            </a:pPr>
            <a:r>
              <a:rPr lang="en-US" sz="2400" dirty="0" smtClean="0"/>
              <a:t>access control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277D5CA-3236-4EF6-9AE9-7BBCD4E4158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Q3 - 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are the </a:t>
            </a:r>
            <a:r>
              <a:rPr lang="en-US" dirty="0" smtClean="0">
                <a:solidFill>
                  <a:srgbClr val="FF0000"/>
                </a:solidFill>
              </a:rPr>
              <a:t>policies</a:t>
            </a:r>
            <a:r>
              <a:rPr lang="en-US" dirty="0" smtClean="0"/>
              <a:t> that can facilitate data sharing (e.g. what policies that the government could establish would be helpful)?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277D5CA-3236-4EF6-9AE9-7BBCD4E4158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6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ITC Stone Sans Std Semibold"/>
        <a:ea typeface="ＭＳ Ｐゴシック"/>
        <a:cs typeface="ＭＳ Ｐゴシック"/>
      </a:majorFont>
      <a:minorFont>
        <a:latin typeface="ITC Stone Sans Std Semibold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693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ＭＳ Ｐゴシック</vt:lpstr>
      <vt:lpstr>Calibri</vt:lpstr>
      <vt:lpstr>ITC Stone Sans Std Semibold</vt:lpstr>
      <vt:lpstr>Blank Presentation</vt:lpstr>
      <vt:lpstr>Facilitating Data Sharing</vt:lpstr>
      <vt:lpstr>Overview</vt:lpstr>
      <vt:lpstr>What I am not Going to Talk about</vt:lpstr>
      <vt:lpstr>PowerPoint Presentation</vt:lpstr>
      <vt:lpstr>With Apologies to Winston Churchill</vt:lpstr>
      <vt:lpstr>What is Information Blocking?</vt:lpstr>
      <vt:lpstr>Q1</vt:lpstr>
      <vt:lpstr>Q2</vt:lpstr>
      <vt:lpstr>Q3 - Main</vt:lpstr>
      <vt:lpstr>Q3 a)</vt:lpstr>
      <vt:lpstr>Q3 b)</vt:lpstr>
      <vt:lpstr>Q3 c)</vt:lpstr>
      <vt:lpstr>Q4</vt:lpstr>
      <vt:lpstr>Results of Discussion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njit</dc:creator>
  <cp:lastModifiedBy>Geller, James</cp:lastModifiedBy>
  <cp:revision>81</cp:revision>
  <dcterms:created xsi:type="dcterms:W3CDTF">2016-09-26T02:16:23Z</dcterms:created>
  <dcterms:modified xsi:type="dcterms:W3CDTF">2016-10-06T15:14:37Z</dcterms:modified>
</cp:coreProperties>
</file>