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390" r:id="rId3"/>
    <p:sldId id="393" r:id="rId4"/>
    <p:sldId id="384" r:id="rId5"/>
    <p:sldId id="411" r:id="rId6"/>
    <p:sldId id="416" r:id="rId7"/>
    <p:sldId id="396" r:id="rId8"/>
    <p:sldId id="420" r:id="rId9"/>
    <p:sldId id="398" r:id="rId10"/>
    <p:sldId id="323" r:id="rId11"/>
    <p:sldId id="395" r:id="rId12"/>
    <p:sldId id="361" r:id="rId13"/>
    <p:sldId id="362" r:id="rId14"/>
    <p:sldId id="417" r:id="rId15"/>
    <p:sldId id="400" r:id="rId16"/>
    <p:sldId id="418" r:id="rId17"/>
    <p:sldId id="415" r:id="rId18"/>
    <p:sldId id="402" r:id="rId19"/>
    <p:sldId id="403" r:id="rId20"/>
    <p:sldId id="401" r:id="rId21"/>
    <p:sldId id="404" r:id="rId22"/>
    <p:sldId id="405" r:id="rId23"/>
    <p:sldId id="340" r:id="rId24"/>
    <p:sldId id="413" r:id="rId25"/>
    <p:sldId id="407" r:id="rId26"/>
    <p:sldId id="408" r:id="rId27"/>
    <p:sldId id="406" r:id="rId28"/>
    <p:sldId id="410" r:id="rId29"/>
    <p:sldId id="412" r:id="rId30"/>
    <p:sldId id="419" r:id="rId31"/>
    <p:sldId id="317" r:id="rId32"/>
    <p:sldId id="355" r:id="rId33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3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2" autoAdjust="0"/>
    <p:restoredTop sz="94660"/>
  </p:normalViewPr>
  <p:slideViewPr>
    <p:cSldViewPr snapToGrid="0">
      <p:cViewPr>
        <p:scale>
          <a:sx n="81" d="100"/>
          <a:sy n="81" d="100"/>
        </p:scale>
        <p:origin x="100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3B187A7-3670-413B-95A6-ACEAA5341166}" type="datetimeFigureOut">
              <a:rPr lang="en-US" smtClean="0"/>
              <a:t>10/4/16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24731C12-5A9E-4440-807B-F56220150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41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F770F-93FF-4F1C-AC04-576392E5FDF8}" type="datetimeFigureOut">
              <a:rPr lang="en-US" smtClean="0"/>
              <a:t>10/4/16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73575"/>
            <a:ext cx="55054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A2576-84B0-419E-AE50-D3B90682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70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96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14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33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24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61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87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02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0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5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39233"/>
            <a:ext cx="10018713" cy="7814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212113"/>
            <a:ext cx="10018713" cy="4579088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7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2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23284"/>
            <a:ext cx="10018713" cy="10845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1531087"/>
            <a:ext cx="4895055" cy="4260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1531088"/>
            <a:ext cx="4895056" cy="42601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43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23285"/>
            <a:ext cx="10018713" cy="81339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1249715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2039017"/>
            <a:ext cx="4895056" cy="375218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1258182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2039017"/>
            <a:ext cx="4895056" cy="375218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568842"/>
            <a:ext cx="10018713" cy="72301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06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06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7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5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E464127-7178-4EDE-86D7-3441B303DC1A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E9159A-94CF-4A53-AC1D-5FF724E55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8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upenn.edu/webguide/style_guide/logo/protected/shield.color.eps.zi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5635" y="579309"/>
            <a:ext cx="7885178" cy="1841241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Linking Data,</a:t>
            </a:r>
            <a:br>
              <a:rPr lang="en-US" sz="6600" dirty="0" smtClean="0"/>
            </a:br>
            <a:r>
              <a:rPr lang="en-US" sz="6600" dirty="0" smtClean="0"/>
              <a:t>Linking Science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762895"/>
            <a:ext cx="6987645" cy="13503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Zachary G. Ives            University of Pennsylvania</a:t>
            </a:r>
          </a:p>
          <a:p>
            <a:r>
              <a:rPr lang="en-US" sz="2400" dirty="0" smtClean="0"/>
              <a:t>and               Blackfynn, Inc.</a:t>
            </a:r>
          </a:p>
        </p:txBody>
      </p:sp>
      <p:pic>
        <p:nvPicPr>
          <p:cNvPr id="4" name="Picture 8" descr="Penn Mark graphic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60830" y="3751724"/>
            <a:ext cx="434975" cy="4905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123113" y="5159433"/>
            <a:ext cx="7379909" cy="12635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with </a:t>
            </a:r>
            <a:r>
              <a:rPr lang="en-US" sz="1600" b="1" dirty="0" smtClean="0"/>
              <a:t>Z. Yan, N. Zheng,  P. Talukdar, </a:t>
            </a:r>
            <a:r>
              <a:rPr lang="en-US" sz="1600" b="1" dirty="0"/>
              <a:t>M. Jacob</a:t>
            </a:r>
            <a:r>
              <a:rPr lang="en-US" sz="1600" dirty="0"/>
              <a:t>, </a:t>
            </a:r>
            <a:r>
              <a:rPr lang="en-US" sz="1600" dirty="0" smtClean="0"/>
              <a:t>F. Pereira, S. Guha, </a:t>
            </a:r>
            <a:br>
              <a:rPr lang="en-US" sz="1600" dirty="0" smtClean="0"/>
            </a:br>
            <a:r>
              <a:rPr lang="en-US" sz="1600" dirty="0" smtClean="0"/>
              <a:t>K. Crammer, C. Yu, B. Litt, J. Wagenaar, G. Worrell, M. Stead, B. Brinkmann</a:t>
            </a:r>
          </a:p>
          <a:p>
            <a:r>
              <a:rPr lang="en-US" sz="2800" dirty="0" err="1" smtClean="0">
                <a:solidFill>
                  <a:schemeClr val="accent1"/>
                </a:solidFill>
              </a:rPr>
              <a:t>DaSH</a:t>
            </a:r>
            <a:r>
              <a:rPr lang="en-US" sz="2800" dirty="0" smtClean="0">
                <a:solidFill>
                  <a:schemeClr val="accent1"/>
                </a:solidFill>
              </a:rPr>
              <a:t> Workshop /   October 6, 2016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92" y="5351255"/>
            <a:ext cx="24321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accent2"/>
                </a:solidFill>
              </a:rPr>
              <a:t>Funded in part by</a:t>
            </a:r>
          </a:p>
          <a:p>
            <a:r>
              <a:rPr lang="en-US" sz="1400" i="1" dirty="0" smtClean="0">
                <a:solidFill>
                  <a:schemeClr val="accent2"/>
                </a:solidFill>
              </a:rPr>
              <a:t>NSF IIS-1217798, ACI-1547360, </a:t>
            </a:r>
            <a:br>
              <a:rPr lang="en-US" sz="1400" i="1" dirty="0" smtClean="0">
                <a:solidFill>
                  <a:schemeClr val="accent2"/>
                </a:solidFill>
              </a:rPr>
            </a:br>
            <a:r>
              <a:rPr lang="en-US" sz="1400" i="1" dirty="0" smtClean="0">
                <a:solidFill>
                  <a:schemeClr val="accent2"/>
                </a:solidFill>
              </a:rPr>
              <a:t>NIH 5U24NS063930, </a:t>
            </a:r>
          </a:p>
          <a:p>
            <a:r>
              <a:rPr lang="en-US" sz="1400" i="1" dirty="0" smtClean="0">
                <a:solidFill>
                  <a:schemeClr val="accent2"/>
                </a:solidFill>
              </a:rPr>
              <a:t>1U01EB020954, and gifts from Google, Medtronic, Amazon</a:t>
            </a:r>
            <a:endParaRPr lang="en-US" sz="1400" i="1" dirty="0">
              <a:solidFill>
                <a:schemeClr val="accent2"/>
              </a:solidFill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10528425" y="713378"/>
            <a:ext cx="1233791" cy="1589275"/>
            <a:chOff x="3514250" y="618233"/>
            <a:chExt cx="1964574" cy="242299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Oval 7"/>
            <p:cNvSpPr/>
            <p:nvPr/>
          </p:nvSpPr>
          <p:spPr>
            <a:xfrm>
              <a:off x="3514250" y="1523599"/>
              <a:ext cx="537557" cy="53755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941267" y="1263353"/>
              <a:ext cx="537557" cy="53755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672489" y="2503674"/>
              <a:ext cx="537557" cy="537557"/>
            </a:xfrm>
            <a:prstGeom prst="ellipse">
              <a:avLst/>
            </a:prstGeom>
            <a:solidFill>
              <a:srgbClr val="A9302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Internal Storage 10"/>
            <p:cNvSpPr/>
            <p:nvPr/>
          </p:nvSpPr>
          <p:spPr>
            <a:xfrm>
              <a:off x="3555814" y="2590444"/>
              <a:ext cx="454428" cy="393590"/>
            </a:xfrm>
            <a:prstGeom prst="flowChartInternalStorag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nip Single Corner Rectangle 11"/>
            <p:cNvSpPr/>
            <p:nvPr/>
          </p:nvSpPr>
          <p:spPr>
            <a:xfrm>
              <a:off x="3613266" y="618233"/>
              <a:ext cx="354676" cy="525561"/>
            </a:xfrm>
            <a:prstGeom prst="snip1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8" idx="0"/>
              <a:endCxn id="12" idx="1"/>
            </p:cNvCxnSpPr>
            <p:nvPr/>
          </p:nvCxnSpPr>
          <p:spPr>
            <a:xfrm flipV="1">
              <a:off x="3783029" y="1143794"/>
              <a:ext cx="7575" cy="379805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8" idx="4"/>
              <a:endCxn id="11" idx="0"/>
            </p:cNvCxnSpPr>
            <p:nvPr/>
          </p:nvCxnSpPr>
          <p:spPr>
            <a:xfrm flipH="1">
              <a:off x="3783028" y="2061156"/>
              <a:ext cx="1" cy="52928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1" idx="3"/>
              <a:endCxn id="10" idx="2"/>
            </p:cNvCxnSpPr>
            <p:nvPr/>
          </p:nvCxnSpPr>
          <p:spPr>
            <a:xfrm flipV="1">
              <a:off x="4010242" y="2772453"/>
              <a:ext cx="662247" cy="14786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0" idx="0"/>
              <a:endCxn id="9" idx="4"/>
            </p:cNvCxnSpPr>
            <p:nvPr/>
          </p:nvCxnSpPr>
          <p:spPr>
            <a:xfrm flipV="1">
              <a:off x="4941268" y="1800910"/>
              <a:ext cx="268778" cy="702764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9" idx="1"/>
              <a:endCxn id="12" idx="0"/>
            </p:cNvCxnSpPr>
            <p:nvPr/>
          </p:nvCxnSpPr>
          <p:spPr>
            <a:xfrm flipH="1" flipV="1">
              <a:off x="3967942" y="881014"/>
              <a:ext cx="1052048" cy="46106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3954" b="15466"/>
          <a:stretch/>
        </p:blipFill>
        <p:spPr>
          <a:xfrm>
            <a:off x="9081524" y="4289960"/>
            <a:ext cx="413284" cy="4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 Community in Need of Data Integration: Neuroscience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6325" y="2825436"/>
            <a:ext cx="10018713" cy="3448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Neuroscience had little history of data sharing!</a:t>
            </a:r>
          </a:p>
          <a:p>
            <a:pPr lvl="1"/>
            <a:r>
              <a:rPr lang="en-US" sz="2100" dirty="0" smtClean="0"/>
              <a:t>Each group independently collects, then “mines” its repository of data</a:t>
            </a:r>
          </a:p>
          <a:p>
            <a:pPr lvl="1"/>
            <a:r>
              <a:rPr lang="en-US" sz="2100" dirty="0" smtClean="0"/>
              <a:t>No comparative benchmarking, almost no collaboration</a:t>
            </a:r>
          </a:p>
          <a:p>
            <a:pPr lvl="1"/>
            <a:r>
              <a:rPr lang="en-US" sz="2100" dirty="0" smtClean="0"/>
              <a:t>Clear needs, e.g., in building implantable devices and algorithms for epilepsy</a:t>
            </a:r>
          </a:p>
          <a:p>
            <a:pPr lvl="1"/>
            <a:endParaRPr lang="en-US" sz="2100" dirty="0" smtClean="0"/>
          </a:p>
          <a:p>
            <a:pPr marL="457200" lvl="1" indent="0">
              <a:buNone/>
            </a:pPr>
            <a:r>
              <a:rPr lang="en-US" sz="2100" dirty="0" smtClean="0">
                <a:solidFill>
                  <a:srgbClr val="A93023"/>
                </a:solidFill>
              </a:rPr>
              <a:t>NO SHARING: Perception </a:t>
            </a:r>
            <a:r>
              <a:rPr lang="en-US" sz="2100" dirty="0">
                <a:solidFill>
                  <a:srgbClr val="A93023"/>
                </a:solidFill>
              </a:rPr>
              <a:t>of </a:t>
            </a:r>
            <a:r>
              <a:rPr lang="en-US" sz="2100" dirty="0" smtClean="0">
                <a:solidFill>
                  <a:srgbClr val="A93023"/>
                </a:solidFill>
              </a:rPr>
              <a:t>personal risk and effort, with little reward, in sharing!!</a:t>
            </a:r>
          </a:p>
          <a:p>
            <a:pPr marL="457200" lvl="1" indent="0">
              <a:buNone/>
            </a:pPr>
            <a:r>
              <a:rPr lang="en-US" sz="2100" dirty="0" smtClean="0">
                <a:solidFill>
                  <a:srgbClr val="A93023"/>
                </a:solidFill>
              </a:rPr>
              <a:t>NO USING: No history so few neuroscientists look for others’ data</a:t>
            </a:r>
            <a:r>
              <a:rPr lang="en-US" sz="2100" i="1" dirty="0" smtClean="0">
                <a:solidFill>
                  <a:srgbClr val="A93023"/>
                </a:solidFill>
              </a:rPr>
              <a:t>		</a:t>
            </a:r>
            <a:endParaRPr lang="en-US" dirty="0">
              <a:solidFill>
                <a:srgbClr val="A93023"/>
              </a:solidFill>
            </a:endParaRPr>
          </a:p>
        </p:txBody>
      </p:sp>
      <p:pic>
        <p:nvPicPr>
          <p:cNvPr id="4" name="Picture 3" descr="MayoIEED_006_L-Ant-Lat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995" t="8472" r="17084" b="4092"/>
          <a:stretch>
            <a:fillRect/>
          </a:stretch>
        </p:blipFill>
        <p:spPr>
          <a:xfrm>
            <a:off x="4585177" y="1212113"/>
            <a:ext cx="1364992" cy="154193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8502" t="18859" r="56289" b="28744"/>
          <a:stretch>
            <a:fillRect/>
          </a:stretch>
        </p:blipFill>
        <p:spPr bwMode="auto">
          <a:xfrm>
            <a:off x="6941821" y="1212113"/>
            <a:ext cx="1869961" cy="151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 bwMode="auto">
          <a:xfrm>
            <a:off x="6156308" y="1777580"/>
            <a:ext cx="579374" cy="36210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7" name="Picture 1" descr="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41" y="1399797"/>
            <a:ext cx="1259284" cy="110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 bwMode="auto">
          <a:xfrm>
            <a:off x="3799664" y="1777334"/>
            <a:ext cx="579374" cy="36210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1026" name="Picture 2" descr="http://www.neuropace.com/graphics/rns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 t="5309" r="15039" b="7130"/>
          <a:stretch/>
        </p:blipFill>
        <p:spPr bwMode="auto">
          <a:xfrm>
            <a:off x="9656774" y="1140723"/>
            <a:ext cx="1191491" cy="168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 bwMode="auto">
          <a:xfrm>
            <a:off x="9077400" y="1771556"/>
            <a:ext cx="579374" cy="36210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9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Data Sharing for Epilepsy Easy: </a:t>
            </a:r>
            <a:br>
              <a:rPr lang="en-US" dirty="0" smtClean="0"/>
            </a:br>
            <a:r>
              <a:rPr lang="en-US" dirty="0" err="1" smtClean="0"/>
              <a:t>IEEG.org</a:t>
            </a:r>
            <a:r>
              <a:rPr lang="en-US" dirty="0" smtClean="0"/>
              <a:t> [w/</a:t>
            </a:r>
            <a:r>
              <a:rPr lang="en-US" dirty="0" err="1" smtClean="0"/>
              <a:t>Litt</a:t>
            </a:r>
            <a:r>
              <a:rPr lang="en-US" dirty="0" smtClean="0"/>
              <a:t>, </a:t>
            </a:r>
            <a:r>
              <a:rPr lang="en-US" dirty="0" err="1" smtClean="0"/>
              <a:t>Wagenaar</a:t>
            </a:r>
            <a:r>
              <a:rPr lang="en-US" dirty="0" smtClean="0"/>
              <a:t>, Worrell]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994596"/>
            <a:ext cx="10018713" cy="5543992"/>
          </a:xfrm>
        </p:spPr>
        <p:txBody>
          <a:bodyPr>
            <a:normAutofit/>
          </a:bodyPr>
          <a:lstStyle/>
          <a:p>
            <a:pPr marL="412750" indent="-412750">
              <a:buNone/>
            </a:pPr>
            <a:r>
              <a:rPr lang="en-US" i="1" dirty="0" smtClean="0"/>
              <a:t>Integrate, host</a:t>
            </a:r>
            <a:r>
              <a:rPr lang="en-US" i="1" dirty="0"/>
              <a:t> </a:t>
            </a:r>
            <a:r>
              <a:rPr lang="en-US" i="1" dirty="0" smtClean="0"/>
              <a:t>epilepsy </a:t>
            </a:r>
            <a:r>
              <a:rPr lang="en-US" i="1" dirty="0" err="1" smtClean="0"/>
              <a:t>ECoG</a:t>
            </a:r>
            <a:r>
              <a:rPr lang="en-US" i="1" dirty="0" smtClean="0"/>
              <a:t> data </a:t>
            </a:r>
            <a:r>
              <a:rPr lang="en-US" i="1" dirty="0" smtClean="0">
                <a:sym typeface="Wingdings"/>
              </a:rPr>
              <a:t> </a:t>
            </a:r>
            <a:br>
              <a:rPr lang="en-US" i="1" dirty="0" smtClean="0">
                <a:sym typeface="Wingdings"/>
              </a:rPr>
            </a:br>
            <a:r>
              <a:rPr lang="en-US" i="1" dirty="0" smtClean="0"/>
              <a:t>seizure prediction algorithms,  devices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>
                <a:solidFill>
                  <a:srgbClr val="A93023"/>
                </a:solidFill>
              </a:rPr>
              <a:t>“No excuses about the difficulty of sharing”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Use the cloud –  upload, convert, manage, </a:t>
            </a:r>
            <a:br>
              <a:rPr lang="en-US" dirty="0" smtClean="0"/>
            </a:br>
            <a:r>
              <a:rPr lang="en-US" dirty="0" smtClean="0"/>
              <a:t>and view EEG data</a:t>
            </a:r>
          </a:p>
          <a:p>
            <a:pPr lvl="1"/>
            <a:r>
              <a:rPr lang="en-US" dirty="0" smtClean="0"/>
              <a:t>Converted all data into a common schema</a:t>
            </a:r>
          </a:p>
          <a:p>
            <a:pPr lvl="1"/>
            <a:r>
              <a:rPr lang="en-US" dirty="0" smtClean="0"/>
              <a:t>Interfaces to </a:t>
            </a:r>
            <a:r>
              <a:rPr lang="en-US" dirty="0" err="1" smtClean="0"/>
              <a:t>Matlab</a:t>
            </a:r>
            <a:r>
              <a:rPr lang="en-US" dirty="0" smtClean="0"/>
              <a:t>, common tools</a:t>
            </a:r>
          </a:p>
          <a:p>
            <a:pPr lvl="1"/>
            <a:endParaRPr lang="en-US" dirty="0"/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2500 datasets </a:t>
            </a:r>
            <a:r>
              <a:rPr lang="en-US" dirty="0" smtClean="0">
                <a:sym typeface="Wingdings"/>
              </a:rPr>
              <a:t>from academia </a:t>
            </a:r>
            <a:r>
              <a:rPr lang="en-US" smtClean="0">
                <a:sym typeface="Wingdings"/>
              </a:rPr>
              <a:t>and industry</a:t>
            </a:r>
            <a:endParaRPr lang="en-US" dirty="0" smtClean="0"/>
          </a:p>
          <a:p>
            <a:pPr lvl="1">
              <a:buClr>
                <a:srgbClr val="FF0000"/>
              </a:buClr>
              <a:buFont typeface="Corbel" panose="020B0503020204020204" pitchFamily="34" charset="0"/>
              <a:buChar char="−"/>
            </a:pPr>
            <a:r>
              <a:rPr lang="en-US" dirty="0" smtClean="0"/>
              <a:t>Still a challenge: Users didn’t look for us!  Providers argued there was no impact!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51" y="1699537"/>
            <a:ext cx="4701344" cy="29209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476509" y="6353922"/>
            <a:ext cx="241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Funded by NIH NINDS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4007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39233"/>
            <a:ext cx="8867805" cy="781494"/>
          </a:xfrm>
        </p:spPr>
        <p:txBody>
          <a:bodyPr>
            <a:normAutofit/>
          </a:bodyPr>
          <a:lstStyle/>
          <a:p>
            <a:r>
              <a:rPr lang="en-US" dirty="0" smtClean="0"/>
              <a:t>Solution: Challenges &amp; Prizes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982532"/>
            <a:ext cx="10018713" cy="3628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Highlight the epilepsy problem for non-neuroscientists!</a:t>
            </a:r>
          </a:p>
          <a:p>
            <a:pPr lvl="1"/>
            <a:r>
              <a:rPr lang="en-US" b="1" dirty="0" smtClean="0"/>
              <a:t>Formulate data, problems, evaluation in a way that</a:t>
            </a:r>
            <a:br>
              <a:rPr lang="en-US" b="1" dirty="0" smtClean="0"/>
            </a:br>
            <a:r>
              <a:rPr lang="en-US" b="1" dirty="0" smtClean="0"/>
              <a:t>other data scientists could work on problems!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Seizure detection</a:t>
            </a:r>
            <a:r>
              <a:rPr lang="en-US" dirty="0" smtClean="0"/>
              <a:t>, </a:t>
            </a:r>
            <a:r>
              <a:rPr lang="en-US" b="1" dirty="0" smtClean="0"/>
              <a:t>seizure prediction</a:t>
            </a:r>
            <a:r>
              <a:rPr lang="en-US" dirty="0" smtClean="0"/>
              <a:t> challenges</a:t>
            </a:r>
            <a:br>
              <a:rPr lang="en-US" dirty="0" smtClean="0"/>
            </a:br>
            <a:r>
              <a:rPr lang="en-US" dirty="0" smtClean="0"/>
              <a:t>via Kaggle.com competition site</a:t>
            </a:r>
          </a:p>
          <a:p>
            <a:pPr marL="0" indent="0">
              <a:buNone/>
            </a:pPr>
            <a:r>
              <a:rPr lang="en-US" b="1" dirty="0" smtClean="0"/>
              <a:t>Detection</a:t>
            </a:r>
            <a:r>
              <a:rPr lang="en-US" dirty="0" smtClean="0"/>
              <a:t>:  $8K in prizes, 200 teams, 96% detection</a:t>
            </a:r>
          </a:p>
          <a:p>
            <a:pPr marL="457200" lvl="1" indent="0">
              <a:buNone/>
            </a:pPr>
            <a:r>
              <a:rPr lang="en-US" sz="2600" b="1" dirty="0" smtClean="0"/>
              <a:t>Prediction</a:t>
            </a:r>
            <a:r>
              <a:rPr lang="en-US" sz="2600" dirty="0" smtClean="0"/>
              <a:t>: $25K prizes, 504 teams, </a:t>
            </a:r>
            <a:br>
              <a:rPr lang="en-US" sz="2600" dirty="0" smtClean="0"/>
            </a:br>
            <a:r>
              <a:rPr lang="en-US" sz="2600" dirty="0" smtClean="0"/>
              <a:t>85% prediction; better than any published work!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399" t="25701"/>
          <a:stretch/>
        </p:blipFill>
        <p:spPr>
          <a:xfrm>
            <a:off x="1677046" y="1153732"/>
            <a:ext cx="3673916" cy="18287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984" y="1153732"/>
            <a:ext cx="3386667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278" y="1153732"/>
            <a:ext cx="3386667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1065" t="23226" r="21365" b="26985"/>
          <a:stretch/>
        </p:blipFill>
        <p:spPr>
          <a:xfrm>
            <a:off x="8597651" y="4119891"/>
            <a:ext cx="3405294" cy="18073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46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in Phase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212113"/>
            <a:ext cx="10018713" cy="5160978"/>
          </a:xfrm>
        </p:spPr>
        <p:txBody>
          <a:bodyPr>
            <a:normAutofit/>
          </a:bodyPr>
          <a:lstStyle/>
          <a:p>
            <a:r>
              <a:rPr lang="en-US" dirty="0" smtClean="0"/>
              <a:t>Ramping was difficult given limited academic resources – can’t get users until the whole ecosystem is in </a:t>
            </a:r>
            <a:r>
              <a:rPr lang="en-US" dirty="0" smtClean="0"/>
              <a:t>place</a:t>
            </a:r>
          </a:p>
          <a:p>
            <a:endParaRPr lang="en-US" dirty="0"/>
          </a:p>
          <a:p>
            <a:r>
              <a:rPr lang="en-US" dirty="0" smtClean="0"/>
              <a:t>Tremendous growth (1500+ users, 20+ institutions, multiple companies) once momentum was achieved – with demonstrated success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4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there Were Irritating Technical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 dirty="0" smtClean="0"/>
              <a:t>It’s too </a:t>
            </a:r>
            <a:r>
              <a:rPr lang="en-US" sz="2600" b="1" dirty="0" smtClean="0"/>
              <a:t>expensive </a:t>
            </a:r>
            <a:r>
              <a:rPr lang="en-US" sz="2600" dirty="0"/>
              <a:t>to integrate new data manually</a:t>
            </a:r>
          </a:p>
          <a:p>
            <a:pPr lvl="1"/>
            <a:r>
              <a:rPr lang="en-US" sz="1900" dirty="0" smtClean="0"/>
              <a:t>Human data (data + patient case history + electrode configuration)</a:t>
            </a:r>
          </a:p>
          <a:p>
            <a:pPr lvl="1"/>
            <a:r>
              <a:rPr lang="en-US" sz="1900" dirty="0" smtClean="0"/>
              <a:t>Then dog data (no case history but different metadata)</a:t>
            </a:r>
          </a:p>
          <a:p>
            <a:pPr lvl="1"/>
            <a:r>
              <a:rPr lang="en-US" sz="1900" dirty="0" smtClean="0"/>
              <a:t>Then wearable sensor data</a:t>
            </a:r>
          </a:p>
          <a:p>
            <a:pPr lvl="1"/>
            <a:r>
              <a:rPr lang="en-US" sz="1900" dirty="0" smtClean="0"/>
              <a:t>Then video data annotated with behaviors</a:t>
            </a:r>
          </a:p>
          <a:p>
            <a:pPr lvl="1"/>
            <a:r>
              <a:rPr lang="en-US" sz="1900" dirty="0" smtClean="0"/>
              <a:t>Etc.</a:t>
            </a:r>
          </a:p>
          <a:p>
            <a:pPr lvl="1"/>
            <a:endParaRPr lang="en-US" sz="1900" dirty="0"/>
          </a:p>
          <a:p>
            <a:r>
              <a:rPr lang="en-US" sz="2300" dirty="0" smtClean="0"/>
              <a:t>Telling every user “we can take your data in 6 months for ¼ a programmer” isn’t viable</a:t>
            </a:r>
            <a:endParaRPr lang="en-US" sz="1900" dirty="0" smtClean="0"/>
          </a:p>
          <a:p>
            <a:pPr marL="457200" lvl="1" indent="0" algn="ctr">
              <a:buNone/>
            </a:pPr>
            <a:r>
              <a:rPr lang="en-US" sz="1900" dirty="0" smtClean="0">
                <a:solidFill>
                  <a:schemeClr val="accent1"/>
                </a:solidFill>
              </a:rPr>
              <a:t>How </a:t>
            </a:r>
            <a:r>
              <a:rPr lang="en-US" sz="1900" dirty="0">
                <a:solidFill>
                  <a:schemeClr val="accent1"/>
                </a:solidFill>
              </a:rPr>
              <a:t>do we do this to scale, in a way that isn’t domain-specific?</a:t>
            </a:r>
          </a:p>
          <a:p>
            <a:pPr marL="457200" lvl="1" indent="0" algn="ctr">
              <a:buNone/>
            </a:pPr>
            <a:r>
              <a:rPr lang="en-US" sz="2400" dirty="0">
                <a:solidFill>
                  <a:schemeClr val="accent1"/>
                </a:solidFill>
              </a:rPr>
              <a:t>Data integration for the “open world”</a:t>
            </a:r>
            <a:r>
              <a:rPr lang="is-IS" sz="2400" dirty="0">
                <a:solidFill>
                  <a:schemeClr val="accent1"/>
                </a:solidFill>
              </a:rPr>
              <a:t>…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5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2: Towards a Common</a:t>
            </a:r>
            <a:br>
              <a:rPr lang="en-US" dirty="0" smtClean="0"/>
            </a:br>
            <a:r>
              <a:rPr lang="en-US" dirty="0" smtClean="0"/>
              <a:t>Platform for </a:t>
            </a:r>
            <a:r>
              <a:rPr lang="en-US" dirty="0" smtClean="0"/>
              <a:t>the Core of </a:t>
            </a:r>
            <a:r>
              <a:rPr lang="en-US" dirty="0" smtClean="0"/>
              <a:t>Data Science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Q System (research project) </a:t>
            </a:r>
            <a:r>
              <a:rPr lang="en-US" dirty="0" smtClean="0">
                <a:sym typeface="Wingdings"/>
              </a:rPr>
              <a:t> Blackfynn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35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 Divergence from Common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Most efforts start by assuming the first step is to clean and standardize all of the data</a:t>
            </a:r>
          </a:p>
          <a:p>
            <a:pPr lvl="1"/>
            <a:r>
              <a:rPr lang="en-US" dirty="0" smtClean="0"/>
              <a:t>Once the data is all clean, we can reuse what we know</a:t>
            </a:r>
          </a:p>
          <a:p>
            <a:pPr lvl="1"/>
            <a:r>
              <a:rPr lang="en-US" dirty="0" smtClean="0"/>
              <a:t>This works in the enterprise – “closed world”</a:t>
            </a:r>
          </a:p>
          <a:p>
            <a:endParaRPr lang="en-US" dirty="0"/>
          </a:p>
          <a:p>
            <a:r>
              <a:rPr lang="en-US" dirty="0" smtClean="0"/>
              <a:t>The reality – it’s impossible for an evolving field</a:t>
            </a:r>
          </a:p>
          <a:p>
            <a:pPr lvl="1"/>
            <a:r>
              <a:rPr lang="en-US" dirty="0" smtClean="0"/>
              <a:t>New data requires new extensions and redefinitions in our model of the world</a:t>
            </a:r>
          </a:p>
          <a:p>
            <a:pPr lvl="1"/>
            <a:r>
              <a:rPr lang="en-US" dirty="0" smtClean="0"/>
              <a:t>Lots of data will be dirty – or only usable under certain conditions</a:t>
            </a:r>
          </a:p>
          <a:p>
            <a:endParaRPr lang="en-US" dirty="0"/>
          </a:p>
          <a:p>
            <a:r>
              <a:rPr lang="en-US" dirty="0" smtClean="0"/>
              <a:t>So can we instead build a platform that lets us evolve the data as needed?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06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Vision: “Pay as You Go Integration”</a:t>
            </a:r>
            <a:br>
              <a:rPr lang="en-US" dirty="0" smtClean="0"/>
            </a:br>
            <a:r>
              <a:rPr lang="en-US" sz="3100" dirty="0" smtClean="0"/>
              <a:t>[Halevy et al. 2003]</a:t>
            </a:r>
            <a:endParaRPr lang="en-US" sz="31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84310" y="1543189"/>
            <a:ext cx="10018713" cy="45790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Can we build an environment to manage data sharing “</a:t>
            </a:r>
            <a:r>
              <a:rPr lang="en-US" i="1" dirty="0" smtClean="0"/>
              <a:t>in situ</a:t>
            </a:r>
            <a:r>
              <a:rPr lang="en-US" dirty="0" smtClean="0"/>
              <a:t>”?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Link (don’t move) any data into the system</a:t>
            </a:r>
          </a:p>
          <a:p>
            <a:endParaRPr lang="en-US" dirty="0"/>
          </a:p>
          <a:p>
            <a:r>
              <a:rPr lang="en-US" dirty="0" smtClean="0"/>
              <a:t>Use whatever tools we have to link, “</a:t>
            </a:r>
            <a:r>
              <a:rPr lang="en-US" dirty="0" err="1" smtClean="0"/>
              <a:t>semantify</a:t>
            </a:r>
            <a:r>
              <a:rPr lang="en-US" dirty="0" smtClean="0"/>
              <a:t>,” (and later search) the data</a:t>
            </a:r>
          </a:p>
          <a:p>
            <a:endParaRPr lang="en-US" dirty="0"/>
          </a:p>
          <a:p>
            <a:r>
              <a:rPr lang="en-US" dirty="0" smtClean="0"/>
              <a:t>Over time, users (and new algorithms, and machine learning) will help integrate and improve the data</a:t>
            </a:r>
          </a:p>
          <a:p>
            <a:pPr lvl="1"/>
            <a:r>
              <a:rPr lang="en-US" dirty="0" smtClean="0"/>
              <a:t>Let users reverse and repair mistakes through data </a:t>
            </a:r>
            <a:r>
              <a:rPr lang="en-US" b="1" dirty="0" smtClean="0"/>
              <a:t>provenance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b="1" i="1" dirty="0" smtClean="0"/>
              <a:t>A vision that has been around for some time – the challenge has been how to implement it!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41208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Step: Drag and Drop any Data</a:t>
            </a:r>
            <a:br>
              <a:rPr lang="en-US" dirty="0" smtClean="0"/>
            </a:br>
            <a:r>
              <a:rPr lang="en-US" dirty="0" smtClean="0"/>
              <a:t>into a </a:t>
            </a:r>
            <a:r>
              <a:rPr lang="en-US" i="1" dirty="0" smtClean="0"/>
              <a:t>Probabilistic </a:t>
            </a:r>
            <a:r>
              <a:rPr lang="en-US" dirty="0" smtClean="0"/>
              <a:t>Graph Database </a:t>
            </a:r>
            <a:r>
              <a:rPr lang="en-US" dirty="0" smtClean="0"/>
              <a:t>[CIDR 13]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/>
          <a:stretch/>
        </p:blipFill>
        <p:spPr>
          <a:xfrm>
            <a:off x="1133821" y="2199048"/>
            <a:ext cx="4894262" cy="2609127"/>
          </a:xfrm>
          <a:prstGeom prst="rect">
            <a:avLst/>
          </a:prstGeom>
        </p:spPr>
      </p:pic>
      <p:sp>
        <p:nvSpPr>
          <p:cNvPr id="9" name="Snip Single Corner Rectangle 8"/>
          <p:cNvSpPr/>
          <p:nvPr/>
        </p:nvSpPr>
        <p:spPr>
          <a:xfrm>
            <a:off x="1133821" y="1307805"/>
            <a:ext cx="1328737" cy="412328"/>
          </a:xfrm>
          <a:prstGeom prst="snip1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2"/>
                </a:solidFill>
              </a:rPr>
              <a:t>My.NIFTI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Notched Right Arrow 9"/>
          <p:cNvSpPr/>
          <p:nvPr/>
        </p:nvSpPr>
        <p:spPr>
          <a:xfrm rot="2074517">
            <a:off x="2537172" y="1755238"/>
            <a:ext cx="600075" cy="30003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169389" y="5183242"/>
            <a:ext cx="2155031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Extraction</a:t>
            </a:r>
            <a:endParaRPr lang="en-US" dirty="0" smtClean="0"/>
          </a:p>
          <a:p>
            <a:pPr algn="ctr"/>
            <a:r>
              <a:rPr lang="en-US" dirty="0" smtClean="0"/>
              <a:t>Engine</a:t>
            </a:r>
            <a:endParaRPr lang="en-US" dirty="0"/>
          </a:p>
        </p:txBody>
      </p:sp>
      <p:sp>
        <p:nvSpPr>
          <p:cNvPr id="12" name="Notched Right Arrow 11"/>
          <p:cNvSpPr/>
          <p:nvPr/>
        </p:nvSpPr>
        <p:spPr>
          <a:xfrm rot="2074517">
            <a:off x="3613094" y="4739432"/>
            <a:ext cx="600075" cy="30003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>
            <a:off x="9231312" y="5514975"/>
            <a:ext cx="2271712" cy="857250"/>
          </a:xfrm>
          <a:prstGeom prst="ca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Raw NIFTI object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(file system)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19941" y="3946879"/>
            <a:ext cx="1771650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My.NIFTI</a:t>
            </a:r>
            <a:endParaRPr lang="en-US" dirty="0"/>
          </a:p>
        </p:txBody>
      </p:sp>
      <p:cxnSp>
        <p:nvCxnSpPr>
          <p:cNvPr id="16" name="Curved Connector 15"/>
          <p:cNvCxnSpPr>
            <a:stCxn id="14" idx="5"/>
            <a:endCxn id="13" idx="1"/>
          </p:cNvCxnSpPr>
          <p:nvPr/>
        </p:nvCxnSpPr>
        <p:spPr>
          <a:xfrm rot="16200000" flipH="1">
            <a:off x="9159508" y="4307315"/>
            <a:ext cx="1080290" cy="1335029"/>
          </a:xfrm>
          <a:prstGeom prst="curvedConnector3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563743" y="4596006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extent</a:t>
            </a:r>
            <a:endParaRPr lang="en-US" i="1" dirty="0"/>
          </a:p>
        </p:txBody>
      </p:sp>
      <p:sp>
        <p:nvSpPr>
          <p:cNvPr id="26" name="Rectangle 25"/>
          <p:cNvSpPr/>
          <p:nvPr/>
        </p:nvSpPr>
        <p:spPr>
          <a:xfrm>
            <a:off x="6725302" y="5416440"/>
            <a:ext cx="1057275" cy="2937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pat001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7" name="Curved Connector 26"/>
          <p:cNvCxnSpPr>
            <a:stCxn id="14" idx="3"/>
            <a:endCxn id="26" idx="0"/>
          </p:cNvCxnSpPr>
          <p:nvPr/>
        </p:nvCxnSpPr>
        <p:spPr>
          <a:xfrm rot="5400000">
            <a:off x="7025790" y="4662836"/>
            <a:ext cx="981755" cy="525453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307017" y="5005285"/>
            <a:ext cx="153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coregisteredTo</a:t>
            </a:r>
            <a:endParaRPr lang="en-US" i="1" dirty="0"/>
          </a:p>
        </p:txBody>
      </p:sp>
      <p:cxnSp>
        <p:nvCxnSpPr>
          <p:cNvPr id="32" name="Curved Connector 31"/>
          <p:cNvCxnSpPr>
            <a:stCxn id="14" idx="6"/>
            <a:endCxn id="36" idx="1"/>
          </p:cNvCxnSpPr>
          <p:nvPr/>
        </p:nvCxnSpPr>
        <p:spPr>
          <a:xfrm>
            <a:off x="9291591" y="4232629"/>
            <a:ext cx="1667460" cy="373299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0959051" y="4459032"/>
            <a:ext cx="1057275" cy="2937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9-26-16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129337" y="4124806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date</a:t>
            </a:r>
            <a:endParaRPr lang="en-US" i="1" dirty="0"/>
          </a:p>
        </p:txBody>
      </p:sp>
      <p:sp>
        <p:nvSpPr>
          <p:cNvPr id="46" name="Notched Right Arrow 45"/>
          <p:cNvSpPr/>
          <p:nvPr/>
        </p:nvSpPr>
        <p:spPr>
          <a:xfrm>
            <a:off x="5583872" y="6120338"/>
            <a:ext cx="3387988" cy="28887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 rot="20022574">
            <a:off x="5457977" y="4686801"/>
            <a:ext cx="1637736" cy="30169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6216566" y="6409208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Binary data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 rot="20143588">
            <a:off x="5491913" y="4912378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Extractable fields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t="57398" r="31691" b="6868"/>
          <a:stretch/>
        </p:blipFill>
        <p:spPr>
          <a:xfrm>
            <a:off x="6525802" y="1655621"/>
            <a:ext cx="5411020" cy="1869338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>
          <a:xfrm>
            <a:off x="8315325" y="3201157"/>
            <a:ext cx="1507548" cy="727905"/>
          </a:xfrm>
          <a:custGeom>
            <a:avLst/>
            <a:gdLst>
              <a:gd name="connsiteX0" fmla="*/ 1585913 w 1643654"/>
              <a:gd name="connsiteY0" fmla="*/ 6350 h 935038"/>
              <a:gd name="connsiteX1" fmla="*/ 1585913 w 1643654"/>
              <a:gd name="connsiteY1" fmla="*/ 63500 h 935038"/>
              <a:gd name="connsiteX2" fmla="*/ 985838 w 1643654"/>
              <a:gd name="connsiteY2" fmla="*/ 463550 h 935038"/>
              <a:gd name="connsiteX3" fmla="*/ 200025 w 1643654"/>
              <a:gd name="connsiteY3" fmla="*/ 635000 h 935038"/>
              <a:gd name="connsiteX4" fmla="*/ 0 w 1643654"/>
              <a:gd name="connsiteY4" fmla="*/ 935038 h 93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3654" h="935038">
                <a:moveTo>
                  <a:pt x="1585913" y="6350"/>
                </a:moveTo>
                <a:cubicBezTo>
                  <a:pt x="1635919" y="-3175"/>
                  <a:pt x="1685925" y="-12700"/>
                  <a:pt x="1585913" y="63500"/>
                </a:cubicBezTo>
                <a:cubicBezTo>
                  <a:pt x="1485901" y="139700"/>
                  <a:pt x="1216819" y="368300"/>
                  <a:pt x="985838" y="463550"/>
                </a:cubicBezTo>
                <a:cubicBezTo>
                  <a:pt x="754857" y="558800"/>
                  <a:pt x="364331" y="556419"/>
                  <a:pt x="200025" y="635000"/>
                </a:cubicBezTo>
                <a:cubicBezTo>
                  <a:pt x="35719" y="713581"/>
                  <a:pt x="0" y="935038"/>
                  <a:pt x="0" y="935038"/>
                </a:cubicBezTo>
              </a:path>
            </a:pathLst>
          </a:custGeom>
          <a:noFill/>
          <a:ln w="28575">
            <a:solidFill>
              <a:schemeClr val="tx2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31312" y="3470235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instance_of</a:t>
            </a:r>
            <a:endParaRPr lang="en-US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7523687" y="1244327"/>
            <a:ext cx="4463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A93023"/>
                </a:solidFill>
              </a:rPr>
              <a:t>Known concepts, types, and data</a:t>
            </a:r>
            <a:endParaRPr lang="en-US" i="1" dirty="0">
              <a:solidFill>
                <a:srgbClr val="A930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/>
      <p:bldP spid="26" grpId="0" animBg="1"/>
      <p:bldP spid="31" grpId="0"/>
      <p:bldP spid="36" grpId="0" animBg="1"/>
      <p:bldP spid="38" grpId="0"/>
      <p:bldP spid="46" grpId="0" animBg="1"/>
      <p:bldP spid="47" grpId="0" animBg="1"/>
      <p:bldP spid="48" grpId="0"/>
      <p:bldP spid="50" grpId="0"/>
      <p:bldP spid="29" grpId="0" animBg="1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Model: </a:t>
            </a:r>
            <a:r>
              <a:rPr lang="en-US" i="1" dirty="0" smtClean="0"/>
              <a:t>Search-Driven Integration </a:t>
            </a:r>
            <a:r>
              <a:rPr lang="en-US" sz="3100" i="1" dirty="0" smtClean="0"/>
              <a:t>[Talukdar+08,10]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Query and Refine the Graph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Upon upload:</a:t>
            </a:r>
          </a:p>
          <a:p>
            <a:pPr lvl="1"/>
            <a:r>
              <a:rPr lang="en-US" dirty="0" smtClean="0"/>
              <a:t>Some fields from the file may map to </a:t>
            </a:r>
            <a:r>
              <a:rPr lang="en-US" dirty="0" smtClean="0"/>
              <a:t>common data elements</a:t>
            </a:r>
            <a:endParaRPr lang="en-US" dirty="0" smtClean="0"/>
          </a:p>
          <a:p>
            <a:pPr lvl="1"/>
            <a:r>
              <a:rPr lang="en-US" dirty="0" smtClean="0"/>
              <a:t>Some data may also link </a:t>
            </a:r>
            <a:r>
              <a:rPr lang="en-US" dirty="0" smtClean="0"/>
              <a:t>to </a:t>
            </a:r>
            <a:r>
              <a:rPr lang="en-US" dirty="0" smtClean="0"/>
              <a:t>existing data (or not)</a:t>
            </a:r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Opportunistically (in background):</a:t>
            </a:r>
            <a:endParaRPr lang="en-US" dirty="0" smtClean="0"/>
          </a:p>
          <a:p>
            <a:pPr lvl="1"/>
            <a:r>
              <a:rPr lang="en-US" dirty="0" smtClean="0"/>
              <a:t>Add candidate </a:t>
            </a:r>
            <a:r>
              <a:rPr lang="en-US" b="1" dirty="0" smtClean="0"/>
              <a:t>links</a:t>
            </a:r>
            <a:r>
              <a:rPr lang="en-US" dirty="0" smtClean="0"/>
              <a:t> between data items, e.g., by running computational jobs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match </a:t>
            </a:r>
            <a:r>
              <a:rPr lang="en-US" dirty="0" smtClean="0"/>
              <a:t>identifiers (“record linking”) or to </a:t>
            </a:r>
            <a:r>
              <a:rPr lang="en-US" b="1" dirty="0" smtClean="0"/>
              <a:t>coregister</a:t>
            </a:r>
            <a:r>
              <a:rPr lang="en-US" dirty="0" smtClean="0"/>
              <a:t> across data modalities</a:t>
            </a:r>
          </a:p>
          <a:p>
            <a:pPr lvl="1"/>
            <a:r>
              <a:rPr lang="en-US" b="1" dirty="0" smtClean="0"/>
              <a:t>Map</a:t>
            </a:r>
            <a:r>
              <a:rPr lang="en-US" dirty="0" smtClean="0"/>
              <a:t> the data to concepts in the ontology, semi-automatically or manually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Users help us improve the graph</a:t>
            </a:r>
            <a:r>
              <a:rPr lang="is-IS" dirty="0" smtClean="0"/>
              <a:t>…</a:t>
            </a:r>
          </a:p>
          <a:p>
            <a:pPr marL="342900" lvl="1" indent="-342900"/>
            <a:r>
              <a:rPr lang="en-US" dirty="0"/>
              <a:t>Fields and links have </a:t>
            </a:r>
            <a:r>
              <a:rPr lang="en-US" b="1" dirty="0"/>
              <a:t>provenance</a:t>
            </a:r>
            <a:r>
              <a:rPr lang="en-US" dirty="0"/>
              <a:t> – description of </a:t>
            </a:r>
            <a:r>
              <a:rPr lang="en-US" dirty="0" smtClean="0"/>
              <a:t>how and why they were created</a:t>
            </a:r>
            <a:r>
              <a:rPr lang="en-US" dirty="0"/>
              <a:t>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and we can “revert” or “correct” changes</a:t>
            </a:r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10988959" y="1437130"/>
            <a:ext cx="817960" cy="66057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JSON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0551598" y="2781571"/>
            <a:ext cx="237530" cy="2214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856513" y="2386928"/>
            <a:ext cx="237530" cy="2214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609908" y="3140924"/>
            <a:ext cx="237530" cy="2214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372024" y="2720492"/>
            <a:ext cx="237530" cy="2214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endCxn id="8" idx="0"/>
          </p:cNvCxnSpPr>
          <p:nvPr/>
        </p:nvCxnSpPr>
        <p:spPr>
          <a:xfrm flipH="1">
            <a:off x="10670363" y="2575943"/>
            <a:ext cx="220936" cy="20562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1" idx="1"/>
          </p:cNvCxnSpPr>
          <p:nvPr/>
        </p:nvCxnSpPr>
        <p:spPr>
          <a:xfrm>
            <a:off x="11094043" y="2497651"/>
            <a:ext cx="312766" cy="25527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574769" y="2909507"/>
            <a:ext cx="69924" cy="26384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nip Single Corner Rectangle 16"/>
          <p:cNvSpPr/>
          <p:nvPr/>
        </p:nvSpPr>
        <p:spPr>
          <a:xfrm>
            <a:off x="11252039" y="3847269"/>
            <a:ext cx="645459" cy="66057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PDF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0453001" y="3354480"/>
            <a:ext cx="237530" cy="2214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014921" y="3643625"/>
            <a:ext cx="237530" cy="2214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18" idx="5"/>
          </p:cNvCxnSpPr>
          <p:nvPr/>
        </p:nvCxnSpPr>
        <p:spPr>
          <a:xfrm>
            <a:off x="10655746" y="3543495"/>
            <a:ext cx="359175" cy="21085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0028808" y="1523263"/>
            <a:ext cx="237530" cy="22144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endCxn id="9" idx="1"/>
          </p:cNvCxnSpPr>
          <p:nvPr/>
        </p:nvCxnSpPr>
        <p:spPr>
          <a:xfrm>
            <a:off x="10222532" y="1742974"/>
            <a:ext cx="668766" cy="67638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10141367" y="2854036"/>
            <a:ext cx="415797" cy="581891"/>
          </a:xfrm>
          <a:custGeom>
            <a:avLst/>
            <a:gdLst>
              <a:gd name="connsiteX0" fmla="*/ 332669 w 415797"/>
              <a:gd name="connsiteY0" fmla="*/ 581891 h 581891"/>
              <a:gd name="connsiteX1" fmla="*/ 41724 w 415797"/>
              <a:gd name="connsiteY1" fmla="*/ 360219 h 581891"/>
              <a:gd name="connsiteX2" fmla="*/ 41724 w 415797"/>
              <a:gd name="connsiteY2" fmla="*/ 110837 h 581891"/>
              <a:gd name="connsiteX3" fmla="*/ 415797 w 415797"/>
              <a:gd name="connsiteY3" fmla="*/ 0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797" h="581891">
                <a:moveTo>
                  <a:pt x="332669" y="581891"/>
                </a:moveTo>
                <a:cubicBezTo>
                  <a:pt x="211442" y="510309"/>
                  <a:pt x="90215" y="438728"/>
                  <a:pt x="41724" y="360219"/>
                </a:cubicBezTo>
                <a:cubicBezTo>
                  <a:pt x="-6767" y="281710"/>
                  <a:pt x="-20622" y="170873"/>
                  <a:pt x="41724" y="110837"/>
                </a:cubicBezTo>
                <a:cubicBezTo>
                  <a:pt x="104069" y="50800"/>
                  <a:pt x="259933" y="25400"/>
                  <a:pt x="415797" y="0"/>
                </a:cubicBezTo>
              </a:path>
            </a:pathLst>
          </a:custGeom>
          <a:noFill/>
          <a:ln w="571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7" grpId="0" animBg="1"/>
      <p:bldP spid="18" grpId="0" animBg="1"/>
      <p:bldP spid="19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</a:t>
            </a:r>
            <a:r>
              <a:rPr lang="en-US" dirty="0" smtClean="0"/>
              <a:t>Science in </a:t>
            </a:r>
            <a:r>
              <a:rPr lang="en-US" dirty="0" smtClean="0"/>
              <a:t>Health/Bio/Medicine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914650"/>
            <a:ext cx="10435547" cy="3581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Thousands of experiments are being conducted, millions of patients are being treated, lots of data is being collected</a:t>
            </a:r>
          </a:p>
          <a:p>
            <a:r>
              <a:rPr lang="en-US" dirty="0" smtClean="0"/>
              <a:t>How do we tap this scientific data effectively?</a:t>
            </a:r>
            <a:endParaRPr lang="en-US" dirty="0"/>
          </a:p>
          <a:p>
            <a:r>
              <a:rPr lang="en-US" dirty="0" smtClean="0"/>
              <a:t>What patterns, detections, predictions can we make (biomarkers, phenomena, outcomes)? 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A93023"/>
                </a:solidFill>
              </a:rPr>
              <a:t>Systems biology, federal agencies, precision medicine, </a:t>
            </a:r>
            <a:r>
              <a:rPr lang="is-IS" dirty="0" smtClean="0">
                <a:solidFill>
                  <a:srgbClr val="A93023"/>
                </a:solidFill>
              </a:rPr>
              <a:t>… all seek to facilitate!</a:t>
            </a:r>
            <a:endParaRPr lang="en-US" dirty="0" smtClean="0">
              <a:solidFill>
                <a:srgbClr val="A9302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5955"/>
          <a:stretch/>
        </p:blipFill>
        <p:spPr>
          <a:xfrm>
            <a:off x="5973760" y="1176101"/>
            <a:ext cx="5257800" cy="126422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446" y="897084"/>
            <a:ext cx="3218451" cy="201756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Chevron 6"/>
          <p:cNvSpPr/>
          <p:nvPr/>
        </p:nvSpPr>
        <p:spPr>
          <a:xfrm>
            <a:off x="4710545" y="1529197"/>
            <a:ext cx="900546" cy="27901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Users Are Focused on Relating</a:t>
            </a:r>
            <a:br>
              <a:rPr lang="en-US" dirty="0" smtClean="0"/>
            </a:br>
            <a:r>
              <a:rPr lang="en-US" dirty="0" smtClean="0"/>
              <a:t>Multi-Modal Data for Analysis, via Queries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482768"/>
              </p:ext>
            </p:extLst>
          </p:nvPr>
        </p:nvGraphicFramePr>
        <p:xfrm>
          <a:off x="3263322" y="2871018"/>
          <a:ext cx="622357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483"/>
                <a:gridCol w="1280483"/>
                <a:gridCol w="1280483"/>
                <a:gridCol w="406953"/>
                <a:gridCol w="1280483"/>
                <a:gridCol w="69469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Entity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property1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property2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property3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Subject1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p11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p21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i="1" dirty="0" smtClean="0"/>
                        <a:t>…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p31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A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Subject2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p12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p22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i="1" dirty="0" smtClean="0"/>
                        <a:t>…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p32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B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i="1" dirty="0" smtClean="0"/>
                        <a:t>…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Subjectn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p1n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p2n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i="1" dirty="0" smtClean="0"/>
                        <a:t>…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p3n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A</a:t>
                      </a:r>
                      <a:endParaRPr lang="en-US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Snip Single Corner Rectangle 8"/>
          <p:cNvSpPr/>
          <p:nvPr/>
        </p:nvSpPr>
        <p:spPr>
          <a:xfrm>
            <a:off x="4987077" y="5954572"/>
            <a:ext cx="645459" cy="66057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PDF</a:t>
            </a:r>
            <a:endParaRPr lang="en-US" dirty="0"/>
          </a:p>
        </p:txBody>
      </p:sp>
      <p:sp>
        <p:nvSpPr>
          <p:cNvPr id="10" name="Internal Storage 9"/>
          <p:cNvSpPr/>
          <p:nvPr/>
        </p:nvSpPr>
        <p:spPr>
          <a:xfrm>
            <a:off x="6240850" y="5974095"/>
            <a:ext cx="951211" cy="660570"/>
          </a:xfrm>
          <a:prstGeom prst="flowChartInternal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EPIC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08232" y="5776281"/>
            <a:ext cx="1056198" cy="1056198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>
          <a:xfrm>
            <a:off x="5086351" y="4857750"/>
            <a:ext cx="342900" cy="5442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6493667" y="4855778"/>
            <a:ext cx="342900" cy="5442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>
            <a:off x="8293431" y="4886978"/>
            <a:ext cx="342900" cy="5442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Single Corner Rectangle 14"/>
          <p:cNvSpPr/>
          <p:nvPr/>
        </p:nvSpPr>
        <p:spPr>
          <a:xfrm>
            <a:off x="3560803" y="5954572"/>
            <a:ext cx="817960" cy="66057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JSON</a:t>
            </a:r>
            <a:endParaRPr lang="en-US" dirty="0"/>
          </a:p>
        </p:txBody>
      </p:sp>
      <p:sp>
        <p:nvSpPr>
          <p:cNvPr id="16" name="Up Arrow 15"/>
          <p:cNvSpPr/>
          <p:nvPr/>
        </p:nvSpPr>
        <p:spPr>
          <a:xfrm>
            <a:off x="3798333" y="4855778"/>
            <a:ext cx="342900" cy="5442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5681829" y="2241673"/>
            <a:ext cx="595717" cy="5442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rocess 17"/>
          <p:cNvSpPr/>
          <p:nvPr/>
        </p:nvSpPr>
        <p:spPr>
          <a:xfrm>
            <a:off x="4877195" y="1530566"/>
            <a:ext cx="2204984" cy="660570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Analytics</a:t>
            </a:r>
            <a:br>
              <a:rPr lang="en-US" dirty="0" smtClean="0"/>
            </a:br>
            <a:r>
              <a:rPr lang="en-US" dirty="0" smtClean="0"/>
              <a:t>(Python, </a:t>
            </a:r>
            <a:r>
              <a:rPr lang="en-US" dirty="0" err="1" smtClean="0"/>
              <a:t>Matlab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678981" y="4963928"/>
            <a:ext cx="255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Query</a:t>
            </a:r>
            <a:endParaRPr lang="en-US" b="1" i="1" dirty="0"/>
          </a:p>
        </p:txBody>
      </p:sp>
      <p:sp>
        <p:nvSpPr>
          <p:cNvPr id="3" name="Oval 2"/>
          <p:cNvSpPr/>
          <p:nvPr/>
        </p:nvSpPr>
        <p:spPr>
          <a:xfrm>
            <a:off x="4002235" y="5443982"/>
            <a:ext cx="237530" cy="2214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564155" y="5733127"/>
            <a:ext cx="237530" cy="2214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230301" y="5419247"/>
            <a:ext cx="237530" cy="2214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675741" y="5776281"/>
            <a:ext cx="237530" cy="2214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950391" y="5431210"/>
            <a:ext cx="237530" cy="2214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636043" y="5681418"/>
            <a:ext cx="237530" cy="2214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133572" y="5333260"/>
            <a:ext cx="237530" cy="2214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227351" y="5692010"/>
            <a:ext cx="237530" cy="2214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989467" y="5271578"/>
            <a:ext cx="237530" cy="2214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3" idx="5"/>
            <a:endCxn id="20" idx="2"/>
          </p:cNvCxnSpPr>
          <p:nvPr/>
        </p:nvCxnSpPr>
        <p:spPr>
          <a:xfrm>
            <a:off x="4204980" y="5632997"/>
            <a:ext cx="359175" cy="21085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1" idx="5"/>
            <a:endCxn id="22" idx="1"/>
          </p:cNvCxnSpPr>
          <p:nvPr/>
        </p:nvCxnSpPr>
        <p:spPr>
          <a:xfrm>
            <a:off x="5433046" y="5608262"/>
            <a:ext cx="277480" cy="20044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4" idx="2"/>
          </p:cNvCxnSpPr>
          <p:nvPr/>
        </p:nvCxnSpPr>
        <p:spPr>
          <a:xfrm flipV="1">
            <a:off x="5915004" y="5792141"/>
            <a:ext cx="721039" cy="742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3"/>
            <a:endCxn id="22" idx="0"/>
          </p:cNvCxnSpPr>
          <p:nvPr/>
        </p:nvCxnSpPr>
        <p:spPr>
          <a:xfrm flipH="1">
            <a:off x="5794506" y="5620225"/>
            <a:ext cx="190670" cy="15605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5" idx="3"/>
            <a:endCxn id="24" idx="7"/>
          </p:cNvCxnSpPr>
          <p:nvPr/>
        </p:nvCxnSpPr>
        <p:spPr>
          <a:xfrm flipH="1">
            <a:off x="6838788" y="5522275"/>
            <a:ext cx="329569" cy="19157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5" idx="6"/>
            <a:endCxn id="27" idx="2"/>
          </p:cNvCxnSpPr>
          <p:nvPr/>
        </p:nvCxnSpPr>
        <p:spPr>
          <a:xfrm flipV="1">
            <a:off x="7371102" y="5382301"/>
            <a:ext cx="618365" cy="6168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7" idx="5"/>
            <a:endCxn id="26" idx="1"/>
          </p:cNvCxnSpPr>
          <p:nvPr/>
        </p:nvCxnSpPr>
        <p:spPr>
          <a:xfrm>
            <a:off x="8192212" y="5460593"/>
            <a:ext cx="69924" cy="26384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662265" y="5489780"/>
            <a:ext cx="255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Graph</a:t>
            </a:r>
            <a:endParaRPr lang="en-US" b="1" i="1" dirty="0"/>
          </a:p>
        </p:txBody>
      </p:sp>
      <p:sp>
        <p:nvSpPr>
          <p:cNvPr id="53" name="TextBox 52"/>
          <p:cNvSpPr txBox="1"/>
          <p:nvPr/>
        </p:nvSpPr>
        <p:spPr>
          <a:xfrm>
            <a:off x="2662265" y="5997726"/>
            <a:ext cx="255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Data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15527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/>
      <p:bldP spid="52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Kinds of Queries?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focus:  “show </a:t>
            </a:r>
            <a:r>
              <a:rPr lang="en-US" dirty="0" smtClean="0"/>
              <a:t>me how X, Y, and Z might be </a:t>
            </a:r>
            <a:r>
              <a:rPr lang="en-US" dirty="0" smtClean="0"/>
              <a:t>related”</a:t>
            </a:r>
          </a:p>
          <a:p>
            <a:pPr lvl="1"/>
            <a:r>
              <a:rPr lang="en-US" dirty="0" smtClean="0"/>
              <a:t>i.e., give me the most likely hypotheses about relationships</a:t>
            </a:r>
          </a:p>
          <a:p>
            <a:pPr lvl="1"/>
            <a:r>
              <a:rPr lang="en-US" dirty="0" smtClean="0"/>
              <a:t>Or give me the most likely connections across our multi-modal data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relationships might be heterogeneous – different connections for different datasets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We primarily drive this through </a:t>
            </a:r>
            <a:r>
              <a:rPr lang="en-US" i="1" dirty="0" smtClean="0"/>
              <a:t>keywords</a:t>
            </a:r>
            <a:r>
              <a:rPr lang="en-US" dirty="0" smtClean="0"/>
              <a:t> that match on data and metadata</a:t>
            </a:r>
          </a:p>
          <a:p>
            <a:pPr marL="457200" lvl="1" indent="0">
              <a:buNone/>
            </a:pPr>
            <a:r>
              <a:rPr lang="en-US" i="1" dirty="0" smtClean="0"/>
              <a:t>(Can also have predicates on values)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6798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noFill/>
          </a:ln>
        </p:spPr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Ranked Search 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6"/>
          <a:stretch/>
        </p:blipFill>
        <p:spPr>
          <a:xfrm>
            <a:off x="2338552" y="1166641"/>
            <a:ext cx="8811162" cy="122326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8150773" y="1166641"/>
            <a:ext cx="2448910" cy="493993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48505"/>
          <a:stretch/>
        </p:blipFill>
        <p:spPr>
          <a:xfrm>
            <a:off x="2338552" y="2431913"/>
            <a:ext cx="8811162" cy="31172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48310" y="5752520"/>
            <a:ext cx="9886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Users select items to include or exclude – this provides </a:t>
            </a:r>
            <a:r>
              <a:rPr lang="en-US" sz="2800" b="1" i="1" dirty="0" smtClean="0"/>
              <a:t>feedback</a:t>
            </a:r>
            <a:r>
              <a:rPr lang="en-US" sz="2800" b="1" dirty="0" smtClean="0"/>
              <a:t> and the system learns to fix mistakes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765350" y="2677847"/>
            <a:ext cx="674131" cy="2589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👍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👎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👍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🤔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👍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415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212113"/>
            <a:ext cx="10508185" cy="5410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What has been missing:</a:t>
            </a:r>
            <a:r>
              <a:rPr lang="en-US" b="1" dirty="0" smtClean="0"/>
              <a:t> 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Ability to </a:t>
            </a:r>
            <a:r>
              <a:rPr lang="en-US" b="1" dirty="0" smtClean="0"/>
              <a:t>probabilistically combine evidence </a:t>
            </a:r>
            <a:r>
              <a:rPr lang="en-US" dirty="0" smtClean="0"/>
              <a:t>from algorithms that semantically tag and link data:</a:t>
            </a:r>
          </a:p>
          <a:p>
            <a:pPr lvl="1"/>
            <a:r>
              <a:rPr lang="en-US" dirty="0" smtClean="0"/>
              <a:t>fields </a:t>
            </a:r>
            <a:r>
              <a:rPr lang="en-US" dirty="0" smtClean="0"/>
              <a:t>that </a:t>
            </a:r>
            <a:r>
              <a:rPr lang="en-US" dirty="0" smtClean="0"/>
              <a:t>mean </a:t>
            </a:r>
            <a:r>
              <a:rPr lang="en-US" dirty="0" smtClean="0"/>
              <a:t>the same thing (“</a:t>
            </a:r>
            <a:r>
              <a:rPr lang="en-US" i="1" dirty="0" smtClean="0"/>
              <a:t>schema matching</a:t>
            </a:r>
            <a:r>
              <a:rPr lang="en-US" dirty="0" smtClean="0"/>
              <a:t>”) </a:t>
            </a:r>
            <a:r>
              <a:rPr lang="en-US" dirty="0" smtClean="0"/>
              <a:t>and objects from a </a:t>
            </a:r>
            <a:br>
              <a:rPr lang="en-US" dirty="0" smtClean="0"/>
            </a:br>
            <a:r>
              <a:rPr lang="en-US" dirty="0" smtClean="0"/>
              <a:t>class (“</a:t>
            </a:r>
            <a:r>
              <a:rPr lang="en-US" i="1" dirty="0" smtClean="0"/>
              <a:t>ontology alignment</a:t>
            </a:r>
            <a:r>
              <a:rPr lang="en-US" dirty="0" smtClean="0"/>
              <a:t>”)</a:t>
            </a:r>
            <a:endParaRPr lang="en-US" dirty="0" smtClean="0"/>
          </a:p>
          <a:p>
            <a:pPr lvl="1"/>
            <a:r>
              <a:rPr lang="en-US" dirty="0" smtClean="0"/>
              <a:t>Rows that </a:t>
            </a:r>
            <a:r>
              <a:rPr lang="en-US" dirty="0" smtClean="0"/>
              <a:t>represent the same entity (“</a:t>
            </a:r>
            <a:r>
              <a:rPr lang="en-US" i="1" dirty="0" smtClean="0"/>
              <a:t>record linking</a:t>
            </a:r>
            <a:r>
              <a:rPr lang="en-US" dirty="0" smtClean="0"/>
              <a:t>”)</a:t>
            </a:r>
          </a:p>
          <a:p>
            <a:pPr lvl="1"/>
            <a:r>
              <a:rPr lang="en-US" b="1" dirty="0" smtClean="0"/>
              <a:t>co-registration</a:t>
            </a:r>
            <a:r>
              <a:rPr lang="en-US" dirty="0" smtClean="0"/>
              <a:t> of electrodes in images (</a:t>
            </a:r>
            <a:r>
              <a:rPr lang="en-US" i="1" dirty="0" smtClean="0"/>
              <a:t>another form of record linking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These are all </a:t>
            </a:r>
            <a:r>
              <a:rPr lang="en-US" b="1" dirty="0" smtClean="0"/>
              <a:t>uncertain</a:t>
            </a:r>
            <a:r>
              <a:rPr lang="en-US" dirty="0" smtClean="0"/>
              <a:t> and output confidence scores (~ probabilities)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Ability to </a:t>
            </a:r>
            <a:r>
              <a:rPr lang="en-US" i="1" dirty="0" smtClean="0">
                <a:solidFill>
                  <a:schemeClr val="accent1"/>
                </a:solidFill>
              </a:rPr>
              <a:t>learn </a:t>
            </a:r>
            <a:r>
              <a:rPr lang="en-US" dirty="0" smtClean="0">
                <a:solidFill>
                  <a:schemeClr val="accent1"/>
                </a:solidFill>
              </a:rPr>
              <a:t>from and </a:t>
            </a:r>
            <a:r>
              <a:rPr lang="en-US" i="1" dirty="0" smtClean="0">
                <a:solidFill>
                  <a:schemeClr val="accent1"/>
                </a:solidFill>
              </a:rPr>
              <a:t>generalize </a:t>
            </a:r>
            <a:r>
              <a:rPr lang="en-US" dirty="0" smtClean="0">
                <a:solidFill>
                  <a:schemeClr val="accent1"/>
                </a:solidFill>
              </a:rPr>
              <a:t>what the user does with the results!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	</a:t>
            </a:r>
            <a:r>
              <a:rPr lang="is-IS" dirty="0" smtClean="0">
                <a:solidFill>
                  <a:schemeClr val="accent1"/>
                </a:solidFill>
              </a:rPr>
              <a:t>… Which algorithms to believe, and how much...</a:t>
            </a:r>
            <a:endParaRPr lang="is-IS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3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smtClean="0"/>
              <a:t>Sketch of the Technical Approach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Q System (research project) </a:t>
            </a:r>
            <a:r>
              <a:rPr lang="en-US" dirty="0" smtClean="0">
                <a:sym typeface="Wingdings"/>
              </a:rPr>
              <a:t> Blackfynn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54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Searching &amp; Linking on Demand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634954" y="1355619"/>
            <a:ext cx="8253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latin typeface="Calibri" pitchFamily="34" charset="0"/>
                <a:cs typeface="Calibri" pitchFamily="34" charset="0"/>
              </a:rPr>
              <a:t>Query: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i="1" dirty="0" smtClean="0">
                <a:solidFill>
                  <a:srgbClr val="A50021"/>
                </a:solidFill>
                <a:latin typeface="Calibri" pitchFamily="34" charset="0"/>
                <a:cs typeface="Calibri" pitchFamily="34" charset="0"/>
              </a:rPr>
              <a:t>“</a:t>
            </a:r>
            <a:r>
              <a:rPr lang="en-US" sz="1600" b="1" i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temporal lobe epilepsy images with seizure markings</a:t>
            </a:r>
            <a:r>
              <a:rPr lang="en-US" sz="2000" i="1" dirty="0" smtClean="0">
                <a:solidFill>
                  <a:srgbClr val="A50021"/>
                </a:solidFill>
                <a:latin typeface="Calibri" pitchFamily="34" charset="0"/>
                <a:cs typeface="Calibri" pitchFamily="34" charset="0"/>
              </a:rPr>
              <a:t>”</a:t>
            </a:r>
            <a:endParaRPr lang="en-US" sz="2000" dirty="0">
              <a:solidFill>
                <a:srgbClr val="A5002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8" name="Freeform 7"/>
          <p:cNvSpPr>
            <a:spLocks/>
          </p:cNvSpPr>
          <p:nvPr/>
        </p:nvSpPr>
        <p:spPr bwMode="auto">
          <a:xfrm>
            <a:off x="1912939" y="2288426"/>
            <a:ext cx="914400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081" y="579"/>
              </a:cxn>
              <a:cxn ang="0">
                <a:pos x="1096" y="577"/>
              </a:cxn>
              <a:cxn ang="0">
                <a:pos x="1109" y="572"/>
              </a:cxn>
              <a:cxn ang="0">
                <a:pos x="1121" y="566"/>
              </a:cxn>
              <a:cxn ang="0">
                <a:pos x="1133" y="556"/>
              </a:cxn>
              <a:cxn ang="0">
                <a:pos x="1141" y="547"/>
              </a:cxn>
              <a:cxn ang="0">
                <a:pos x="1147" y="534"/>
              </a:cxn>
              <a:cxn ang="0">
                <a:pos x="1152" y="521"/>
              </a:cxn>
              <a:cxn ang="0">
                <a:pos x="1153" y="506"/>
              </a:cxn>
              <a:cxn ang="0">
                <a:pos x="1153" y="506"/>
              </a:cxn>
              <a:cxn ang="0">
                <a:pos x="1153" y="72"/>
              </a:cxn>
              <a:cxn ang="0">
                <a:pos x="1152" y="57"/>
              </a:cxn>
              <a:cxn ang="0">
                <a:pos x="1147" y="45"/>
              </a:cxn>
              <a:cxn ang="0">
                <a:pos x="1141" y="32"/>
              </a:cxn>
              <a:cxn ang="0">
                <a:pos x="1133" y="21"/>
              </a:cxn>
              <a:cxn ang="0">
                <a:pos x="1121" y="13"/>
              </a:cxn>
              <a:cxn ang="0">
                <a:pos x="1109" y="6"/>
              </a:cxn>
              <a:cxn ang="0">
                <a:pos x="1096" y="1"/>
              </a:cxn>
              <a:cxn ang="0">
                <a:pos x="1081" y="0"/>
              </a:cxn>
              <a:cxn ang="0">
                <a:pos x="72" y="0"/>
              </a:cxn>
              <a:cxn ang="0">
                <a:pos x="58" y="1"/>
              </a:cxn>
              <a:cxn ang="0">
                <a:pos x="45" y="6"/>
              </a:cxn>
              <a:cxn ang="0">
                <a:pos x="32" y="13"/>
              </a:cxn>
              <a:cxn ang="0">
                <a:pos x="23" y="21"/>
              </a:cxn>
              <a:cxn ang="0">
                <a:pos x="13" y="32"/>
              </a:cxn>
              <a:cxn ang="0">
                <a:pos x="7" y="45"/>
              </a:cxn>
              <a:cxn ang="0">
                <a:pos x="2" y="57"/>
              </a:cxn>
              <a:cxn ang="0">
                <a:pos x="0" y="72"/>
              </a:cxn>
              <a:cxn ang="0">
                <a:pos x="0" y="506"/>
              </a:cxn>
              <a:cxn ang="0">
                <a:pos x="2" y="521"/>
              </a:cxn>
              <a:cxn ang="0">
                <a:pos x="7" y="534"/>
              </a:cxn>
              <a:cxn ang="0">
                <a:pos x="13" y="547"/>
              </a:cxn>
              <a:cxn ang="0">
                <a:pos x="23" y="556"/>
              </a:cxn>
              <a:cxn ang="0">
                <a:pos x="32" y="566"/>
              </a:cxn>
              <a:cxn ang="0">
                <a:pos x="45" y="572"/>
              </a:cxn>
              <a:cxn ang="0">
                <a:pos x="58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153" h="579">
                <a:moveTo>
                  <a:pt x="72" y="579"/>
                </a:moveTo>
                <a:lnTo>
                  <a:pt x="1081" y="579"/>
                </a:lnTo>
                <a:lnTo>
                  <a:pt x="1096" y="577"/>
                </a:lnTo>
                <a:lnTo>
                  <a:pt x="1109" y="572"/>
                </a:lnTo>
                <a:lnTo>
                  <a:pt x="1121" y="566"/>
                </a:lnTo>
                <a:lnTo>
                  <a:pt x="1133" y="556"/>
                </a:lnTo>
                <a:lnTo>
                  <a:pt x="1141" y="547"/>
                </a:lnTo>
                <a:lnTo>
                  <a:pt x="1147" y="534"/>
                </a:lnTo>
                <a:lnTo>
                  <a:pt x="1152" y="521"/>
                </a:lnTo>
                <a:lnTo>
                  <a:pt x="1153" y="506"/>
                </a:lnTo>
                <a:lnTo>
                  <a:pt x="1153" y="506"/>
                </a:lnTo>
                <a:lnTo>
                  <a:pt x="1153" y="72"/>
                </a:lnTo>
                <a:lnTo>
                  <a:pt x="1152" y="57"/>
                </a:lnTo>
                <a:lnTo>
                  <a:pt x="1147" y="45"/>
                </a:lnTo>
                <a:lnTo>
                  <a:pt x="1141" y="32"/>
                </a:lnTo>
                <a:lnTo>
                  <a:pt x="1133" y="21"/>
                </a:lnTo>
                <a:lnTo>
                  <a:pt x="1121" y="13"/>
                </a:lnTo>
                <a:lnTo>
                  <a:pt x="1109" y="6"/>
                </a:lnTo>
                <a:lnTo>
                  <a:pt x="1096" y="1"/>
                </a:lnTo>
                <a:lnTo>
                  <a:pt x="1081" y="0"/>
                </a:lnTo>
                <a:lnTo>
                  <a:pt x="72" y="0"/>
                </a:lnTo>
                <a:lnTo>
                  <a:pt x="58" y="1"/>
                </a:lnTo>
                <a:lnTo>
                  <a:pt x="45" y="6"/>
                </a:lnTo>
                <a:lnTo>
                  <a:pt x="32" y="13"/>
                </a:lnTo>
                <a:lnTo>
                  <a:pt x="23" y="21"/>
                </a:lnTo>
                <a:lnTo>
                  <a:pt x="13" y="32"/>
                </a:lnTo>
                <a:lnTo>
                  <a:pt x="7" y="45"/>
                </a:lnTo>
                <a:lnTo>
                  <a:pt x="2" y="57"/>
                </a:lnTo>
                <a:lnTo>
                  <a:pt x="0" y="72"/>
                </a:lnTo>
                <a:lnTo>
                  <a:pt x="0" y="506"/>
                </a:lnTo>
                <a:lnTo>
                  <a:pt x="2" y="521"/>
                </a:lnTo>
                <a:lnTo>
                  <a:pt x="7" y="534"/>
                </a:lnTo>
                <a:lnTo>
                  <a:pt x="13" y="547"/>
                </a:lnTo>
                <a:lnTo>
                  <a:pt x="23" y="556"/>
                </a:lnTo>
                <a:lnTo>
                  <a:pt x="32" y="566"/>
                </a:lnTo>
                <a:lnTo>
                  <a:pt x="45" y="572"/>
                </a:lnTo>
                <a:lnTo>
                  <a:pt x="58" y="577"/>
                </a:lnTo>
                <a:lnTo>
                  <a:pt x="72" y="579"/>
                </a:lnTo>
                <a:lnTo>
                  <a:pt x="72" y="579"/>
                </a:lnTo>
                <a:close/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Report</a:t>
            </a:r>
            <a:endParaRPr lang="en-US" dirty="0"/>
          </a:p>
        </p:txBody>
      </p:sp>
      <p:sp>
        <p:nvSpPr>
          <p:cNvPr id="309" name="Freeform 8"/>
          <p:cNvSpPr>
            <a:spLocks/>
          </p:cNvSpPr>
          <p:nvPr/>
        </p:nvSpPr>
        <p:spPr bwMode="auto">
          <a:xfrm>
            <a:off x="1912939" y="2288426"/>
            <a:ext cx="914400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081" y="579"/>
              </a:cxn>
              <a:cxn ang="0">
                <a:pos x="1096" y="577"/>
              </a:cxn>
              <a:cxn ang="0">
                <a:pos x="1109" y="572"/>
              </a:cxn>
              <a:cxn ang="0">
                <a:pos x="1121" y="566"/>
              </a:cxn>
              <a:cxn ang="0">
                <a:pos x="1133" y="556"/>
              </a:cxn>
              <a:cxn ang="0">
                <a:pos x="1141" y="547"/>
              </a:cxn>
              <a:cxn ang="0">
                <a:pos x="1147" y="534"/>
              </a:cxn>
              <a:cxn ang="0">
                <a:pos x="1152" y="521"/>
              </a:cxn>
              <a:cxn ang="0">
                <a:pos x="1153" y="506"/>
              </a:cxn>
              <a:cxn ang="0">
                <a:pos x="1153" y="506"/>
              </a:cxn>
              <a:cxn ang="0">
                <a:pos x="1153" y="72"/>
              </a:cxn>
              <a:cxn ang="0">
                <a:pos x="1152" y="57"/>
              </a:cxn>
              <a:cxn ang="0">
                <a:pos x="1147" y="45"/>
              </a:cxn>
              <a:cxn ang="0">
                <a:pos x="1141" y="32"/>
              </a:cxn>
              <a:cxn ang="0">
                <a:pos x="1133" y="21"/>
              </a:cxn>
              <a:cxn ang="0">
                <a:pos x="1121" y="13"/>
              </a:cxn>
              <a:cxn ang="0">
                <a:pos x="1109" y="6"/>
              </a:cxn>
              <a:cxn ang="0">
                <a:pos x="1096" y="1"/>
              </a:cxn>
              <a:cxn ang="0">
                <a:pos x="1081" y="0"/>
              </a:cxn>
              <a:cxn ang="0">
                <a:pos x="72" y="0"/>
              </a:cxn>
              <a:cxn ang="0">
                <a:pos x="58" y="1"/>
              </a:cxn>
              <a:cxn ang="0">
                <a:pos x="45" y="6"/>
              </a:cxn>
              <a:cxn ang="0">
                <a:pos x="32" y="13"/>
              </a:cxn>
              <a:cxn ang="0">
                <a:pos x="23" y="21"/>
              </a:cxn>
              <a:cxn ang="0">
                <a:pos x="13" y="32"/>
              </a:cxn>
              <a:cxn ang="0">
                <a:pos x="7" y="45"/>
              </a:cxn>
              <a:cxn ang="0">
                <a:pos x="2" y="57"/>
              </a:cxn>
              <a:cxn ang="0">
                <a:pos x="0" y="72"/>
              </a:cxn>
              <a:cxn ang="0">
                <a:pos x="0" y="506"/>
              </a:cxn>
              <a:cxn ang="0">
                <a:pos x="2" y="521"/>
              </a:cxn>
              <a:cxn ang="0">
                <a:pos x="7" y="534"/>
              </a:cxn>
              <a:cxn ang="0">
                <a:pos x="13" y="547"/>
              </a:cxn>
              <a:cxn ang="0">
                <a:pos x="23" y="556"/>
              </a:cxn>
              <a:cxn ang="0">
                <a:pos x="32" y="566"/>
              </a:cxn>
              <a:cxn ang="0">
                <a:pos x="45" y="572"/>
              </a:cxn>
              <a:cxn ang="0">
                <a:pos x="58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153" h="579">
                <a:moveTo>
                  <a:pt x="72" y="579"/>
                </a:moveTo>
                <a:lnTo>
                  <a:pt x="1081" y="579"/>
                </a:lnTo>
                <a:lnTo>
                  <a:pt x="1096" y="577"/>
                </a:lnTo>
                <a:lnTo>
                  <a:pt x="1109" y="572"/>
                </a:lnTo>
                <a:lnTo>
                  <a:pt x="1121" y="566"/>
                </a:lnTo>
                <a:lnTo>
                  <a:pt x="1133" y="556"/>
                </a:lnTo>
                <a:lnTo>
                  <a:pt x="1141" y="547"/>
                </a:lnTo>
                <a:lnTo>
                  <a:pt x="1147" y="534"/>
                </a:lnTo>
                <a:lnTo>
                  <a:pt x="1152" y="521"/>
                </a:lnTo>
                <a:lnTo>
                  <a:pt x="1153" y="506"/>
                </a:lnTo>
                <a:lnTo>
                  <a:pt x="1153" y="506"/>
                </a:lnTo>
                <a:lnTo>
                  <a:pt x="1153" y="72"/>
                </a:lnTo>
                <a:lnTo>
                  <a:pt x="1152" y="57"/>
                </a:lnTo>
                <a:lnTo>
                  <a:pt x="1147" y="45"/>
                </a:lnTo>
                <a:lnTo>
                  <a:pt x="1141" y="32"/>
                </a:lnTo>
                <a:lnTo>
                  <a:pt x="1133" y="21"/>
                </a:lnTo>
                <a:lnTo>
                  <a:pt x="1121" y="13"/>
                </a:lnTo>
                <a:lnTo>
                  <a:pt x="1109" y="6"/>
                </a:lnTo>
                <a:lnTo>
                  <a:pt x="1096" y="1"/>
                </a:lnTo>
                <a:lnTo>
                  <a:pt x="1081" y="0"/>
                </a:lnTo>
                <a:lnTo>
                  <a:pt x="72" y="0"/>
                </a:lnTo>
                <a:lnTo>
                  <a:pt x="58" y="1"/>
                </a:lnTo>
                <a:lnTo>
                  <a:pt x="45" y="6"/>
                </a:lnTo>
                <a:lnTo>
                  <a:pt x="32" y="13"/>
                </a:lnTo>
                <a:lnTo>
                  <a:pt x="23" y="21"/>
                </a:lnTo>
                <a:lnTo>
                  <a:pt x="13" y="32"/>
                </a:lnTo>
                <a:lnTo>
                  <a:pt x="7" y="45"/>
                </a:lnTo>
                <a:lnTo>
                  <a:pt x="2" y="57"/>
                </a:lnTo>
                <a:lnTo>
                  <a:pt x="0" y="72"/>
                </a:lnTo>
                <a:lnTo>
                  <a:pt x="0" y="506"/>
                </a:lnTo>
                <a:lnTo>
                  <a:pt x="2" y="521"/>
                </a:lnTo>
                <a:lnTo>
                  <a:pt x="7" y="534"/>
                </a:lnTo>
                <a:lnTo>
                  <a:pt x="13" y="547"/>
                </a:lnTo>
                <a:lnTo>
                  <a:pt x="23" y="556"/>
                </a:lnTo>
                <a:lnTo>
                  <a:pt x="32" y="566"/>
                </a:lnTo>
                <a:lnTo>
                  <a:pt x="45" y="572"/>
                </a:lnTo>
                <a:lnTo>
                  <a:pt x="58" y="577"/>
                </a:lnTo>
                <a:lnTo>
                  <a:pt x="72" y="579"/>
                </a:lnTo>
                <a:lnTo>
                  <a:pt x="72" y="579"/>
                </a:lnTo>
              </a:path>
            </a:pathLst>
          </a:cu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" name="Freeform 10"/>
          <p:cNvSpPr>
            <a:spLocks/>
          </p:cNvSpPr>
          <p:nvPr/>
        </p:nvSpPr>
        <p:spPr bwMode="auto">
          <a:xfrm>
            <a:off x="3398839" y="2288426"/>
            <a:ext cx="1371600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656" y="579"/>
              </a:cxn>
              <a:cxn ang="0">
                <a:pos x="1671" y="577"/>
              </a:cxn>
              <a:cxn ang="0">
                <a:pos x="1685" y="572"/>
              </a:cxn>
              <a:cxn ang="0">
                <a:pos x="1696" y="566"/>
              </a:cxn>
              <a:cxn ang="0">
                <a:pos x="1708" y="556"/>
              </a:cxn>
              <a:cxn ang="0">
                <a:pos x="1717" y="547"/>
              </a:cxn>
              <a:cxn ang="0">
                <a:pos x="1724" y="534"/>
              </a:cxn>
              <a:cxn ang="0">
                <a:pos x="1727" y="521"/>
              </a:cxn>
              <a:cxn ang="0">
                <a:pos x="1728" y="506"/>
              </a:cxn>
              <a:cxn ang="0">
                <a:pos x="1728" y="506"/>
              </a:cxn>
              <a:cxn ang="0">
                <a:pos x="1728" y="72"/>
              </a:cxn>
              <a:cxn ang="0">
                <a:pos x="1727" y="57"/>
              </a:cxn>
              <a:cxn ang="0">
                <a:pos x="1724" y="45"/>
              </a:cxn>
              <a:cxn ang="0">
                <a:pos x="1717" y="32"/>
              </a:cxn>
              <a:cxn ang="0">
                <a:pos x="1708" y="22"/>
              </a:cxn>
              <a:cxn ang="0">
                <a:pos x="1696" y="13"/>
              </a:cxn>
              <a:cxn ang="0">
                <a:pos x="1685" y="6"/>
              </a:cxn>
              <a:cxn ang="0">
                <a:pos x="1671" y="1"/>
              </a:cxn>
              <a:cxn ang="0">
                <a:pos x="1656" y="0"/>
              </a:cxn>
              <a:cxn ang="0">
                <a:pos x="72" y="0"/>
              </a:cxn>
              <a:cxn ang="0">
                <a:pos x="58" y="1"/>
              </a:cxn>
              <a:cxn ang="0">
                <a:pos x="45" y="6"/>
              </a:cxn>
              <a:cxn ang="0">
                <a:pos x="32" y="13"/>
              </a:cxn>
              <a:cxn ang="0">
                <a:pos x="23" y="22"/>
              </a:cxn>
              <a:cxn ang="0">
                <a:pos x="13" y="32"/>
              </a:cxn>
              <a:cxn ang="0">
                <a:pos x="7" y="45"/>
              </a:cxn>
              <a:cxn ang="0">
                <a:pos x="2" y="57"/>
              </a:cxn>
              <a:cxn ang="0">
                <a:pos x="0" y="72"/>
              </a:cxn>
              <a:cxn ang="0">
                <a:pos x="0" y="72"/>
              </a:cxn>
              <a:cxn ang="0">
                <a:pos x="0" y="506"/>
              </a:cxn>
              <a:cxn ang="0">
                <a:pos x="2" y="521"/>
              </a:cxn>
              <a:cxn ang="0">
                <a:pos x="7" y="534"/>
              </a:cxn>
              <a:cxn ang="0">
                <a:pos x="13" y="547"/>
              </a:cxn>
              <a:cxn ang="0">
                <a:pos x="23" y="556"/>
              </a:cxn>
              <a:cxn ang="0">
                <a:pos x="32" y="566"/>
              </a:cxn>
              <a:cxn ang="0">
                <a:pos x="45" y="572"/>
              </a:cxn>
              <a:cxn ang="0">
                <a:pos x="58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728" h="579">
                <a:moveTo>
                  <a:pt x="72" y="579"/>
                </a:moveTo>
                <a:lnTo>
                  <a:pt x="1656" y="579"/>
                </a:lnTo>
                <a:lnTo>
                  <a:pt x="1671" y="577"/>
                </a:lnTo>
                <a:lnTo>
                  <a:pt x="1685" y="572"/>
                </a:lnTo>
                <a:lnTo>
                  <a:pt x="1696" y="566"/>
                </a:lnTo>
                <a:lnTo>
                  <a:pt x="1708" y="556"/>
                </a:lnTo>
                <a:lnTo>
                  <a:pt x="1717" y="547"/>
                </a:lnTo>
                <a:lnTo>
                  <a:pt x="1724" y="534"/>
                </a:lnTo>
                <a:lnTo>
                  <a:pt x="1727" y="521"/>
                </a:lnTo>
                <a:lnTo>
                  <a:pt x="1728" y="506"/>
                </a:lnTo>
                <a:lnTo>
                  <a:pt x="1728" y="506"/>
                </a:lnTo>
                <a:lnTo>
                  <a:pt x="1728" y="72"/>
                </a:lnTo>
                <a:lnTo>
                  <a:pt x="1727" y="57"/>
                </a:lnTo>
                <a:lnTo>
                  <a:pt x="1724" y="45"/>
                </a:lnTo>
                <a:lnTo>
                  <a:pt x="1717" y="32"/>
                </a:lnTo>
                <a:lnTo>
                  <a:pt x="1708" y="22"/>
                </a:lnTo>
                <a:lnTo>
                  <a:pt x="1696" y="13"/>
                </a:lnTo>
                <a:lnTo>
                  <a:pt x="1685" y="6"/>
                </a:lnTo>
                <a:lnTo>
                  <a:pt x="1671" y="1"/>
                </a:lnTo>
                <a:lnTo>
                  <a:pt x="1656" y="0"/>
                </a:lnTo>
                <a:lnTo>
                  <a:pt x="72" y="0"/>
                </a:lnTo>
                <a:lnTo>
                  <a:pt x="58" y="1"/>
                </a:lnTo>
                <a:lnTo>
                  <a:pt x="45" y="6"/>
                </a:lnTo>
                <a:lnTo>
                  <a:pt x="32" y="13"/>
                </a:lnTo>
                <a:lnTo>
                  <a:pt x="23" y="22"/>
                </a:lnTo>
                <a:lnTo>
                  <a:pt x="13" y="32"/>
                </a:lnTo>
                <a:lnTo>
                  <a:pt x="7" y="45"/>
                </a:lnTo>
                <a:lnTo>
                  <a:pt x="2" y="57"/>
                </a:lnTo>
                <a:lnTo>
                  <a:pt x="0" y="72"/>
                </a:lnTo>
                <a:lnTo>
                  <a:pt x="0" y="72"/>
                </a:lnTo>
                <a:lnTo>
                  <a:pt x="0" y="506"/>
                </a:lnTo>
                <a:lnTo>
                  <a:pt x="2" y="521"/>
                </a:lnTo>
                <a:lnTo>
                  <a:pt x="7" y="534"/>
                </a:lnTo>
                <a:lnTo>
                  <a:pt x="13" y="547"/>
                </a:lnTo>
                <a:lnTo>
                  <a:pt x="23" y="556"/>
                </a:lnTo>
                <a:lnTo>
                  <a:pt x="32" y="566"/>
                </a:lnTo>
                <a:lnTo>
                  <a:pt x="45" y="572"/>
                </a:lnTo>
                <a:lnTo>
                  <a:pt x="58" y="577"/>
                </a:lnTo>
                <a:lnTo>
                  <a:pt x="72" y="579"/>
                </a:lnTo>
                <a:lnTo>
                  <a:pt x="72" y="579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" name="Freeform 11"/>
          <p:cNvSpPr>
            <a:spLocks/>
          </p:cNvSpPr>
          <p:nvPr/>
        </p:nvSpPr>
        <p:spPr bwMode="auto">
          <a:xfrm>
            <a:off x="3398839" y="2288426"/>
            <a:ext cx="1371600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656" y="579"/>
              </a:cxn>
              <a:cxn ang="0">
                <a:pos x="1671" y="577"/>
              </a:cxn>
              <a:cxn ang="0">
                <a:pos x="1685" y="572"/>
              </a:cxn>
              <a:cxn ang="0">
                <a:pos x="1696" y="566"/>
              </a:cxn>
              <a:cxn ang="0">
                <a:pos x="1708" y="556"/>
              </a:cxn>
              <a:cxn ang="0">
                <a:pos x="1717" y="547"/>
              </a:cxn>
              <a:cxn ang="0">
                <a:pos x="1724" y="534"/>
              </a:cxn>
              <a:cxn ang="0">
                <a:pos x="1727" y="521"/>
              </a:cxn>
              <a:cxn ang="0">
                <a:pos x="1728" y="506"/>
              </a:cxn>
              <a:cxn ang="0">
                <a:pos x="1728" y="506"/>
              </a:cxn>
              <a:cxn ang="0">
                <a:pos x="1728" y="72"/>
              </a:cxn>
              <a:cxn ang="0">
                <a:pos x="1727" y="57"/>
              </a:cxn>
              <a:cxn ang="0">
                <a:pos x="1724" y="45"/>
              </a:cxn>
              <a:cxn ang="0">
                <a:pos x="1717" y="32"/>
              </a:cxn>
              <a:cxn ang="0">
                <a:pos x="1708" y="22"/>
              </a:cxn>
              <a:cxn ang="0">
                <a:pos x="1696" y="13"/>
              </a:cxn>
              <a:cxn ang="0">
                <a:pos x="1685" y="6"/>
              </a:cxn>
              <a:cxn ang="0">
                <a:pos x="1671" y="1"/>
              </a:cxn>
              <a:cxn ang="0">
                <a:pos x="1656" y="0"/>
              </a:cxn>
              <a:cxn ang="0">
                <a:pos x="72" y="0"/>
              </a:cxn>
              <a:cxn ang="0">
                <a:pos x="58" y="1"/>
              </a:cxn>
              <a:cxn ang="0">
                <a:pos x="45" y="6"/>
              </a:cxn>
              <a:cxn ang="0">
                <a:pos x="32" y="13"/>
              </a:cxn>
              <a:cxn ang="0">
                <a:pos x="23" y="22"/>
              </a:cxn>
              <a:cxn ang="0">
                <a:pos x="13" y="32"/>
              </a:cxn>
              <a:cxn ang="0">
                <a:pos x="7" y="45"/>
              </a:cxn>
              <a:cxn ang="0">
                <a:pos x="2" y="57"/>
              </a:cxn>
              <a:cxn ang="0">
                <a:pos x="0" y="72"/>
              </a:cxn>
              <a:cxn ang="0">
                <a:pos x="0" y="72"/>
              </a:cxn>
              <a:cxn ang="0">
                <a:pos x="0" y="506"/>
              </a:cxn>
              <a:cxn ang="0">
                <a:pos x="2" y="521"/>
              </a:cxn>
              <a:cxn ang="0">
                <a:pos x="7" y="534"/>
              </a:cxn>
              <a:cxn ang="0">
                <a:pos x="13" y="547"/>
              </a:cxn>
              <a:cxn ang="0">
                <a:pos x="23" y="556"/>
              </a:cxn>
              <a:cxn ang="0">
                <a:pos x="32" y="566"/>
              </a:cxn>
              <a:cxn ang="0">
                <a:pos x="45" y="572"/>
              </a:cxn>
              <a:cxn ang="0">
                <a:pos x="58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728" h="579">
                <a:moveTo>
                  <a:pt x="72" y="579"/>
                </a:moveTo>
                <a:lnTo>
                  <a:pt x="1656" y="579"/>
                </a:lnTo>
                <a:lnTo>
                  <a:pt x="1671" y="577"/>
                </a:lnTo>
                <a:lnTo>
                  <a:pt x="1685" y="572"/>
                </a:lnTo>
                <a:lnTo>
                  <a:pt x="1696" y="566"/>
                </a:lnTo>
                <a:lnTo>
                  <a:pt x="1708" y="556"/>
                </a:lnTo>
                <a:lnTo>
                  <a:pt x="1717" y="547"/>
                </a:lnTo>
                <a:lnTo>
                  <a:pt x="1724" y="534"/>
                </a:lnTo>
                <a:lnTo>
                  <a:pt x="1727" y="521"/>
                </a:lnTo>
                <a:lnTo>
                  <a:pt x="1728" y="506"/>
                </a:lnTo>
                <a:lnTo>
                  <a:pt x="1728" y="506"/>
                </a:lnTo>
                <a:lnTo>
                  <a:pt x="1728" y="72"/>
                </a:lnTo>
                <a:lnTo>
                  <a:pt x="1727" y="57"/>
                </a:lnTo>
                <a:lnTo>
                  <a:pt x="1724" y="45"/>
                </a:lnTo>
                <a:lnTo>
                  <a:pt x="1717" y="32"/>
                </a:lnTo>
                <a:lnTo>
                  <a:pt x="1708" y="22"/>
                </a:lnTo>
                <a:lnTo>
                  <a:pt x="1696" y="13"/>
                </a:lnTo>
                <a:lnTo>
                  <a:pt x="1685" y="6"/>
                </a:lnTo>
                <a:lnTo>
                  <a:pt x="1671" y="1"/>
                </a:lnTo>
                <a:lnTo>
                  <a:pt x="1656" y="0"/>
                </a:lnTo>
                <a:lnTo>
                  <a:pt x="72" y="0"/>
                </a:lnTo>
                <a:lnTo>
                  <a:pt x="58" y="1"/>
                </a:lnTo>
                <a:lnTo>
                  <a:pt x="45" y="6"/>
                </a:lnTo>
                <a:lnTo>
                  <a:pt x="32" y="13"/>
                </a:lnTo>
                <a:lnTo>
                  <a:pt x="23" y="22"/>
                </a:lnTo>
                <a:lnTo>
                  <a:pt x="13" y="32"/>
                </a:lnTo>
                <a:lnTo>
                  <a:pt x="7" y="45"/>
                </a:lnTo>
                <a:lnTo>
                  <a:pt x="2" y="57"/>
                </a:lnTo>
                <a:lnTo>
                  <a:pt x="0" y="72"/>
                </a:lnTo>
                <a:lnTo>
                  <a:pt x="0" y="72"/>
                </a:lnTo>
                <a:lnTo>
                  <a:pt x="0" y="506"/>
                </a:lnTo>
                <a:lnTo>
                  <a:pt x="2" y="521"/>
                </a:lnTo>
                <a:lnTo>
                  <a:pt x="7" y="534"/>
                </a:lnTo>
                <a:lnTo>
                  <a:pt x="13" y="547"/>
                </a:lnTo>
                <a:lnTo>
                  <a:pt x="23" y="556"/>
                </a:lnTo>
                <a:lnTo>
                  <a:pt x="32" y="566"/>
                </a:lnTo>
                <a:lnTo>
                  <a:pt x="45" y="572"/>
                </a:lnTo>
                <a:lnTo>
                  <a:pt x="58" y="577"/>
                </a:lnTo>
                <a:lnTo>
                  <a:pt x="72" y="579"/>
                </a:lnTo>
                <a:lnTo>
                  <a:pt x="72" y="579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12" name="Freeform 16"/>
          <p:cNvSpPr>
            <a:spLocks/>
          </p:cNvSpPr>
          <p:nvPr/>
        </p:nvSpPr>
        <p:spPr bwMode="auto">
          <a:xfrm>
            <a:off x="5224464" y="2288426"/>
            <a:ext cx="1201738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441" y="579"/>
              </a:cxn>
              <a:cxn ang="0">
                <a:pos x="1456" y="577"/>
              </a:cxn>
              <a:cxn ang="0">
                <a:pos x="1468" y="572"/>
              </a:cxn>
              <a:cxn ang="0">
                <a:pos x="1481" y="566"/>
              </a:cxn>
              <a:cxn ang="0">
                <a:pos x="1491" y="556"/>
              </a:cxn>
              <a:cxn ang="0">
                <a:pos x="1500" y="547"/>
              </a:cxn>
              <a:cxn ang="0">
                <a:pos x="1507" y="534"/>
              </a:cxn>
              <a:cxn ang="0">
                <a:pos x="1512" y="521"/>
              </a:cxn>
              <a:cxn ang="0">
                <a:pos x="1513" y="506"/>
              </a:cxn>
              <a:cxn ang="0">
                <a:pos x="1513" y="506"/>
              </a:cxn>
              <a:cxn ang="0">
                <a:pos x="1513" y="72"/>
              </a:cxn>
              <a:cxn ang="0">
                <a:pos x="1512" y="57"/>
              </a:cxn>
              <a:cxn ang="0">
                <a:pos x="1507" y="45"/>
              </a:cxn>
              <a:cxn ang="0">
                <a:pos x="1500" y="32"/>
              </a:cxn>
              <a:cxn ang="0">
                <a:pos x="1491" y="22"/>
              </a:cxn>
              <a:cxn ang="0">
                <a:pos x="1481" y="13"/>
              </a:cxn>
              <a:cxn ang="0">
                <a:pos x="1468" y="6"/>
              </a:cxn>
              <a:cxn ang="0">
                <a:pos x="1456" y="1"/>
              </a:cxn>
              <a:cxn ang="0">
                <a:pos x="1441" y="0"/>
              </a:cxn>
              <a:cxn ang="0">
                <a:pos x="72" y="0"/>
              </a:cxn>
              <a:cxn ang="0">
                <a:pos x="57" y="1"/>
              </a:cxn>
              <a:cxn ang="0">
                <a:pos x="45" y="6"/>
              </a:cxn>
              <a:cxn ang="0">
                <a:pos x="32" y="13"/>
              </a:cxn>
              <a:cxn ang="0">
                <a:pos x="22" y="22"/>
              </a:cxn>
              <a:cxn ang="0">
                <a:pos x="13" y="32"/>
              </a:cxn>
              <a:cxn ang="0">
                <a:pos x="6" y="45"/>
              </a:cxn>
              <a:cxn ang="0">
                <a:pos x="1" y="57"/>
              </a:cxn>
              <a:cxn ang="0">
                <a:pos x="0" y="72"/>
              </a:cxn>
              <a:cxn ang="0">
                <a:pos x="0" y="506"/>
              </a:cxn>
              <a:cxn ang="0">
                <a:pos x="1" y="521"/>
              </a:cxn>
              <a:cxn ang="0">
                <a:pos x="6" y="534"/>
              </a:cxn>
              <a:cxn ang="0">
                <a:pos x="13" y="547"/>
              </a:cxn>
              <a:cxn ang="0">
                <a:pos x="22" y="556"/>
              </a:cxn>
              <a:cxn ang="0">
                <a:pos x="32" y="566"/>
              </a:cxn>
              <a:cxn ang="0">
                <a:pos x="45" y="572"/>
              </a:cxn>
              <a:cxn ang="0">
                <a:pos x="57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513" h="579">
                <a:moveTo>
                  <a:pt x="72" y="579"/>
                </a:moveTo>
                <a:lnTo>
                  <a:pt x="1441" y="579"/>
                </a:lnTo>
                <a:lnTo>
                  <a:pt x="1456" y="577"/>
                </a:lnTo>
                <a:lnTo>
                  <a:pt x="1468" y="572"/>
                </a:lnTo>
                <a:lnTo>
                  <a:pt x="1481" y="566"/>
                </a:lnTo>
                <a:lnTo>
                  <a:pt x="1491" y="556"/>
                </a:lnTo>
                <a:lnTo>
                  <a:pt x="1500" y="547"/>
                </a:lnTo>
                <a:lnTo>
                  <a:pt x="1507" y="534"/>
                </a:lnTo>
                <a:lnTo>
                  <a:pt x="1512" y="521"/>
                </a:lnTo>
                <a:lnTo>
                  <a:pt x="1513" y="506"/>
                </a:lnTo>
                <a:lnTo>
                  <a:pt x="1513" y="506"/>
                </a:lnTo>
                <a:lnTo>
                  <a:pt x="1513" y="72"/>
                </a:lnTo>
                <a:lnTo>
                  <a:pt x="1512" y="57"/>
                </a:lnTo>
                <a:lnTo>
                  <a:pt x="1507" y="45"/>
                </a:lnTo>
                <a:lnTo>
                  <a:pt x="1500" y="32"/>
                </a:lnTo>
                <a:lnTo>
                  <a:pt x="1491" y="22"/>
                </a:lnTo>
                <a:lnTo>
                  <a:pt x="1481" y="13"/>
                </a:lnTo>
                <a:lnTo>
                  <a:pt x="1468" y="6"/>
                </a:lnTo>
                <a:lnTo>
                  <a:pt x="1456" y="1"/>
                </a:lnTo>
                <a:lnTo>
                  <a:pt x="1441" y="0"/>
                </a:lnTo>
                <a:lnTo>
                  <a:pt x="72" y="0"/>
                </a:lnTo>
                <a:lnTo>
                  <a:pt x="57" y="1"/>
                </a:lnTo>
                <a:lnTo>
                  <a:pt x="45" y="6"/>
                </a:lnTo>
                <a:lnTo>
                  <a:pt x="32" y="13"/>
                </a:lnTo>
                <a:lnTo>
                  <a:pt x="22" y="22"/>
                </a:lnTo>
                <a:lnTo>
                  <a:pt x="13" y="32"/>
                </a:lnTo>
                <a:lnTo>
                  <a:pt x="6" y="45"/>
                </a:lnTo>
                <a:lnTo>
                  <a:pt x="1" y="57"/>
                </a:lnTo>
                <a:lnTo>
                  <a:pt x="0" y="72"/>
                </a:lnTo>
                <a:lnTo>
                  <a:pt x="0" y="506"/>
                </a:lnTo>
                <a:lnTo>
                  <a:pt x="1" y="521"/>
                </a:lnTo>
                <a:lnTo>
                  <a:pt x="6" y="534"/>
                </a:lnTo>
                <a:lnTo>
                  <a:pt x="13" y="547"/>
                </a:lnTo>
                <a:lnTo>
                  <a:pt x="22" y="556"/>
                </a:lnTo>
                <a:lnTo>
                  <a:pt x="32" y="566"/>
                </a:lnTo>
                <a:lnTo>
                  <a:pt x="45" y="572"/>
                </a:lnTo>
                <a:lnTo>
                  <a:pt x="57" y="577"/>
                </a:lnTo>
                <a:lnTo>
                  <a:pt x="72" y="579"/>
                </a:lnTo>
                <a:lnTo>
                  <a:pt x="72" y="579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" name="Freeform 17"/>
          <p:cNvSpPr>
            <a:spLocks/>
          </p:cNvSpPr>
          <p:nvPr/>
        </p:nvSpPr>
        <p:spPr bwMode="auto">
          <a:xfrm>
            <a:off x="5224464" y="2288426"/>
            <a:ext cx="1201738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441" y="579"/>
              </a:cxn>
              <a:cxn ang="0">
                <a:pos x="1456" y="577"/>
              </a:cxn>
              <a:cxn ang="0">
                <a:pos x="1468" y="572"/>
              </a:cxn>
              <a:cxn ang="0">
                <a:pos x="1481" y="566"/>
              </a:cxn>
              <a:cxn ang="0">
                <a:pos x="1491" y="556"/>
              </a:cxn>
              <a:cxn ang="0">
                <a:pos x="1500" y="547"/>
              </a:cxn>
              <a:cxn ang="0">
                <a:pos x="1507" y="534"/>
              </a:cxn>
              <a:cxn ang="0">
                <a:pos x="1512" y="521"/>
              </a:cxn>
              <a:cxn ang="0">
                <a:pos x="1513" y="506"/>
              </a:cxn>
              <a:cxn ang="0">
                <a:pos x="1513" y="506"/>
              </a:cxn>
              <a:cxn ang="0">
                <a:pos x="1513" y="72"/>
              </a:cxn>
              <a:cxn ang="0">
                <a:pos x="1512" y="57"/>
              </a:cxn>
              <a:cxn ang="0">
                <a:pos x="1507" y="45"/>
              </a:cxn>
              <a:cxn ang="0">
                <a:pos x="1500" y="32"/>
              </a:cxn>
              <a:cxn ang="0">
                <a:pos x="1491" y="22"/>
              </a:cxn>
              <a:cxn ang="0">
                <a:pos x="1481" y="13"/>
              </a:cxn>
              <a:cxn ang="0">
                <a:pos x="1468" y="6"/>
              </a:cxn>
              <a:cxn ang="0">
                <a:pos x="1456" y="1"/>
              </a:cxn>
              <a:cxn ang="0">
                <a:pos x="1441" y="0"/>
              </a:cxn>
              <a:cxn ang="0">
                <a:pos x="72" y="0"/>
              </a:cxn>
              <a:cxn ang="0">
                <a:pos x="57" y="1"/>
              </a:cxn>
              <a:cxn ang="0">
                <a:pos x="45" y="6"/>
              </a:cxn>
              <a:cxn ang="0">
                <a:pos x="32" y="13"/>
              </a:cxn>
              <a:cxn ang="0">
                <a:pos x="22" y="22"/>
              </a:cxn>
              <a:cxn ang="0">
                <a:pos x="13" y="32"/>
              </a:cxn>
              <a:cxn ang="0">
                <a:pos x="6" y="45"/>
              </a:cxn>
              <a:cxn ang="0">
                <a:pos x="1" y="57"/>
              </a:cxn>
              <a:cxn ang="0">
                <a:pos x="0" y="72"/>
              </a:cxn>
              <a:cxn ang="0">
                <a:pos x="0" y="506"/>
              </a:cxn>
              <a:cxn ang="0">
                <a:pos x="1" y="521"/>
              </a:cxn>
              <a:cxn ang="0">
                <a:pos x="6" y="534"/>
              </a:cxn>
              <a:cxn ang="0">
                <a:pos x="13" y="547"/>
              </a:cxn>
              <a:cxn ang="0">
                <a:pos x="22" y="556"/>
              </a:cxn>
              <a:cxn ang="0">
                <a:pos x="32" y="566"/>
              </a:cxn>
              <a:cxn ang="0">
                <a:pos x="45" y="572"/>
              </a:cxn>
              <a:cxn ang="0">
                <a:pos x="57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513" h="579">
                <a:moveTo>
                  <a:pt x="72" y="579"/>
                </a:moveTo>
                <a:lnTo>
                  <a:pt x="1441" y="579"/>
                </a:lnTo>
                <a:lnTo>
                  <a:pt x="1456" y="577"/>
                </a:lnTo>
                <a:lnTo>
                  <a:pt x="1468" y="572"/>
                </a:lnTo>
                <a:lnTo>
                  <a:pt x="1481" y="566"/>
                </a:lnTo>
                <a:lnTo>
                  <a:pt x="1491" y="556"/>
                </a:lnTo>
                <a:lnTo>
                  <a:pt x="1500" y="547"/>
                </a:lnTo>
                <a:lnTo>
                  <a:pt x="1507" y="534"/>
                </a:lnTo>
                <a:lnTo>
                  <a:pt x="1512" y="521"/>
                </a:lnTo>
                <a:lnTo>
                  <a:pt x="1513" y="506"/>
                </a:lnTo>
                <a:lnTo>
                  <a:pt x="1513" y="506"/>
                </a:lnTo>
                <a:lnTo>
                  <a:pt x="1513" y="72"/>
                </a:lnTo>
                <a:lnTo>
                  <a:pt x="1512" y="57"/>
                </a:lnTo>
                <a:lnTo>
                  <a:pt x="1507" y="45"/>
                </a:lnTo>
                <a:lnTo>
                  <a:pt x="1500" y="32"/>
                </a:lnTo>
                <a:lnTo>
                  <a:pt x="1491" y="22"/>
                </a:lnTo>
                <a:lnTo>
                  <a:pt x="1481" y="13"/>
                </a:lnTo>
                <a:lnTo>
                  <a:pt x="1468" y="6"/>
                </a:lnTo>
                <a:lnTo>
                  <a:pt x="1456" y="1"/>
                </a:lnTo>
                <a:lnTo>
                  <a:pt x="1441" y="0"/>
                </a:lnTo>
                <a:lnTo>
                  <a:pt x="72" y="0"/>
                </a:lnTo>
                <a:lnTo>
                  <a:pt x="57" y="1"/>
                </a:lnTo>
                <a:lnTo>
                  <a:pt x="45" y="6"/>
                </a:lnTo>
                <a:lnTo>
                  <a:pt x="32" y="13"/>
                </a:lnTo>
                <a:lnTo>
                  <a:pt x="22" y="22"/>
                </a:lnTo>
                <a:lnTo>
                  <a:pt x="13" y="32"/>
                </a:lnTo>
                <a:lnTo>
                  <a:pt x="6" y="45"/>
                </a:lnTo>
                <a:lnTo>
                  <a:pt x="1" y="57"/>
                </a:lnTo>
                <a:lnTo>
                  <a:pt x="0" y="72"/>
                </a:lnTo>
                <a:lnTo>
                  <a:pt x="0" y="506"/>
                </a:lnTo>
                <a:lnTo>
                  <a:pt x="1" y="521"/>
                </a:lnTo>
                <a:lnTo>
                  <a:pt x="6" y="534"/>
                </a:lnTo>
                <a:lnTo>
                  <a:pt x="13" y="547"/>
                </a:lnTo>
                <a:lnTo>
                  <a:pt x="22" y="556"/>
                </a:lnTo>
                <a:lnTo>
                  <a:pt x="32" y="566"/>
                </a:lnTo>
                <a:lnTo>
                  <a:pt x="45" y="572"/>
                </a:lnTo>
                <a:lnTo>
                  <a:pt x="57" y="577"/>
                </a:lnTo>
                <a:lnTo>
                  <a:pt x="72" y="579"/>
                </a:lnTo>
                <a:lnTo>
                  <a:pt x="72" y="579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EEG</a:t>
            </a:r>
            <a:endParaRPr lang="en-US" dirty="0"/>
          </a:p>
        </p:txBody>
      </p:sp>
      <p:sp>
        <p:nvSpPr>
          <p:cNvPr id="314" name="Freeform 22"/>
          <p:cNvSpPr>
            <a:spLocks/>
          </p:cNvSpPr>
          <p:nvPr/>
        </p:nvSpPr>
        <p:spPr bwMode="auto">
          <a:xfrm>
            <a:off x="7083426" y="2288426"/>
            <a:ext cx="971550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152" y="579"/>
              </a:cxn>
              <a:cxn ang="0">
                <a:pos x="1166" y="577"/>
              </a:cxn>
              <a:cxn ang="0">
                <a:pos x="1179" y="572"/>
              </a:cxn>
              <a:cxn ang="0">
                <a:pos x="1192" y="566"/>
              </a:cxn>
              <a:cxn ang="0">
                <a:pos x="1203" y="558"/>
              </a:cxn>
              <a:cxn ang="0">
                <a:pos x="1211" y="547"/>
              </a:cxn>
              <a:cxn ang="0">
                <a:pos x="1217" y="534"/>
              </a:cxn>
              <a:cxn ang="0">
                <a:pos x="1222" y="521"/>
              </a:cxn>
              <a:cxn ang="0">
                <a:pos x="1224" y="506"/>
              </a:cxn>
              <a:cxn ang="0">
                <a:pos x="1224" y="506"/>
              </a:cxn>
              <a:cxn ang="0">
                <a:pos x="1224" y="506"/>
              </a:cxn>
              <a:cxn ang="0">
                <a:pos x="1224" y="73"/>
              </a:cxn>
              <a:cxn ang="0">
                <a:pos x="1222" y="59"/>
              </a:cxn>
              <a:cxn ang="0">
                <a:pos x="1217" y="45"/>
              </a:cxn>
              <a:cxn ang="0">
                <a:pos x="1211" y="32"/>
              </a:cxn>
              <a:cxn ang="0">
                <a:pos x="1203" y="22"/>
              </a:cxn>
              <a:cxn ang="0">
                <a:pos x="1192" y="13"/>
              </a:cxn>
              <a:cxn ang="0">
                <a:pos x="1179" y="6"/>
              </a:cxn>
              <a:cxn ang="0">
                <a:pos x="1166" y="1"/>
              </a:cxn>
              <a:cxn ang="0">
                <a:pos x="1152" y="0"/>
              </a:cxn>
              <a:cxn ang="0">
                <a:pos x="72" y="0"/>
              </a:cxn>
              <a:cxn ang="0">
                <a:pos x="58" y="1"/>
              </a:cxn>
              <a:cxn ang="0">
                <a:pos x="43" y="6"/>
              </a:cxn>
              <a:cxn ang="0">
                <a:pos x="32" y="13"/>
              </a:cxn>
              <a:cxn ang="0">
                <a:pos x="21" y="22"/>
              </a:cxn>
              <a:cxn ang="0">
                <a:pos x="11" y="32"/>
              </a:cxn>
              <a:cxn ang="0">
                <a:pos x="5" y="45"/>
              </a:cxn>
              <a:cxn ang="0">
                <a:pos x="2" y="59"/>
              </a:cxn>
              <a:cxn ang="0">
                <a:pos x="0" y="73"/>
              </a:cxn>
              <a:cxn ang="0">
                <a:pos x="0" y="73"/>
              </a:cxn>
              <a:cxn ang="0">
                <a:pos x="0" y="506"/>
              </a:cxn>
              <a:cxn ang="0">
                <a:pos x="2" y="521"/>
              </a:cxn>
              <a:cxn ang="0">
                <a:pos x="5" y="534"/>
              </a:cxn>
              <a:cxn ang="0">
                <a:pos x="11" y="547"/>
              </a:cxn>
              <a:cxn ang="0">
                <a:pos x="21" y="558"/>
              </a:cxn>
              <a:cxn ang="0">
                <a:pos x="32" y="566"/>
              </a:cxn>
              <a:cxn ang="0">
                <a:pos x="43" y="572"/>
              </a:cxn>
              <a:cxn ang="0">
                <a:pos x="58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224" h="579">
                <a:moveTo>
                  <a:pt x="72" y="579"/>
                </a:moveTo>
                <a:lnTo>
                  <a:pt x="1152" y="579"/>
                </a:lnTo>
                <a:lnTo>
                  <a:pt x="1166" y="577"/>
                </a:lnTo>
                <a:lnTo>
                  <a:pt x="1179" y="572"/>
                </a:lnTo>
                <a:lnTo>
                  <a:pt x="1192" y="566"/>
                </a:lnTo>
                <a:lnTo>
                  <a:pt x="1203" y="558"/>
                </a:lnTo>
                <a:lnTo>
                  <a:pt x="1211" y="547"/>
                </a:lnTo>
                <a:lnTo>
                  <a:pt x="1217" y="534"/>
                </a:lnTo>
                <a:lnTo>
                  <a:pt x="1222" y="521"/>
                </a:lnTo>
                <a:lnTo>
                  <a:pt x="1224" y="506"/>
                </a:lnTo>
                <a:lnTo>
                  <a:pt x="1224" y="506"/>
                </a:lnTo>
                <a:lnTo>
                  <a:pt x="1224" y="506"/>
                </a:lnTo>
                <a:lnTo>
                  <a:pt x="1224" y="73"/>
                </a:lnTo>
                <a:lnTo>
                  <a:pt x="1222" y="59"/>
                </a:lnTo>
                <a:lnTo>
                  <a:pt x="1217" y="45"/>
                </a:lnTo>
                <a:lnTo>
                  <a:pt x="1211" y="32"/>
                </a:lnTo>
                <a:lnTo>
                  <a:pt x="1203" y="22"/>
                </a:lnTo>
                <a:lnTo>
                  <a:pt x="1192" y="13"/>
                </a:lnTo>
                <a:lnTo>
                  <a:pt x="1179" y="6"/>
                </a:lnTo>
                <a:lnTo>
                  <a:pt x="1166" y="1"/>
                </a:lnTo>
                <a:lnTo>
                  <a:pt x="1152" y="0"/>
                </a:lnTo>
                <a:lnTo>
                  <a:pt x="72" y="0"/>
                </a:lnTo>
                <a:lnTo>
                  <a:pt x="58" y="1"/>
                </a:lnTo>
                <a:lnTo>
                  <a:pt x="43" y="6"/>
                </a:lnTo>
                <a:lnTo>
                  <a:pt x="32" y="13"/>
                </a:lnTo>
                <a:lnTo>
                  <a:pt x="21" y="22"/>
                </a:lnTo>
                <a:lnTo>
                  <a:pt x="11" y="32"/>
                </a:lnTo>
                <a:lnTo>
                  <a:pt x="5" y="45"/>
                </a:lnTo>
                <a:lnTo>
                  <a:pt x="2" y="59"/>
                </a:lnTo>
                <a:lnTo>
                  <a:pt x="0" y="73"/>
                </a:lnTo>
                <a:lnTo>
                  <a:pt x="0" y="73"/>
                </a:lnTo>
                <a:lnTo>
                  <a:pt x="0" y="506"/>
                </a:lnTo>
                <a:lnTo>
                  <a:pt x="2" y="521"/>
                </a:lnTo>
                <a:lnTo>
                  <a:pt x="5" y="534"/>
                </a:lnTo>
                <a:lnTo>
                  <a:pt x="11" y="547"/>
                </a:lnTo>
                <a:lnTo>
                  <a:pt x="21" y="558"/>
                </a:lnTo>
                <a:lnTo>
                  <a:pt x="32" y="566"/>
                </a:lnTo>
                <a:lnTo>
                  <a:pt x="43" y="572"/>
                </a:lnTo>
                <a:lnTo>
                  <a:pt x="58" y="577"/>
                </a:lnTo>
                <a:lnTo>
                  <a:pt x="72" y="579"/>
                </a:lnTo>
                <a:lnTo>
                  <a:pt x="72" y="579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" name="Freeform 23"/>
          <p:cNvSpPr>
            <a:spLocks/>
          </p:cNvSpPr>
          <p:nvPr/>
        </p:nvSpPr>
        <p:spPr bwMode="auto">
          <a:xfrm>
            <a:off x="7083426" y="2288426"/>
            <a:ext cx="971550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152" y="579"/>
              </a:cxn>
              <a:cxn ang="0">
                <a:pos x="1166" y="577"/>
              </a:cxn>
              <a:cxn ang="0">
                <a:pos x="1179" y="572"/>
              </a:cxn>
              <a:cxn ang="0">
                <a:pos x="1192" y="566"/>
              </a:cxn>
              <a:cxn ang="0">
                <a:pos x="1203" y="558"/>
              </a:cxn>
              <a:cxn ang="0">
                <a:pos x="1211" y="547"/>
              </a:cxn>
              <a:cxn ang="0">
                <a:pos x="1217" y="534"/>
              </a:cxn>
              <a:cxn ang="0">
                <a:pos x="1222" y="521"/>
              </a:cxn>
              <a:cxn ang="0">
                <a:pos x="1224" y="506"/>
              </a:cxn>
              <a:cxn ang="0">
                <a:pos x="1224" y="506"/>
              </a:cxn>
              <a:cxn ang="0">
                <a:pos x="1224" y="506"/>
              </a:cxn>
              <a:cxn ang="0">
                <a:pos x="1224" y="73"/>
              </a:cxn>
              <a:cxn ang="0">
                <a:pos x="1222" y="59"/>
              </a:cxn>
              <a:cxn ang="0">
                <a:pos x="1217" y="45"/>
              </a:cxn>
              <a:cxn ang="0">
                <a:pos x="1211" y="32"/>
              </a:cxn>
              <a:cxn ang="0">
                <a:pos x="1203" y="22"/>
              </a:cxn>
              <a:cxn ang="0">
                <a:pos x="1192" y="13"/>
              </a:cxn>
              <a:cxn ang="0">
                <a:pos x="1179" y="6"/>
              </a:cxn>
              <a:cxn ang="0">
                <a:pos x="1166" y="1"/>
              </a:cxn>
              <a:cxn ang="0">
                <a:pos x="1152" y="0"/>
              </a:cxn>
              <a:cxn ang="0">
                <a:pos x="72" y="0"/>
              </a:cxn>
              <a:cxn ang="0">
                <a:pos x="58" y="1"/>
              </a:cxn>
              <a:cxn ang="0">
                <a:pos x="43" y="6"/>
              </a:cxn>
              <a:cxn ang="0">
                <a:pos x="32" y="13"/>
              </a:cxn>
              <a:cxn ang="0">
                <a:pos x="21" y="22"/>
              </a:cxn>
              <a:cxn ang="0">
                <a:pos x="11" y="32"/>
              </a:cxn>
              <a:cxn ang="0">
                <a:pos x="5" y="45"/>
              </a:cxn>
              <a:cxn ang="0">
                <a:pos x="2" y="59"/>
              </a:cxn>
              <a:cxn ang="0">
                <a:pos x="0" y="73"/>
              </a:cxn>
              <a:cxn ang="0">
                <a:pos x="0" y="73"/>
              </a:cxn>
              <a:cxn ang="0">
                <a:pos x="0" y="506"/>
              </a:cxn>
              <a:cxn ang="0">
                <a:pos x="2" y="521"/>
              </a:cxn>
              <a:cxn ang="0">
                <a:pos x="5" y="534"/>
              </a:cxn>
              <a:cxn ang="0">
                <a:pos x="11" y="547"/>
              </a:cxn>
              <a:cxn ang="0">
                <a:pos x="21" y="558"/>
              </a:cxn>
              <a:cxn ang="0">
                <a:pos x="32" y="566"/>
              </a:cxn>
              <a:cxn ang="0">
                <a:pos x="43" y="572"/>
              </a:cxn>
              <a:cxn ang="0">
                <a:pos x="58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224" h="579">
                <a:moveTo>
                  <a:pt x="72" y="579"/>
                </a:moveTo>
                <a:lnTo>
                  <a:pt x="1152" y="579"/>
                </a:lnTo>
                <a:lnTo>
                  <a:pt x="1166" y="577"/>
                </a:lnTo>
                <a:lnTo>
                  <a:pt x="1179" y="572"/>
                </a:lnTo>
                <a:lnTo>
                  <a:pt x="1192" y="566"/>
                </a:lnTo>
                <a:lnTo>
                  <a:pt x="1203" y="558"/>
                </a:lnTo>
                <a:lnTo>
                  <a:pt x="1211" y="547"/>
                </a:lnTo>
                <a:lnTo>
                  <a:pt x="1217" y="534"/>
                </a:lnTo>
                <a:lnTo>
                  <a:pt x="1222" y="521"/>
                </a:lnTo>
                <a:lnTo>
                  <a:pt x="1224" y="506"/>
                </a:lnTo>
                <a:lnTo>
                  <a:pt x="1224" y="506"/>
                </a:lnTo>
                <a:lnTo>
                  <a:pt x="1224" y="506"/>
                </a:lnTo>
                <a:lnTo>
                  <a:pt x="1224" y="73"/>
                </a:lnTo>
                <a:lnTo>
                  <a:pt x="1222" y="59"/>
                </a:lnTo>
                <a:lnTo>
                  <a:pt x="1217" y="45"/>
                </a:lnTo>
                <a:lnTo>
                  <a:pt x="1211" y="32"/>
                </a:lnTo>
                <a:lnTo>
                  <a:pt x="1203" y="22"/>
                </a:lnTo>
                <a:lnTo>
                  <a:pt x="1192" y="13"/>
                </a:lnTo>
                <a:lnTo>
                  <a:pt x="1179" y="6"/>
                </a:lnTo>
                <a:lnTo>
                  <a:pt x="1166" y="1"/>
                </a:lnTo>
                <a:lnTo>
                  <a:pt x="1152" y="0"/>
                </a:lnTo>
                <a:lnTo>
                  <a:pt x="72" y="0"/>
                </a:lnTo>
                <a:lnTo>
                  <a:pt x="58" y="1"/>
                </a:lnTo>
                <a:lnTo>
                  <a:pt x="43" y="6"/>
                </a:lnTo>
                <a:lnTo>
                  <a:pt x="32" y="13"/>
                </a:lnTo>
                <a:lnTo>
                  <a:pt x="21" y="22"/>
                </a:lnTo>
                <a:lnTo>
                  <a:pt x="11" y="32"/>
                </a:lnTo>
                <a:lnTo>
                  <a:pt x="5" y="45"/>
                </a:lnTo>
                <a:lnTo>
                  <a:pt x="2" y="59"/>
                </a:lnTo>
                <a:lnTo>
                  <a:pt x="0" y="73"/>
                </a:lnTo>
                <a:lnTo>
                  <a:pt x="0" y="73"/>
                </a:lnTo>
                <a:lnTo>
                  <a:pt x="0" y="506"/>
                </a:lnTo>
                <a:lnTo>
                  <a:pt x="2" y="521"/>
                </a:lnTo>
                <a:lnTo>
                  <a:pt x="5" y="534"/>
                </a:lnTo>
                <a:lnTo>
                  <a:pt x="11" y="547"/>
                </a:lnTo>
                <a:lnTo>
                  <a:pt x="21" y="558"/>
                </a:lnTo>
                <a:lnTo>
                  <a:pt x="32" y="566"/>
                </a:lnTo>
                <a:lnTo>
                  <a:pt x="43" y="572"/>
                </a:lnTo>
                <a:lnTo>
                  <a:pt x="58" y="577"/>
                </a:lnTo>
                <a:lnTo>
                  <a:pt x="72" y="579"/>
                </a:lnTo>
                <a:lnTo>
                  <a:pt x="72" y="579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Anno-</a:t>
            </a:r>
            <a:br>
              <a:rPr lang="en-US" dirty="0" smtClean="0"/>
            </a:br>
            <a:r>
              <a:rPr lang="en-US" dirty="0" err="1" smtClean="0"/>
              <a:t>tation</a:t>
            </a:r>
            <a:endParaRPr lang="en-US" dirty="0"/>
          </a:p>
        </p:txBody>
      </p:sp>
      <p:sp>
        <p:nvSpPr>
          <p:cNvPr id="316" name="Freeform 26"/>
          <p:cNvSpPr>
            <a:spLocks/>
          </p:cNvSpPr>
          <p:nvPr/>
        </p:nvSpPr>
        <p:spPr bwMode="auto">
          <a:xfrm>
            <a:off x="1912939" y="2977401"/>
            <a:ext cx="342900" cy="230188"/>
          </a:xfrm>
          <a:custGeom>
            <a:avLst/>
            <a:gdLst/>
            <a:ahLst/>
            <a:cxnLst>
              <a:cxn ang="0">
                <a:pos x="433" y="145"/>
              </a:cxn>
              <a:cxn ang="0">
                <a:pos x="431" y="130"/>
              </a:cxn>
              <a:cxn ang="0">
                <a:pos x="428" y="116"/>
              </a:cxn>
              <a:cxn ang="0">
                <a:pos x="423" y="101"/>
              </a:cxn>
              <a:cxn ang="0">
                <a:pos x="417" y="89"/>
              </a:cxn>
              <a:cxn ang="0">
                <a:pos x="407" y="76"/>
              </a:cxn>
              <a:cxn ang="0">
                <a:pos x="396" y="63"/>
              </a:cxn>
              <a:cxn ang="0">
                <a:pos x="383" y="52"/>
              </a:cxn>
              <a:cxn ang="0">
                <a:pos x="370" y="42"/>
              </a:cxn>
              <a:cxn ang="0">
                <a:pos x="338" y="24"/>
              </a:cxn>
              <a:cxn ang="0">
                <a:pos x="301" y="12"/>
              </a:cxn>
              <a:cxn ang="0">
                <a:pos x="260" y="4"/>
              </a:cxn>
              <a:cxn ang="0">
                <a:pos x="216" y="0"/>
              </a:cxn>
              <a:cxn ang="0">
                <a:pos x="173" y="4"/>
              </a:cxn>
              <a:cxn ang="0">
                <a:pos x="133" y="12"/>
              </a:cxn>
              <a:cxn ang="0">
                <a:pos x="96" y="24"/>
              </a:cxn>
              <a:cxn ang="0">
                <a:pos x="64" y="42"/>
              </a:cxn>
              <a:cxn ang="0">
                <a:pos x="50" y="52"/>
              </a:cxn>
              <a:cxn ang="0">
                <a:pos x="37" y="63"/>
              </a:cxn>
              <a:cxn ang="0">
                <a:pos x="27" y="76"/>
              </a:cxn>
              <a:cxn ang="0">
                <a:pos x="18" y="89"/>
              </a:cxn>
              <a:cxn ang="0">
                <a:pos x="10" y="101"/>
              </a:cxn>
              <a:cxn ang="0">
                <a:pos x="5" y="116"/>
              </a:cxn>
              <a:cxn ang="0">
                <a:pos x="2" y="130"/>
              </a:cxn>
              <a:cxn ang="0">
                <a:pos x="0" y="145"/>
              </a:cxn>
              <a:cxn ang="0">
                <a:pos x="2" y="159"/>
              </a:cxn>
              <a:cxn ang="0">
                <a:pos x="5" y="174"/>
              </a:cxn>
              <a:cxn ang="0">
                <a:pos x="10" y="188"/>
              </a:cxn>
              <a:cxn ang="0">
                <a:pos x="18" y="201"/>
              </a:cxn>
              <a:cxn ang="0">
                <a:pos x="27" y="214"/>
              </a:cxn>
              <a:cxn ang="0">
                <a:pos x="37" y="225"/>
              </a:cxn>
              <a:cxn ang="0">
                <a:pos x="50" y="236"/>
              </a:cxn>
              <a:cxn ang="0">
                <a:pos x="64" y="246"/>
              </a:cxn>
              <a:cxn ang="0">
                <a:pos x="96" y="263"/>
              </a:cxn>
              <a:cxn ang="0">
                <a:pos x="133" y="278"/>
              </a:cxn>
              <a:cxn ang="0">
                <a:pos x="173" y="286"/>
              </a:cxn>
              <a:cxn ang="0">
                <a:pos x="216" y="289"/>
              </a:cxn>
              <a:cxn ang="0">
                <a:pos x="260" y="286"/>
              </a:cxn>
              <a:cxn ang="0">
                <a:pos x="301" y="278"/>
              </a:cxn>
              <a:cxn ang="0">
                <a:pos x="338" y="263"/>
              </a:cxn>
              <a:cxn ang="0">
                <a:pos x="370" y="246"/>
              </a:cxn>
              <a:cxn ang="0">
                <a:pos x="383" y="236"/>
              </a:cxn>
              <a:cxn ang="0">
                <a:pos x="396" y="225"/>
              </a:cxn>
              <a:cxn ang="0">
                <a:pos x="407" y="214"/>
              </a:cxn>
              <a:cxn ang="0">
                <a:pos x="417" y="201"/>
              </a:cxn>
              <a:cxn ang="0">
                <a:pos x="423" y="188"/>
              </a:cxn>
              <a:cxn ang="0">
                <a:pos x="428" y="174"/>
              </a:cxn>
              <a:cxn ang="0">
                <a:pos x="431" y="159"/>
              </a:cxn>
              <a:cxn ang="0">
                <a:pos x="433" y="145"/>
              </a:cxn>
            </a:cxnLst>
            <a:rect l="0" t="0" r="r" b="b"/>
            <a:pathLst>
              <a:path w="433" h="289">
                <a:moveTo>
                  <a:pt x="433" y="145"/>
                </a:moveTo>
                <a:lnTo>
                  <a:pt x="431" y="130"/>
                </a:lnTo>
                <a:lnTo>
                  <a:pt x="428" y="116"/>
                </a:lnTo>
                <a:lnTo>
                  <a:pt x="423" y="101"/>
                </a:lnTo>
                <a:lnTo>
                  <a:pt x="417" y="89"/>
                </a:lnTo>
                <a:lnTo>
                  <a:pt x="407" y="76"/>
                </a:lnTo>
                <a:lnTo>
                  <a:pt x="396" y="63"/>
                </a:lnTo>
                <a:lnTo>
                  <a:pt x="383" y="52"/>
                </a:lnTo>
                <a:lnTo>
                  <a:pt x="370" y="42"/>
                </a:lnTo>
                <a:lnTo>
                  <a:pt x="338" y="24"/>
                </a:lnTo>
                <a:lnTo>
                  <a:pt x="301" y="12"/>
                </a:lnTo>
                <a:lnTo>
                  <a:pt x="260" y="4"/>
                </a:lnTo>
                <a:lnTo>
                  <a:pt x="216" y="0"/>
                </a:lnTo>
                <a:lnTo>
                  <a:pt x="173" y="4"/>
                </a:lnTo>
                <a:lnTo>
                  <a:pt x="133" y="12"/>
                </a:lnTo>
                <a:lnTo>
                  <a:pt x="96" y="24"/>
                </a:lnTo>
                <a:lnTo>
                  <a:pt x="64" y="42"/>
                </a:lnTo>
                <a:lnTo>
                  <a:pt x="50" y="52"/>
                </a:lnTo>
                <a:lnTo>
                  <a:pt x="37" y="63"/>
                </a:lnTo>
                <a:lnTo>
                  <a:pt x="27" y="76"/>
                </a:lnTo>
                <a:lnTo>
                  <a:pt x="18" y="89"/>
                </a:lnTo>
                <a:lnTo>
                  <a:pt x="10" y="101"/>
                </a:lnTo>
                <a:lnTo>
                  <a:pt x="5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5" y="174"/>
                </a:lnTo>
                <a:lnTo>
                  <a:pt x="10" y="188"/>
                </a:lnTo>
                <a:lnTo>
                  <a:pt x="18" y="201"/>
                </a:lnTo>
                <a:lnTo>
                  <a:pt x="27" y="214"/>
                </a:lnTo>
                <a:lnTo>
                  <a:pt x="37" y="225"/>
                </a:lnTo>
                <a:lnTo>
                  <a:pt x="50" y="236"/>
                </a:lnTo>
                <a:lnTo>
                  <a:pt x="64" y="246"/>
                </a:lnTo>
                <a:lnTo>
                  <a:pt x="96" y="263"/>
                </a:lnTo>
                <a:lnTo>
                  <a:pt x="133" y="278"/>
                </a:lnTo>
                <a:lnTo>
                  <a:pt x="173" y="286"/>
                </a:lnTo>
                <a:lnTo>
                  <a:pt x="216" y="289"/>
                </a:lnTo>
                <a:lnTo>
                  <a:pt x="260" y="286"/>
                </a:lnTo>
                <a:lnTo>
                  <a:pt x="301" y="278"/>
                </a:lnTo>
                <a:lnTo>
                  <a:pt x="338" y="263"/>
                </a:lnTo>
                <a:lnTo>
                  <a:pt x="370" y="246"/>
                </a:lnTo>
                <a:lnTo>
                  <a:pt x="383" y="236"/>
                </a:lnTo>
                <a:lnTo>
                  <a:pt x="396" y="225"/>
                </a:lnTo>
                <a:lnTo>
                  <a:pt x="407" y="214"/>
                </a:lnTo>
                <a:lnTo>
                  <a:pt x="417" y="201"/>
                </a:lnTo>
                <a:lnTo>
                  <a:pt x="423" y="188"/>
                </a:lnTo>
                <a:lnTo>
                  <a:pt x="428" y="174"/>
                </a:lnTo>
                <a:lnTo>
                  <a:pt x="431" y="159"/>
                </a:lnTo>
                <a:lnTo>
                  <a:pt x="433" y="145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17" name="Freeform 27"/>
          <p:cNvSpPr>
            <a:spLocks/>
          </p:cNvSpPr>
          <p:nvPr/>
        </p:nvSpPr>
        <p:spPr bwMode="auto">
          <a:xfrm>
            <a:off x="1833564" y="2977401"/>
            <a:ext cx="422275" cy="222250"/>
          </a:xfrm>
          <a:custGeom>
            <a:avLst/>
            <a:gdLst/>
            <a:ahLst/>
            <a:cxnLst>
              <a:cxn ang="0">
                <a:pos x="433" y="145"/>
              </a:cxn>
              <a:cxn ang="0">
                <a:pos x="431" y="130"/>
              </a:cxn>
              <a:cxn ang="0">
                <a:pos x="428" y="116"/>
              </a:cxn>
              <a:cxn ang="0">
                <a:pos x="423" y="101"/>
              </a:cxn>
              <a:cxn ang="0">
                <a:pos x="417" y="89"/>
              </a:cxn>
              <a:cxn ang="0">
                <a:pos x="407" y="76"/>
              </a:cxn>
              <a:cxn ang="0">
                <a:pos x="396" y="63"/>
              </a:cxn>
              <a:cxn ang="0">
                <a:pos x="383" y="52"/>
              </a:cxn>
              <a:cxn ang="0">
                <a:pos x="370" y="42"/>
              </a:cxn>
              <a:cxn ang="0">
                <a:pos x="338" y="24"/>
              </a:cxn>
              <a:cxn ang="0">
                <a:pos x="301" y="12"/>
              </a:cxn>
              <a:cxn ang="0">
                <a:pos x="260" y="4"/>
              </a:cxn>
              <a:cxn ang="0">
                <a:pos x="216" y="0"/>
              </a:cxn>
              <a:cxn ang="0">
                <a:pos x="173" y="4"/>
              </a:cxn>
              <a:cxn ang="0">
                <a:pos x="133" y="12"/>
              </a:cxn>
              <a:cxn ang="0">
                <a:pos x="96" y="24"/>
              </a:cxn>
              <a:cxn ang="0">
                <a:pos x="64" y="42"/>
              </a:cxn>
              <a:cxn ang="0">
                <a:pos x="50" y="52"/>
              </a:cxn>
              <a:cxn ang="0">
                <a:pos x="37" y="63"/>
              </a:cxn>
              <a:cxn ang="0">
                <a:pos x="27" y="76"/>
              </a:cxn>
              <a:cxn ang="0">
                <a:pos x="18" y="89"/>
              </a:cxn>
              <a:cxn ang="0">
                <a:pos x="10" y="101"/>
              </a:cxn>
              <a:cxn ang="0">
                <a:pos x="5" y="116"/>
              </a:cxn>
              <a:cxn ang="0">
                <a:pos x="2" y="130"/>
              </a:cxn>
              <a:cxn ang="0">
                <a:pos x="0" y="145"/>
              </a:cxn>
              <a:cxn ang="0">
                <a:pos x="2" y="159"/>
              </a:cxn>
              <a:cxn ang="0">
                <a:pos x="5" y="174"/>
              </a:cxn>
              <a:cxn ang="0">
                <a:pos x="10" y="188"/>
              </a:cxn>
              <a:cxn ang="0">
                <a:pos x="18" y="201"/>
              </a:cxn>
              <a:cxn ang="0">
                <a:pos x="27" y="214"/>
              </a:cxn>
              <a:cxn ang="0">
                <a:pos x="37" y="225"/>
              </a:cxn>
              <a:cxn ang="0">
                <a:pos x="50" y="236"/>
              </a:cxn>
              <a:cxn ang="0">
                <a:pos x="64" y="246"/>
              </a:cxn>
              <a:cxn ang="0">
                <a:pos x="96" y="263"/>
              </a:cxn>
              <a:cxn ang="0">
                <a:pos x="133" y="278"/>
              </a:cxn>
              <a:cxn ang="0">
                <a:pos x="173" y="286"/>
              </a:cxn>
              <a:cxn ang="0">
                <a:pos x="216" y="289"/>
              </a:cxn>
              <a:cxn ang="0">
                <a:pos x="260" y="286"/>
              </a:cxn>
              <a:cxn ang="0">
                <a:pos x="301" y="278"/>
              </a:cxn>
              <a:cxn ang="0">
                <a:pos x="338" y="263"/>
              </a:cxn>
              <a:cxn ang="0">
                <a:pos x="370" y="246"/>
              </a:cxn>
              <a:cxn ang="0">
                <a:pos x="383" y="236"/>
              </a:cxn>
              <a:cxn ang="0">
                <a:pos x="396" y="225"/>
              </a:cxn>
              <a:cxn ang="0">
                <a:pos x="407" y="214"/>
              </a:cxn>
              <a:cxn ang="0">
                <a:pos x="417" y="201"/>
              </a:cxn>
              <a:cxn ang="0">
                <a:pos x="423" y="188"/>
              </a:cxn>
              <a:cxn ang="0">
                <a:pos x="428" y="174"/>
              </a:cxn>
              <a:cxn ang="0">
                <a:pos x="431" y="159"/>
              </a:cxn>
              <a:cxn ang="0">
                <a:pos x="433" y="145"/>
              </a:cxn>
            </a:cxnLst>
            <a:rect l="0" t="0" r="r" b="b"/>
            <a:pathLst>
              <a:path w="433" h="289">
                <a:moveTo>
                  <a:pt x="433" y="145"/>
                </a:moveTo>
                <a:lnTo>
                  <a:pt x="431" y="130"/>
                </a:lnTo>
                <a:lnTo>
                  <a:pt x="428" y="116"/>
                </a:lnTo>
                <a:lnTo>
                  <a:pt x="423" y="101"/>
                </a:lnTo>
                <a:lnTo>
                  <a:pt x="417" y="89"/>
                </a:lnTo>
                <a:lnTo>
                  <a:pt x="407" y="76"/>
                </a:lnTo>
                <a:lnTo>
                  <a:pt x="396" y="63"/>
                </a:lnTo>
                <a:lnTo>
                  <a:pt x="383" y="52"/>
                </a:lnTo>
                <a:lnTo>
                  <a:pt x="370" y="42"/>
                </a:lnTo>
                <a:lnTo>
                  <a:pt x="338" y="24"/>
                </a:lnTo>
                <a:lnTo>
                  <a:pt x="301" y="12"/>
                </a:lnTo>
                <a:lnTo>
                  <a:pt x="260" y="4"/>
                </a:lnTo>
                <a:lnTo>
                  <a:pt x="216" y="0"/>
                </a:lnTo>
                <a:lnTo>
                  <a:pt x="173" y="4"/>
                </a:lnTo>
                <a:lnTo>
                  <a:pt x="133" y="12"/>
                </a:lnTo>
                <a:lnTo>
                  <a:pt x="96" y="24"/>
                </a:lnTo>
                <a:lnTo>
                  <a:pt x="64" y="42"/>
                </a:lnTo>
                <a:lnTo>
                  <a:pt x="50" y="52"/>
                </a:lnTo>
                <a:lnTo>
                  <a:pt x="37" y="63"/>
                </a:lnTo>
                <a:lnTo>
                  <a:pt x="27" y="76"/>
                </a:lnTo>
                <a:lnTo>
                  <a:pt x="18" y="89"/>
                </a:lnTo>
                <a:lnTo>
                  <a:pt x="10" y="101"/>
                </a:lnTo>
                <a:lnTo>
                  <a:pt x="5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5" y="174"/>
                </a:lnTo>
                <a:lnTo>
                  <a:pt x="10" y="188"/>
                </a:lnTo>
                <a:lnTo>
                  <a:pt x="18" y="201"/>
                </a:lnTo>
                <a:lnTo>
                  <a:pt x="27" y="214"/>
                </a:lnTo>
                <a:lnTo>
                  <a:pt x="37" y="225"/>
                </a:lnTo>
                <a:lnTo>
                  <a:pt x="50" y="236"/>
                </a:lnTo>
                <a:lnTo>
                  <a:pt x="64" y="246"/>
                </a:lnTo>
                <a:lnTo>
                  <a:pt x="96" y="263"/>
                </a:lnTo>
                <a:lnTo>
                  <a:pt x="133" y="278"/>
                </a:lnTo>
                <a:lnTo>
                  <a:pt x="173" y="286"/>
                </a:lnTo>
                <a:lnTo>
                  <a:pt x="216" y="289"/>
                </a:lnTo>
                <a:lnTo>
                  <a:pt x="260" y="286"/>
                </a:lnTo>
                <a:lnTo>
                  <a:pt x="301" y="278"/>
                </a:lnTo>
                <a:lnTo>
                  <a:pt x="338" y="263"/>
                </a:lnTo>
                <a:lnTo>
                  <a:pt x="370" y="246"/>
                </a:lnTo>
                <a:lnTo>
                  <a:pt x="383" y="236"/>
                </a:lnTo>
                <a:lnTo>
                  <a:pt x="396" y="225"/>
                </a:lnTo>
                <a:lnTo>
                  <a:pt x="407" y="214"/>
                </a:lnTo>
                <a:lnTo>
                  <a:pt x="417" y="201"/>
                </a:lnTo>
                <a:lnTo>
                  <a:pt x="423" y="188"/>
                </a:lnTo>
                <a:lnTo>
                  <a:pt x="428" y="174"/>
                </a:lnTo>
                <a:lnTo>
                  <a:pt x="431" y="159"/>
                </a:lnTo>
                <a:lnTo>
                  <a:pt x="433" y="145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" tIns="45720" rIns="9144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200" dirty="0" err="1" smtClean="0"/>
              <a:t>ds_id</a:t>
            </a:r>
            <a:endParaRPr lang="en-US" sz="1200" dirty="0" smtClean="0"/>
          </a:p>
        </p:txBody>
      </p:sp>
      <p:sp>
        <p:nvSpPr>
          <p:cNvPr id="318" name="Freeform 29"/>
          <p:cNvSpPr>
            <a:spLocks/>
          </p:cNvSpPr>
          <p:nvPr/>
        </p:nvSpPr>
        <p:spPr bwMode="auto">
          <a:xfrm>
            <a:off x="2312989" y="2977401"/>
            <a:ext cx="514350" cy="230188"/>
          </a:xfrm>
          <a:custGeom>
            <a:avLst/>
            <a:gdLst/>
            <a:ahLst/>
            <a:cxnLst>
              <a:cxn ang="0">
                <a:pos x="648" y="145"/>
              </a:cxn>
              <a:cxn ang="0">
                <a:pos x="647" y="130"/>
              </a:cxn>
              <a:cxn ang="0">
                <a:pos x="642" y="116"/>
              </a:cxn>
              <a:cxn ang="0">
                <a:pos x="634" y="101"/>
              </a:cxn>
              <a:cxn ang="0">
                <a:pos x="623" y="89"/>
              </a:cxn>
              <a:cxn ang="0">
                <a:pos x="608" y="76"/>
              </a:cxn>
              <a:cxn ang="0">
                <a:pos x="592" y="63"/>
              </a:cxn>
              <a:cxn ang="0">
                <a:pos x="575" y="52"/>
              </a:cxn>
              <a:cxn ang="0">
                <a:pos x="552" y="42"/>
              </a:cxn>
              <a:cxn ang="0">
                <a:pos x="530" y="32"/>
              </a:cxn>
              <a:cxn ang="0">
                <a:pos x="506" y="24"/>
              </a:cxn>
              <a:cxn ang="0">
                <a:pos x="479" y="18"/>
              </a:cxn>
              <a:cxn ang="0">
                <a:pos x="450" y="12"/>
              </a:cxn>
              <a:cxn ang="0">
                <a:pos x="389" y="4"/>
              </a:cxn>
              <a:cxn ang="0">
                <a:pos x="323" y="0"/>
              </a:cxn>
              <a:cxn ang="0">
                <a:pos x="259" y="4"/>
              </a:cxn>
              <a:cxn ang="0">
                <a:pos x="198" y="12"/>
              </a:cxn>
              <a:cxn ang="0">
                <a:pos x="170" y="18"/>
              </a:cxn>
              <a:cxn ang="0">
                <a:pos x="142" y="24"/>
              </a:cxn>
              <a:cxn ang="0">
                <a:pos x="118" y="32"/>
              </a:cxn>
              <a:cxn ang="0">
                <a:pos x="94" y="42"/>
              </a:cxn>
              <a:cxn ang="0">
                <a:pos x="73" y="52"/>
              </a:cxn>
              <a:cxn ang="0">
                <a:pos x="56" y="63"/>
              </a:cxn>
              <a:cxn ang="0">
                <a:pos x="40" y="76"/>
              </a:cxn>
              <a:cxn ang="0">
                <a:pos x="25" y="89"/>
              </a:cxn>
              <a:cxn ang="0">
                <a:pos x="14" y="101"/>
              </a:cxn>
              <a:cxn ang="0">
                <a:pos x="6" y="116"/>
              </a:cxn>
              <a:cxn ang="0">
                <a:pos x="1" y="130"/>
              </a:cxn>
              <a:cxn ang="0">
                <a:pos x="0" y="145"/>
              </a:cxn>
              <a:cxn ang="0">
                <a:pos x="1" y="159"/>
              </a:cxn>
              <a:cxn ang="0">
                <a:pos x="6" y="174"/>
              </a:cxn>
              <a:cxn ang="0">
                <a:pos x="14" y="188"/>
              </a:cxn>
              <a:cxn ang="0">
                <a:pos x="25" y="201"/>
              </a:cxn>
              <a:cxn ang="0">
                <a:pos x="40" y="214"/>
              </a:cxn>
              <a:cxn ang="0">
                <a:pos x="56" y="225"/>
              </a:cxn>
              <a:cxn ang="0">
                <a:pos x="73" y="236"/>
              </a:cxn>
              <a:cxn ang="0">
                <a:pos x="94" y="246"/>
              </a:cxn>
              <a:cxn ang="0">
                <a:pos x="118" y="255"/>
              </a:cxn>
              <a:cxn ang="0">
                <a:pos x="142" y="263"/>
              </a:cxn>
              <a:cxn ang="0">
                <a:pos x="170" y="271"/>
              </a:cxn>
              <a:cxn ang="0">
                <a:pos x="198" y="278"/>
              </a:cxn>
              <a:cxn ang="0">
                <a:pos x="259" y="286"/>
              </a:cxn>
              <a:cxn ang="0">
                <a:pos x="323" y="289"/>
              </a:cxn>
              <a:cxn ang="0">
                <a:pos x="389" y="286"/>
              </a:cxn>
              <a:cxn ang="0">
                <a:pos x="450" y="278"/>
              </a:cxn>
              <a:cxn ang="0">
                <a:pos x="479" y="271"/>
              </a:cxn>
              <a:cxn ang="0">
                <a:pos x="506" y="263"/>
              </a:cxn>
              <a:cxn ang="0">
                <a:pos x="530" y="255"/>
              </a:cxn>
              <a:cxn ang="0">
                <a:pos x="552" y="246"/>
              </a:cxn>
              <a:cxn ang="0">
                <a:pos x="575" y="236"/>
              </a:cxn>
              <a:cxn ang="0">
                <a:pos x="592" y="225"/>
              </a:cxn>
              <a:cxn ang="0">
                <a:pos x="608" y="214"/>
              </a:cxn>
              <a:cxn ang="0">
                <a:pos x="623" y="201"/>
              </a:cxn>
              <a:cxn ang="0">
                <a:pos x="634" y="188"/>
              </a:cxn>
              <a:cxn ang="0">
                <a:pos x="642" y="174"/>
              </a:cxn>
              <a:cxn ang="0">
                <a:pos x="647" y="159"/>
              </a:cxn>
              <a:cxn ang="0">
                <a:pos x="648" y="145"/>
              </a:cxn>
            </a:cxnLst>
            <a:rect l="0" t="0" r="r" b="b"/>
            <a:pathLst>
              <a:path w="648" h="289">
                <a:moveTo>
                  <a:pt x="648" y="145"/>
                </a:moveTo>
                <a:lnTo>
                  <a:pt x="647" y="130"/>
                </a:lnTo>
                <a:lnTo>
                  <a:pt x="642" y="116"/>
                </a:lnTo>
                <a:lnTo>
                  <a:pt x="634" y="101"/>
                </a:lnTo>
                <a:lnTo>
                  <a:pt x="623" y="89"/>
                </a:lnTo>
                <a:lnTo>
                  <a:pt x="608" y="76"/>
                </a:lnTo>
                <a:lnTo>
                  <a:pt x="592" y="63"/>
                </a:lnTo>
                <a:lnTo>
                  <a:pt x="575" y="52"/>
                </a:lnTo>
                <a:lnTo>
                  <a:pt x="552" y="42"/>
                </a:lnTo>
                <a:lnTo>
                  <a:pt x="530" y="32"/>
                </a:lnTo>
                <a:lnTo>
                  <a:pt x="506" y="24"/>
                </a:lnTo>
                <a:lnTo>
                  <a:pt x="479" y="18"/>
                </a:lnTo>
                <a:lnTo>
                  <a:pt x="450" y="12"/>
                </a:lnTo>
                <a:lnTo>
                  <a:pt x="389" y="4"/>
                </a:lnTo>
                <a:lnTo>
                  <a:pt x="323" y="0"/>
                </a:lnTo>
                <a:lnTo>
                  <a:pt x="259" y="4"/>
                </a:lnTo>
                <a:lnTo>
                  <a:pt x="198" y="12"/>
                </a:lnTo>
                <a:lnTo>
                  <a:pt x="170" y="18"/>
                </a:lnTo>
                <a:lnTo>
                  <a:pt x="142" y="24"/>
                </a:lnTo>
                <a:lnTo>
                  <a:pt x="118" y="32"/>
                </a:lnTo>
                <a:lnTo>
                  <a:pt x="94" y="42"/>
                </a:lnTo>
                <a:lnTo>
                  <a:pt x="73" y="52"/>
                </a:lnTo>
                <a:lnTo>
                  <a:pt x="56" y="63"/>
                </a:lnTo>
                <a:lnTo>
                  <a:pt x="40" y="76"/>
                </a:lnTo>
                <a:lnTo>
                  <a:pt x="25" y="89"/>
                </a:lnTo>
                <a:lnTo>
                  <a:pt x="14" y="101"/>
                </a:lnTo>
                <a:lnTo>
                  <a:pt x="6" y="116"/>
                </a:lnTo>
                <a:lnTo>
                  <a:pt x="1" y="130"/>
                </a:lnTo>
                <a:lnTo>
                  <a:pt x="0" y="145"/>
                </a:lnTo>
                <a:lnTo>
                  <a:pt x="1" y="159"/>
                </a:lnTo>
                <a:lnTo>
                  <a:pt x="6" y="174"/>
                </a:lnTo>
                <a:lnTo>
                  <a:pt x="14" y="188"/>
                </a:lnTo>
                <a:lnTo>
                  <a:pt x="25" y="201"/>
                </a:lnTo>
                <a:lnTo>
                  <a:pt x="40" y="214"/>
                </a:lnTo>
                <a:lnTo>
                  <a:pt x="56" y="225"/>
                </a:lnTo>
                <a:lnTo>
                  <a:pt x="73" y="236"/>
                </a:lnTo>
                <a:lnTo>
                  <a:pt x="94" y="246"/>
                </a:lnTo>
                <a:lnTo>
                  <a:pt x="118" y="255"/>
                </a:lnTo>
                <a:lnTo>
                  <a:pt x="142" y="263"/>
                </a:lnTo>
                <a:lnTo>
                  <a:pt x="170" y="271"/>
                </a:lnTo>
                <a:lnTo>
                  <a:pt x="198" y="278"/>
                </a:lnTo>
                <a:lnTo>
                  <a:pt x="259" y="286"/>
                </a:lnTo>
                <a:lnTo>
                  <a:pt x="323" y="289"/>
                </a:lnTo>
                <a:lnTo>
                  <a:pt x="389" y="286"/>
                </a:lnTo>
                <a:lnTo>
                  <a:pt x="450" y="278"/>
                </a:lnTo>
                <a:lnTo>
                  <a:pt x="479" y="271"/>
                </a:lnTo>
                <a:lnTo>
                  <a:pt x="506" y="263"/>
                </a:lnTo>
                <a:lnTo>
                  <a:pt x="530" y="255"/>
                </a:lnTo>
                <a:lnTo>
                  <a:pt x="552" y="246"/>
                </a:lnTo>
                <a:lnTo>
                  <a:pt x="575" y="236"/>
                </a:lnTo>
                <a:lnTo>
                  <a:pt x="592" y="225"/>
                </a:lnTo>
                <a:lnTo>
                  <a:pt x="608" y="214"/>
                </a:lnTo>
                <a:lnTo>
                  <a:pt x="623" y="201"/>
                </a:lnTo>
                <a:lnTo>
                  <a:pt x="634" y="188"/>
                </a:lnTo>
                <a:lnTo>
                  <a:pt x="642" y="174"/>
                </a:lnTo>
                <a:lnTo>
                  <a:pt x="647" y="159"/>
                </a:lnTo>
                <a:lnTo>
                  <a:pt x="648" y="145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19" name="Freeform 30"/>
          <p:cNvSpPr>
            <a:spLocks/>
          </p:cNvSpPr>
          <p:nvPr/>
        </p:nvSpPr>
        <p:spPr bwMode="auto">
          <a:xfrm>
            <a:off x="2312989" y="2977401"/>
            <a:ext cx="514350" cy="230188"/>
          </a:xfrm>
          <a:custGeom>
            <a:avLst/>
            <a:gdLst/>
            <a:ahLst/>
            <a:cxnLst>
              <a:cxn ang="0">
                <a:pos x="648" y="145"/>
              </a:cxn>
              <a:cxn ang="0">
                <a:pos x="647" y="130"/>
              </a:cxn>
              <a:cxn ang="0">
                <a:pos x="642" y="116"/>
              </a:cxn>
              <a:cxn ang="0">
                <a:pos x="634" y="101"/>
              </a:cxn>
              <a:cxn ang="0">
                <a:pos x="623" y="89"/>
              </a:cxn>
              <a:cxn ang="0">
                <a:pos x="608" y="76"/>
              </a:cxn>
              <a:cxn ang="0">
                <a:pos x="592" y="63"/>
              </a:cxn>
              <a:cxn ang="0">
                <a:pos x="575" y="52"/>
              </a:cxn>
              <a:cxn ang="0">
                <a:pos x="552" y="42"/>
              </a:cxn>
              <a:cxn ang="0">
                <a:pos x="530" y="32"/>
              </a:cxn>
              <a:cxn ang="0">
                <a:pos x="506" y="24"/>
              </a:cxn>
              <a:cxn ang="0">
                <a:pos x="479" y="18"/>
              </a:cxn>
              <a:cxn ang="0">
                <a:pos x="450" y="12"/>
              </a:cxn>
              <a:cxn ang="0">
                <a:pos x="389" y="4"/>
              </a:cxn>
              <a:cxn ang="0">
                <a:pos x="323" y="0"/>
              </a:cxn>
              <a:cxn ang="0">
                <a:pos x="259" y="4"/>
              </a:cxn>
              <a:cxn ang="0">
                <a:pos x="198" y="12"/>
              </a:cxn>
              <a:cxn ang="0">
                <a:pos x="170" y="18"/>
              </a:cxn>
              <a:cxn ang="0">
                <a:pos x="142" y="24"/>
              </a:cxn>
              <a:cxn ang="0">
                <a:pos x="118" y="32"/>
              </a:cxn>
              <a:cxn ang="0">
                <a:pos x="94" y="42"/>
              </a:cxn>
              <a:cxn ang="0">
                <a:pos x="73" y="52"/>
              </a:cxn>
              <a:cxn ang="0">
                <a:pos x="56" y="63"/>
              </a:cxn>
              <a:cxn ang="0">
                <a:pos x="40" y="76"/>
              </a:cxn>
              <a:cxn ang="0">
                <a:pos x="25" y="89"/>
              </a:cxn>
              <a:cxn ang="0">
                <a:pos x="14" y="101"/>
              </a:cxn>
              <a:cxn ang="0">
                <a:pos x="6" y="116"/>
              </a:cxn>
              <a:cxn ang="0">
                <a:pos x="1" y="130"/>
              </a:cxn>
              <a:cxn ang="0">
                <a:pos x="0" y="145"/>
              </a:cxn>
              <a:cxn ang="0">
                <a:pos x="1" y="159"/>
              </a:cxn>
              <a:cxn ang="0">
                <a:pos x="6" y="174"/>
              </a:cxn>
              <a:cxn ang="0">
                <a:pos x="14" y="188"/>
              </a:cxn>
              <a:cxn ang="0">
                <a:pos x="25" y="201"/>
              </a:cxn>
              <a:cxn ang="0">
                <a:pos x="40" y="214"/>
              </a:cxn>
              <a:cxn ang="0">
                <a:pos x="56" y="225"/>
              </a:cxn>
              <a:cxn ang="0">
                <a:pos x="73" y="236"/>
              </a:cxn>
              <a:cxn ang="0">
                <a:pos x="94" y="246"/>
              </a:cxn>
              <a:cxn ang="0">
                <a:pos x="118" y="255"/>
              </a:cxn>
              <a:cxn ang="0">
                <a:pos x="142" y="263"/>
              </a:cxn>
              <a:cxn ang="0">
                <a:pos x="170" y="271"/>
              </a:cxn>
              <a:cxn ang="0">
                <a:pos x="198" y="278"/>
              </a:cxn>
              <a:cxn ang="0">
                <a:pos x="259" y="286"/>
              </a:cxn>
              <a:cxn ang="0">
                <a:pos x="323" y="289"/>
              </a:cxn>
              <a:cxn ang="0">
                <a:pos x="389" y="286"/>
              </a:cxn>
              <a:cxn ang="0">
                <a:pos x="450" y="278"/>
              </a:cxn>
              <a:cxn ang="0">
                <a:pos x="479" y="271"/>
              </a:cxn>
              <a:cxn ang="0">
                <a:pos x="506" y="263"/>
              </a:cxn>
              <a:cxn ang="0">
                <a:pos x="530" y="255"/>
              </a:cxn>
              <a:cxn ang="0">
                <a:pos x="552" y="246"/>
              </a:cxn>
              <a:cxn ang="0">
                <a:pos x="575" y="236"/>
              </a:cxn>
              <a:cxn ang="0">
                <a:pos x="592" y="225"/>
              </a:cxn>
              <a:cxn ang="0">
                <a:pos x="608" y="214"/>
              </a:cxn>
              <a:cxn ang="0">
                <a:pos x="623" y="201"/>
              </a:cxn>
              <a:cxn ang="0">
                <a:pos x="634" y="188"/>
              </a:cxn>
              <a:cxn ang="0">
                <a:pos x="642" y="174"/>
              </a:cxn>
              <a:cxn ang="0">
                <a:pos x="647" y="159"/>
              </a:cxn>
              <a:cxn ang="0">
                <a:pos x="648" y="145"/>
              </a:cxn>
            </a:cxnLst>
            <a:rect l="0" t="0" r="r" b="b"/>
            <a:pathLst>
              <a:path w="648" h="289">
                <a:moveTo>
                  <a:pt x="648" y="145"/>
                </a:moveTo>
                <a:lnTo>
                  <a:pt x="647" y="130"/>
                </a:lnTo>
                <a:lnTo>
                  <a:pt x="642" y="116"/>
                </a:lnTo>
                <a:lnTo>
                  <a:pt x="634" y="101"/>
                </a:lnTo>
                <a:lnTo>
                  <a:pt x="623" y="89"/>
                </a:lnTo>
                <a:lnTo>
                  <a:pt x="608" y="76"/>
                </a:lnTo>
                <a:lnTo>
                  <a:pt x="592" y="63"/>
                </a:lnTo>
                <a:lnTo>
                  <a:pt x="575" y="52"/>
                </a:lnTo>
                <a:lnTo>
                  <a:pt x="552" y="42"/>
                </a:lnTo>
                <a:lnTo>
                  <a:pt x="530" y="32"/>
                </a:lnTo>
                <a:lnTo>
                  <a:pt x="506" y="24"/>
                </a:lnTo>
                <a:lnTo>
                  <a:pt x="479" y="18"/>
                </a:lnTo>
                <a:lnTo>
                  <a:pt x="450" y="12"/>
                </a:lnTo>
                <a:lnTo>
                  <a:pt x="389" y="4"/>
                </a:lnTo>
                <a:lnTo>
                  <a:pt x="323" y="0"/>
                </a:lnTo>
                <a:lnTo>
                  <a:pt x="259" y="4"/>
                </a:lnTo>
                <a:lnTo>
                  <a:pt x="198" y="12"/>
                </a:lnTo>
                <a:lnTo>
                  <a:pt x="170" y="18"/>
                </a:lnTo>
                <a:lnTo>
                  <a:pt x="142" y="24"/>
                </a:lnTo>
                <a:lnTo>
                  <a:pt x="118" y="32"/>
                </a:lnTo>
                <a:lnTo>
                  <a:pt x="94" y="42"/>
                </a:lnTo>
                <a:lnTo>
                  <a:pt x="73" y="52"/>
                </a:lnTo>
                <a:lnTo>
                  <a:pt x="56" y="63"/>
                </a:lnTo>
                <a:lnTo>
                  <a:pt x="40" y="76"/>
                </a:lnTo>
                <a:lnTo>
                  <a:pt x="25" y="89"/>
                </a:lnTo>
                <a:lnTo>
                  <a:pt x="14" y="101"/>
                </a:lnTo>
                <a:lnTo>
                  <a:pt x="6" y="116"/>
                </a:lnTo>
                <a:lnTo>
                  <a:pt x="1" y="130"/>
                </a:lnTo>
                <a:lnTo>
                  <a:pt x="0" y="145"/>
                </a:lnTo>
                <a:lnTo>
                  <a:pt x="1" y="159"/>
                </a:lnTo>
                <a:lnTo>
                  <a:pt x="6" y="174"/>
                </a:lnTo>
                <a:lnTo>
                  <a:pt x="14" y="188"/>
                </a:lnTo>
                <a:lnTo>
                  <a:pt x="25" y="201"/>
                </a:lnTo>
                <a:lnTo>
                  <a:pt x="40" y="214"/>
                </a:lnTo>
                <a:lnTo>
                  <a:pt x="56" y="225"/>
                </a:lnTo>
                <a:lnTo>
                  <a:pt x="73" y="236"/>
                </a:lnTo>
                <a:lnTo>
                  <a:pt x="94" y="246"/>
                </a:lnTo>
                <a:lnTo>
                  <a:pt x="118" y="255"/>
                </a:lnTo>
                <a:lnTo>
                  <a:pt x="142" y="263"/>
                </a:lnTo>
                <a:lnTo>
                  <a:pt x="170" y="271"/>
                </a:lnTo>
                <a:lnTo>
                  <a:pt x="198" y="278"/>
                </a:lnTo>
                <a:lnTo>
                  <a:pt x="259" y="286"/>
                </a:lnTo>
                <a:lnTo>
                  <a:pt x="323" y="289"/>
                </a:lnTo>
                <a:lnTo>
                  <a:pt x="389" y="286"/>
                </a:lnTo>
                <a:lnTo>
                  <a:pt x="450" y="278"/>
                </a:lnTo>
                <a:lnTo>
                  <a:pt x="479" y="271"/>
                </a:lnTo>
                <a:lnTo>
                  <a:pt x="506" y="263"/>
                </a:lnTo>
                <a:lnTo>
                  <a:pt x="530" y="255"/>
                </a:lnTo>
                <a:lnTo>
                  <a:pt x="552" y="246"/>
                </a:lnTo>
                <a:lnTo>
                  <a:pt x="575" y="236"/>
                </a:lnTo>
                <a:lnTo>
                  <a:pt x="592" y="225"/>
                </a:lnTo>
                <a:lnTo>
                  <a:pt x="608" y="214"/>
                </a:lnTo>
                <a:lnTo>
                  <a:pt x="623" y="201"/>
                </a:lnTo>
                <a:lnTo>
                  <a:pt x="634" y="188"/>
                </a:lnTo>
                <a:lnTo>
                  <a:pt x="642" y="174"/>
                </a:lnTo>
                <a:lnTo>
                  <a:pt x="647" y="159"/>
                </a:lnTo>
                <a:lnTo>
                  <a:pt x="648" y="145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text</a:t>
            </a:r>
            <a:endParaRPr lang="en-US" sz="1200" dirty="0"/>
          </a:p>
        </p:txBody>
      </p:sp>
      <p:sp>
        <p:nvSpPr>
          <p:cNvPr id="320" name="Rectangle 32"/>
          <p:cNvSpPr>
            <a:spLocks noChangeArrowheads="1"/>
          </p:cNvSpPr>
          <p:nvPr/>
        </p:nvSpPr>
        <p:spPr bwMode="auto">
          <a:xfrm>
            <a:off x="2884489" y="2913901"/>
            <a:ext cx="120226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cs typeface="Arial" pitchFamily="34" charset="0"/>
              </a:rPr>
              <a:t>...</a:t>
            </a:r>
            <a:endParaRPr lang="en-US" sz="1200">
              <a:cs typeface="Arial" pitchFamily="34" charset="0"/>
            </a:endParaRPr>
          </a:p>
        </p:txBody>
      </p:sp>
      <p:sp>
        <p:nvSpPr>
          <p:cNvPr id="321" name="Freeform 34"/>
          <p:cNvSpPr>
            <a:spLocks/>
          </p:cNvSpPr>
          <p:nvPr/>
        </p:nvSpPr>
        <p:spPr bwMode="auto">
          <a:xfrm>
            <a:off x="3381376" y="2977401"/>
            <a:ext cx="531813" cy="191250"/>
          </a:xfrm>
          <a:custGeom>
            <a:avLst/>
            <a:gdLst/>
            <a:ahLst/>
            <a:cxnLst>
              <a:cxn ang="0">
                <a:pos x="649" y="145"/>
              </a:cxn>
              <a:cxn ang="0">
                <a:pos x="647" y="130"/>
              </a:cxn>
              <a:cxn ang="0">
                <a:pos x="643" y="116"/>
              </a:cxn>
              <a:cxn ang="0">
                <a:pos x="635" y="101"/>
              </a:cxn>
              <a:cxn ang="0">
                <a:pos x="623" y="89"/>
              </a:cxn>
              <a:cxn ang="0">
                <a:pos x="609" y="76"/>
              </a:cxn>
              <a:cxn ang="0">
                <a:pos x="593" y="63"/>
              </a:cxn>
              <a:cxn ang="0">
                <a:pos x="575" y="52"/>
              </a:cxn>
              <a:cxn ang="0">
                <a:pos x="555" y="42"/>
              </a:cxn>
              <a:cxn ang="0">
                <a:pos x="531" y="32"/>
              </a:cxn>
              <a:cxn ang="0">
                <a:pos x="507" y="24"/>
              </a:cxn>
              <a:cxn ang="0">
                <a:pos x="479" y="18"/>
              </a:cxn>
              <a:cxn ang="0">
                <a:pos x="450" y="12"/>
              </a:cxn>
              <a:cxn ang="0">
                <a:pos x="390" y="4"/>
              </a:cxn>
              <a:cxn ang="0">
                <a:pos x="326" y="0"/>
              </a:cxn>
              <a:cxn ang="0">
                <a:pos x="260" y="4"/>
              </a:cxn>
              <a:cxn ang="0">
                <a:pos x="199" y="12"/>
              </a:cxn>
              <a:cxn ang="0">
                <a:pos x="170" y="18"/>
              </a:cxn>
              <a:cxn ang="0">
                <a:pos x="143" y="24"/>
              </a:cxn>
              <a:cxn ang="0">
                <a:pos x="119" y="32"/>
              </a:cxn>
              <a:cxn ang="0">
                <a:pos x="97" y="42"/>
              </a:cxn>
              <a:cxn ang="0">
                <a:pos x="74" y="52"/>
              </a:cxn>
              <a:cxn ang="0">
                <a:pos x="56" y="63"/>
              </a:cxn>
              <a:cxn ang="0">
                <a:pos x="40" y="76"/>
              </a:cxn>
              <a:cxn ang="0">
                <a:pos x="26" y="89"/>
              </a:cxn>
              <a:cxn ang="0">
                <a:pos x="15" y="101"/>
              </a:cxn>
              <a:cxn ang="0">
                <a:pos x="7" y="116"/>
              </a:cxn>
              <a:cxn ang="0">
                <a:pos x="2" y="130"/>
              </a:cxn>
              <a:cxn ang="0">
                <a:pos x="0" y="145"/>
              </a:cxn>
              <a:cxn ang="0">
                <a:pos x="2" y="159"/>
              </a:cxn>
              <a:cxn ang="0">
                <a:pos x="7" y="174"/>
              </a:cxn>
              <a:cxn ang="0">
                <a:pos x="15" y="188"/>
              </a:cxn>
              <a:cxn ang="0">
                <a:pos x="26" y="201"/>
              </a:cxn>
              <a:cxn ang="0">
                <a:pos x="40" y="214"/>
              </a:cxn>
              <a:cxn ang="0">
                <a:pos x="56" y="225"/>
              </a:cxn>
              <a:cxn ang="0">
                <a:pos x="74" y="236"/>
              </a:cxn>
              <a:cxn ang="0">
                <a:pos x="97" y="246"/>
              </a:cxn>
              <a:cxn ang="0">
                <a:pos x="119" y="255"/>
              </a:cxn>
              <a:cxn ang="0">
                <a:pos x="143" y="263"/>
              </a:cxn>
              <a:cxn ang="0">
                <a:pos x="170" y="271"/>
              </a:cxn>
              <a:cxn ang="0">
                <a:pos x="199" y="278"/>
              </a:cxn>
              <a:cxn ang="0">
                <a:pos x="260" y="286"/>
              </a:cxn>
              <a:cxn ang="0">
                <a:pos x="326" y="289"/>
              </a:cxn>
              <a:cxn ang="0">
                <a:pos x="390" y="286"/>
              </a:cxn>
              <a:cxn ang="0">
                <a:pos x="450" y="278"/>
              </a:cxn>
              <a:cxn ang="0">
                <a:pos x="479" y="271"/>
              </a:cxn>
              <a:cxn ang="0">
                <a:pos x="507" y="263"/>
              </a:cxn>
              <a:cxn ang="0">
                <a:pos x="531" y="255"/>
              </a:cxn>
              <a:cxn ang="0">
                <a:pos x="555" y="246"/>
              </a:cxn>
              <a:cxn ang="0">
                <a:pos x="575" y="236"/>
              </a:cxn>
              <a:cxn ang="0">
                <a:pos x="593" y="225"/>
              </a:cxn>
              <a:cxn ang="0">
                <a:pos x="609" y="214"/>
              </a:cxn>
              <a:cxn ang="0">
                <a:pos x="623" y="201"/>
              </a:cxn>
              <a:cxn ang="0">
                <a:pos x="635" y="188"/>
              </a:cxn>
              <a:cxn ang="0">
                <a:pos x="643" y="174"/>
              </a:cxn>
              <a:cxn ang="0">
                <a:pos x="647" y="159"/>
              </a:cxn>
              <a:cxn ang="0">
                <a:pos x="649" y="145"/>
              </a:cxn>
            </a:cxnLst>
            <a:rect l="0" t="0" r="r" b="b"/>
            <a:pathLst>
              <a:path w="649" h="289">
                <a:moveTo>
                  <a:pt x="649" y="145"/>
                </a:moveTo>
                <a:lnTo>
                  <a:pt x="647" y="130"/>
                </a:lnTo>
                <a:lnTo>
                  <a:pt x="643" y="116"/>
                </a:lnTo>
                <a:lnTo>
                  <a:pt x="635" y="101"/>
                </a:lnTo>
                <a:lnTo>
                  <a:pt x="623" y="89"/>
                </a:lnTo>
                <a:lnTo>
                  <a:pt x="609" y="76"/>
                </a:lnTo>
                <a:lnTo>
                  <a:pt x="593" y="63"/>
                </a:lnTo>
                <a:lnTo>
                  <a:pt x="575" y="52"/>
                </a:lnTo>
                <a:lnTo>
                  <a:pt x="555" y="42"/>
                </a:lnTo>
                <a:lnTo>
                  <a:pt x="531" y="32"/>
                </a:lnTo>
                <a:lnTo>
                  <a:pt x="507" y="24"/>
                </a:lnTo>
                <a:lnTo>
                  <a:pt x="479" y="18"/>
                </a:lnTo>
                <a:lnTo>
                  <a:pt x="450" y="12"/>
                </a:lnTo>
                <a:lnTo>
                  <a:pt x="390" y="4"/>
                </a:lnTo>
                <a:lnTo>
                  <a:pt x="326" y="0"/>
                </a:lnTo>
                <a:lnTo>
                  <a:pt x="260" y="4"/>
                </a:lnTo>
                <a:lnTo>
                  <a:pt x="199" y="12"/>
                </a:lnTo>
                <a:lnTo>
                  <a:pt x="170" y="18"/>
                </a:lnTo>
                <a:lnTo>
                  <a:pt x="143" y="24"/>
                </a:lnTo>
                <a:lnTo>
                  <a:pt x="119" y="32"/>
                </a:lnTo>
                <a:lnTo>
                  <a:pt x="97" y="42"/>
                </a:lnTo>
                <a:lnTo>
                  <a:pt x="74" y="52"/>
                </a:lnTo>
                <a:lnTo>
                  <a:pt x="56" y="63"/>
                </a:lnTo>
                <a:lnTo>
                  <a:pt x="40" y="76"/>
                </a:lnTo>
                <a:lnTo>
                  <a:pt x="26" y="89"/>
                </a:lnTo>
                <a:lnTo>
                  <a:pt x="15" y="101"/>
                </a:lnTo>
                <a:lnTo>
                  <a:pt x="7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7" y="174"/>
                </a:lnTo>
                <a:lnTo>
                  <a:pt x="15" y="188"/>
                </a:lnTo>
                <a:lnTo>
                  <a:pt x="26" y="201"/>
                </a:lnTo>
                <a:lnTo>
                  <a:pt x="40" y="214"/>
                </a:lnTo>
                <a:lnTo>
                  <a:pt x="56" y="225"/>
                </a:lnTo>
                <a:lnTo>
                  <a:pt x="74" y="236"/>
                </a:lnTo>
                <a:lnTo>
                  <a:pt x="97" y="246"/>
                </a:lnTo>
                <a:lnTo>
                  <a:pt x="119" y="255"/>
                </a:lnTo>
                <a:lnTo>
                  <a:pt x="143" y="263"/>
                </a:lnTo>
                <a:lnTo>
                  <a:pt x="170" y="271"/>
                </a:lnTo>
                <a:lnTo>
                  <a:pt x="199" y="278"/>
                </a:lnTo>
                <a:lnTo>
                  <a:pt x="260" y="286"/>
                </a:lnTo>
                <a:lnTo>
                  <a:pt x="326" y="289"/>
                </a:lnTo>
                <a:lnTo>
                  <a:pt x="390" y="286"/>
                </a:lnTo>
                <a:lnTo>
                  <a:pt x="450" y="278"/>
                </a:lnTo>
                <a:lnTo>
                  <a:pt x="479" y="271"/>
                </a:lnTo>
                <a:lnTo>
                  <a:pt x="507" y="263"/>
                </a:lnTo>
                <a:lnTo>
                  <a:pt x="531" y="255"/>
                </a:lnTo>
                <a:lnTo>
                  <a:pt x="555" y="246"/>
                </a:lnTo>
                <a:lnTo>
                  <a:pt x="575" y="236"/>
                </a:lnTo>
                <a:lnTo>
                  <a:pt x="593" y="225"/>
                </a:lnTo>
                <a:lnTo>
                  <a:pt x="609" y="214"/>
                </a:lnTo>
                <a:lnTo>
                  <a:pt x="623" y="201"/>
                </a:lnTo>
                <a:lnTo>
                  <a:pt x="635" y="188"/>
                </a:lnTo>
                <a:lnTo>
                  <a:pt x="643" y="174"/>
                </a:lnTo>
                <a:lnTo>
                  <a:pt x="647" y="159"/>
                </a:lnTo>
                <a:lnTo>
                  <a:pt x="649" y="145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/>
              <a:t>ds_id</a:t>
            </a:r>
            <a:endParaRPr lang="en-US" sz="1200" dirty="0"/>
          </a:p>
        </p:txBody>
      </p:sp>
      <p:sp>
        <p:nvSpPr>
          <p:cNvPr id="322" name="Freeform 38"/>
          <p:cNvSpPr>
            <a:spLocks/>
          </p:cNvSpPr>
          <p:nvPr/>
        </p:nvSpPr>
        <p:spPr bwMode="auto">
          <a:xfrm>
            <a:off x="4027489" y="2977401"/>
            <a:ext cx="742950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5" y="101"/>
              </a:cxn>
              <a:cxn ang="0">
                <a:pos x="879" y="76"/>
              </a:cxn>
              <a:cxn ang="0">
                <a:pos x="830" y="53"/>
              </a:cxn>
              <a:cxn ang="0">
                <a:pos x="766" y="32"/>
              </a:cxn>
              <a:cxn ang="0">
                <a:pos x="690" y="18"/>
              </a:cxn>
              <a:cxn ang="0">
                <a:pos x="607" y="7"/>
              </a:cxn>
              <a:cxn ang="0">
                <a:pos x="516" y="0"/>
              </a:cxn>
              <a:cxn ang="0">
                <a:pos x="420" y="0"/>
              </a:cxn>
              <a:cxn ang="0">
                <a:pos x="328" y="7"/>
              </a:cxn>
              <a:cxn ang="0">
                <a:pos x="245" y="18"/>
              </a:cxn>
              <a:cxn ang="0">
                <a:pos x="170" y="32"/>
              </a:cxn>
              <a:cxn ang="0">
                <a:pos x="107" y="53"/>
              </a:cxn>
              <a:cxn ang="0">
                <a:pos x="56" y="76"/>
              </a:cxn>
              <a:cxn ang="0">
                <a:pos x="21" y="101"/>
              </a:cxn>
              <a:cxn ang="0">
                <a:pos x="2" y="130"/>
              </a:cxn>
              <a:cxn ang="0">
                <a:pos x="2" y="159"/>
              </a:cxn>
              <a:cxn ang="0">
                <a:pos x="21" y="188"/>
              </a:cxn>
              <a:cxn ang="0">
                <a:pos x="56" y="214"/>
              </a:cxn>
              <a:cxn ang="0">
                <a:pos x="107" y="236"/>
              </a:cxn>
              <a:cxn ang="0">
                <a:pos x="170" y="255"/>
              </a:cxn>
              <a:cxn ang="0">
                <a:pos x="245" y="271"/>
              </a:cxn>
              <a:cxn ang="0">
                <a:pos x="328" y="283"/>
              </a:cxn>
              <a:cxn ang="0">
                <a:pos x="420" y="289"/>
              </a:cxn>
              <a:cxn ang="0">
                <a:pos x="516" y="289"/>
              </a:cxn>
              <a:cxn ang="0">
                <a:pos x="607" y="283"/>
              </a:cxn>
              <a:cxn ang="0">
                <a:pos x="690" y="271"/>
              </a:cxn>
              <a:cxn ang="0">
                <a:pos x="766" y="255"/>
              </a:cxn>
              <a:cxn ang="0">
                <a:pos x="830" y="236"/>
              </a:cxn>
              <a:cxn ang="0">
                <a:pos x="879" y="214"/>
              </a:cxn>
              <a:cxn ang="0">
                <a:pos x="915" y="188"/>
              </a:cxn>
              <a:cxn ang="0">
                <a:pos x="934" y="159"/>
              </a:cxn>
            </a:cxnLst>
            <a:rect l="0" t="0" r="r" b="b"/>
            <a:pathLst>
              <a:path w="935" h="289">
                <a:moveTo>
                  <a:pt x="935" y="145"/>
                </a:moveTo>
                <a:lnTo>
                  <a:pt x="934" y="130"/>
                </a:lnTo>
                <a:lnTo>
                  <a:pt x="926" y="116"/>
                </a:lnTo>
                <a:lnTo>
                  <a:pt x="915" y="101"/>
                </a:lnTo>
                <a:lnTo>
                  <a:pt x="899" y="89"/>
                </a:lnTo>
                <a:lnTo>
                  <a:pt x="879" y="76"/>
                </a:lnTo>
                <a:lnTo>
                  <a:pt x="855" y="64"/>
                </a:lnTo>
                <a:lnTo>
                  <a:pt x="830" y="53"/>
                </a:lnTo>
                <a:lnTo>
                  <a:pt x="799" y="42"/>
                </a:lnTo>
                <a:lnTo>
                  <a:pt x="766" y="32"/>
                </a:lnTo>
                <a:lnTo>
                  <a:pt x="729" y="24"/>
                </a:lnTo>
                <a:lnTo>
                  <a:pt x="690" y="18"/>
                </a:lnTo>
                <a:lnTo>
                  <a:pt x="650" y="12"/>
                </a:lnTo>
                <a:lnTo>
                  <a:pt x="607" y="7"/>
                </a:lnTo>
                <a:lnTo>
                  <a:pt x="562" y="4"/>
                </a:lnTo>
                <a:lnTo>
                  <a:pt x="516" y="0"/>
                </a:lnTo>
                <a:lnTo>
                  <a:pt x="468" y="0"/>
                </a:lnTo>
                <a:lnTo>
                  <a:pt x="420" y="0"/>
                </a:lnTo>
                <a:lnTo>
                  <a:pt x="373" y="4"/>
                </a:lnTo>
                <a:lnTo>
                  <a:pt x="328" y="7"/>
                </a:lnTo>
                <a:lnTo>
                  <a:pt x="285" y="12"/>
                </a:lnTo>
                <a:lnTo>
                  <a:pt x="245" y="18"/>
                </a:lnTo>
                <a:lnTo>
                  <a:pt x="207" y="24"/>
                </a:lnTo>
                <a:lnTo>
                  <a:pt x="170" y="32"/>
                </a:lnTo>
                <a:lnTo>
                  <a:pt x="136" y="42"/>
                </a:lnTo>
                <a:lnTo>
                  <a:pt x="107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10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10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7" y="236"/>
                </a:lnTo>
                <a:lnTo>
                  <a:pt x="136" y="247"/>
                </a:lnTo>
                <a:lnTo>
                  <a:pt x="170" y="255"/>
                </a:lnTo>
                <a:lnTo>
                  <a:pt x="207" y="265"/>
                </a:lnTo>
                <a:lnTo>
                  <a:pt x="245" y="271"/>
                </a:lnTo>
                <a:lnTo>
                  <a:pt x="285" y="278"/>
                </a:lnTo>
                <a:lnTo>
                  <a:pt x="328" y="283"/>
                </a:lnTo>
                <a:lnTo>
                  <a:pt x="373" y="286"/>
                </a:lnTo>
                <a:lnTo>
                  <a:pt x="420" y="289"/>
                </a:lnTo>
                <a:lnTo>
                  <a:pt x="468" y="289"/>
                </a:lnTo>
                <a:lnTo>
                  <a:pt x="516" y="289"/>
                </a:lnTo>
                <a:lnTo>
                  <a:pt x="562" y="286"/>
                </a:lnTo>
                <a:lnTo>
                  <a:pt x="607" y="283"/>
                </a:lnTo>
                <a:lnTo>
                  <a:pt x="650" y="278"/>
                </a:lnTo>
                <a:lnTo>
                  <a:pt x="690" y="271"/>
                </a:lnTo>
                <a:lnTo>
                  <a:pt x="729" y="265"/>
                </a:lnTo>
                <a:lnTo>
                  <a:pt x="766" y="255"/>
                </a:lnTo>
                <a:lnTo>
                  <a:pt x="799" y="247"/>
                </a:lnTo>
                <a:lnTo>
                  <a:pt x="830" y="236"/>
                </a:lnTo>
                <a:lnTo>
                  <a:pt x="855" y="225"/>
                </a:lnTo>
                <a:lnTo>
                  <a:pt x="879" y="214"/>
                </a:lnTo>
                <a:lnTo>
                  <a:pt x="899" y="201"/>
                </a:lnTo>
                <a:lnTo>
                  <a:pt x="915" y="188"/>
                </a:lnTo>
                <a:lnTo>
                  <a:pt x="926" y="174"/>
                </a:lnTo>
                <a:lnTo>
                  <a:pt x="934" y="159"/>
                </a:lnTo>
                <a:lnTo>
                  <a:pt x="935" y="145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23" name="Freeform 39"/>
          <p:cNvSpPr>
            <a:spLocks/>
          </p:cNvSpPr>
          <p:nvPr/>
        </p:nvSpPr>
        <p:spPr bwMode="auto">
          <a:xfrm>
            <a:off x="4027489" y="2977401"/>
            <a:ext cx="742950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5" y="101"/>
              </a:cxn>
              <a:cxn ang="0">
                <a:pos x="879" y="76"/>
              </a:cxn>
              <a:cxn ang="0">
                <a:pos x="830" y="53"/>
              </a:cxn>
              <a:cxn ang="0">
                <a:pos x="766" y="32"/>
              </a:cxn>
              <a:cxn ang="0">
                <a:pos x="690" y="18"/>
              </a:cxn>
              <a:cxn ang="0">
                <a:pos x="607" y="7"/>
              </a:cxn>
              <a:cxn ang="0">
                <a:pos x="516" y="0"/>
              </a:cxn>
              <a:cxn ang="0">
                <a:pos x="420" y="0"/>
              </a:cxn>
              <a:cxn ang="0">
                <a:pos x="328" y="7"/>
              </a:cxn>
              <a:cxn ang="0">
                <a:pos x="245" y="18"/>
              </a:cxn>
              <a:cxn ang="0">
                <a:pos x="170" y="32"/>
              </a:cxn>
              <a:cxn ang="0">
                <a:pos x="107" y="53"/>
              </a:cxn>
              <a:cxn ang="0">
                <a:pos x="56" y="76"/>
              </a:cxn>
              <a:cxn ang="0">
                <a:pos x="21" y="101"/>
              </a:cxn>
              <a:cxn ang="0">
                <a:pos x="2" y="130"/>
              </a:cxn>
              <a:cxn ang="0">
                <a:pos x="2" y="159"/>
              </a:cxn>
              <a:cxn ang="0">
                <a:pos x="21" y="188"/>
              </a:cxn>
              <a:cxn ang="0">
                <a:pos x="56" y="214"/>
              </a:cxn>
              <a:cxn ang="0">
                <a:pos x="107" y="236"/>
              </a:cxn>
              <a:cxn ang="0">
                <a:pos x="170" y="255"/>
              </a:cxn>
              <a:cxn ang="0">
                <a:pos x="245" y="271"/>
              </a:cxn>
              <a:cxn ang="0">
                <a:pos x="328" y="283"/>
              </a:cxn>
              <a:cxn ang="0">
                <a:pos x="420" y="289"/>
              </a:cxn>
              <a:cxn ang="0">
                <a:pos x="516" y="289"/>
              </a:cxn>
              <a:cxn ang="0">
                <a:pos x="607" y="283"/>
              </a:cxn>
              <a:cxn ang="0">
                <a:pos x="690" y="271"/>
              </a:cxn>
              <a:cxn ang="0">
                <a:pos x="766" y="255"/>
              </a:cxn>
              <a:cxn ang="0">
                <a:pos x="830" y="236"/>
              </a:cxn>
              <a:cxn ang="0">
                <a:pos x="879" y="214"/>
              </a:cxn>
              <a:cxn ang="0">
                <a:pos x="915" y="188"/>
              </a:cxn>
              <a:cxn ang="0">
                <a:pos x="934" y="159"/>
              </a:cxn>
            </a:cxnLst>
            <a:rect l="0" t="0" r="r" b="b"/>
            <a:pathLst>
              <a:path w="935" h="289">
                <a:moveTo>
                  <a:pt x="935" y="145"/>
                </a:moveTo>
                <a:lnTo>
                  <a:pt x="934" y="130"/>
                </a:lnTo>
                <a:lnTo>
                  <a:pt x="926" y="116"/>
                </a:lnTo>
                <a:lnTo>
                  <a:pt x="915" y="101"/>
                </a:lnTo>
                <a:lnTo>
                  <a:pt x="899" y="89"/>
                </a:lnTo>
                <a:lnTo>
                  <a:pt x="879" y="76"/>
                </a:lnTo>
                <a:lnTo>
                  <a:pt x="855" y="64"/>
                </a:lnTo>
                <a:lnTo>
                  <a:pt x="830" y="53"/>
                </a:lnTo>
                <a:lnTo>
                  <a:pt x="799" y="42"/>
                </a:lnTo>
                <a:lnTo>
                  <a:pt x="766" y="32"/>
                </a:lnTo>
                <a:lnTo>
                  <a:pt x="729" y="24"/>
                </a:lnTo>
                <a:lnTo>
                  <a:pt x="690" y="18"/>
                </a:lnTo>
                <a:lnTo>
                  <a:pt x="650" y="12"/>
                </a:lnTo>
                <a:lnTo>
                  <a:pt x="607" y="7"/>
                </a:lnTo>
                <a:lnTo>
                  <a:pt x="562" y="4"/>
                </a:lnTo>
                <a:lnTo>
                  <a:pt x="516" y="0"/>
                </a:lnTo>
                <a:lnTo>
                  <a:pt x="468" y="0"/>
                </a:lnTo>
                <a:lnTo>
                  <a:pt x="420" y="0"/>
                </a:lnTo>
                <a:lnTo>
                  <a:pt x="373" y="4"/>
                </a:lnTo>
                <a:lnTo>
                  <a:pt x="328" y="7"/>
                </a:lnTo>
                <a:lnTo>
                  <a:pt x="285" y="12"/>
                </a:lnTo>
                <a:lnTo>
                  <a:pt x="245" y="18"/>
                </a:lnTo>
                <a:lnTo>
                  <a:pt x="207" y="24"/>
                </a:lnTo>
                <a:lnTo>
                  <a:pt x="170" y="32"/>
                </a:lnTo>
                <a:lnTo>
                  <a:pt x="136" y="42"/>
                </a:lnTo>
                <a:lnTo>
                  <a:pt x="107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10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10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7" y="236"/>
                </a:lnTo>
                <a:lnTo>
                  <a:pt x="136" y="247"/>
                </a:lnTo>
                <a:lnTo>
                  <a:pt x="170" y="255"/>
                </a:lnTo>
                <a:lnTo>
                  <a:pt x="207" y="265"/>
                </a:lnTo>
                <a:lnTo>
                  <a:pt x="245" y="271"/>
                </a:lnTo>
                <a:lnTo>
                  <a:pt x="285" y="278"/>
                </a:lnTo>
                <a:lnTo>
                  <a:pt x="328" y="283"/>
                </a:lnTo>
                <a:lnTo>
                  <a:pt x="373" y="286"/>
                </a:lnTo>
                <a:lnTo>
                  <a:pt x="420" y="289"/>
                </a:lnTo>
                <a:lnTo>
                  <a:pt x="468" y="289"/>
                </a:lnTo>
                <a:lnTo>
                  <a:pt x="516" y="289"/>
                </a:lnTo>
                <a:lnTo>
                  <a:pt x="562" y="286"/>
                </a:lnTo>
                <a:lnTo>
                  <a:pt x="607" y="283"/>
                </a:lnTo>
                <a:lnTo>
                  <a:pt x="650" y="278"/>
                </a:lnTo>
                <a:lnTo>
                  <a:pt x="690" y="271"/>
                </a:lnTo>
                <a:lnTo>
                  <a:pt x="729" y="265"/>
                </a:lnTo>
                <a:lnTo>
                  <a:pt x="766" y="255"/>
                </a:lnTo>
                <a:lnTo>
                  <a:pt x="799" y="247"/>
                </a:lnTo>
                <a:lnTo>
                  <a:pt x="830" y="236"/>
                </a:lnTo>
                <a:lnTo>
                  <a:pt x="855" y="225"/>
                </a:lnTo>
                <a:lnTo>
                  <a:pt x="879" y="214"/>
                </a:lnTo>
                <a:lnTo>
                  <a:pt x="899" y="201"/>
                </a:lnTo>
                <a:lnTo>
                  <a:pt x="915" y="188"/>
                </a:lnTo>
                <a:lnTo>
                  <a:pt x="926" y="174"/>
                </a:lnTo>
                <a:lnTo>
                  <a:pt x="934" y="159"/>
                </a:lnTo>
                <a:lnTo>
                  <a:pt x="935" y="145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name</a:t>
            </a:r>
            <a:endParaRPr lang="en-US" sz="1200" dirty="0"/>
          </a:p>
        </p:txBody>
      </p:sp>
      <p:sp>
        <p:nvSpPr>
          <p:cNvPr id="324" name="Freeform 43"/>
          <p:cNvSpPr>
            <a:spLocks/>
          </p:cNvSpPr>
          <p:nvPr/>
        </p:nvSpPr>
        <p:spPr bwMode="auto">
          <a:xfrm>
            <a:off x="9228139" y="2288426"/>
            <a:ext cx="971550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151" y="579"/>
              </a:cxn>
              <a:cxn ang="0">
                <a:pos x="1166" y="577"/>
              </a:cxn>
              <a:cxn ang="0">
                <a:pos x="1180" y="572"/>
              </a:cxn>
              <a:cxn ang="0">
                <a:pos x="1191" y="566"/>
              </a:cxn>
              <a:cxn ang="0">
                <a:pos x="1203" y="558"/>
              </a:cxn>
              <a:cxn ang="0">
                <a:pos x="1212" y="547"/>
              </a:cxn>
              <a:cxn ang="0">
                <a:pos x="1219" y="534"/>
              </a:cxn>
              <a:cxn ang="0">
                <a:pos x="1222" y="521"/>
              </a:cxn>
              <a:cxn ang="0">
                <a:pos x="1223" y="506"/>
              </a:cxn>
              <a:cxn ang="0">
                <a:pos x="1223" y="506"/>
              </a:cxn>
              <a:cxn ang="0">
                <a:pos x="1223" y="506"/>
              </a:cxn>
              <a:cxn ang="0">
                <a:pos x="1223" y="73"/>
              </a:cxn>
              <a:cxn ang="0">
                <a:pos x="1222" y="59"/>
              </a:cxn>
              <a:cxn ang="0">
                <a:pos x="1219" y="45"/>
              </a:cxn>
              <a:cxn ang="0">
                <a:pos x="1212" y="32"/>
              </a:cxn>
              <a:cxn ang="0">
                <a:pos x="1203" y="22"/>
              </a:cxn>
              <a:cxn ang="0">
                <a:pos x="1191" y="13"/>
              </a:cxn>
              <a:cxn ang="0">
                <a:pos x="1180" y="6"/>
              </a:cxn>
              <a:cxn ang="0">
                <a:pos x="1166" y="1"/>
              </a:cxn>
              <a:cxn ang="0">
                <a:pos x="1151" y="0"/>
              </a:cxn>
              <a:cxn ang="0">
                <a:pos x="72" y="0"/>
              </a:cxn>
              <a:cxn ang="0">
                <a:pos x="58" y="1"/>
              </a:cxn>
              <a:cxn ang="0">
                <a:pos x="43" y="6"/>
              </a:cxn>
              <a:cxn ang="0">
                <a:pos x="32" y="13"/>
              </a:cxn>
              <a:cxn ang="0">
                <a:pos x="21" y="22"/>
              </a:cxn>
              <a:cxn ang="0">
                <a:pos x="13" y="32"/>
              </a:cxn>
              <a:cxn ang="0">
                <a:pos x="5" y="45"/>
              </a:cxn>
              <a:cxn ang="0">
                <a:pos x="2" y="59"/>
              </a:cxn>
              <a:cxn ang="0">
                <a:pos x="0" y="73"/>
              </a:cxn>
              <a:cxn ang="0">
                <a:pos x="0" y="506"/>
              </a:cxn>
              <a:cxn ang="0">
                <a:pos x="2" y="521"/>
              </a:cxn>
              <a:cxn ang="0">
                <a:pos x="5" y="534"/>
              </a:cxn>
              <a:cxn ang="0">
                <a:pos x="13" y="547"/>
              </a:cxn>
              <a:cxn ang="0">
                <a:pos x="21" y="558"/>
              </a:cxn>
              <a:cxn ang="0">
                <a:pos x="32" y="566"/>
              </a:cxn>
              <a:cxn ang="0">
                <a:pos x="43" y="572"/>
              </a:cxn>
              <a:cxn ang="0">
                <a:pos x="58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223" h="579">
                <a:moveTo>
                  <a:pt x="72" y="579"/>
                </a:moveTo>
                <a:lnTo>
                  <a:pt x="1151" y="579"/>
                </a:lnTo>
                <a:lnTo>
                  <a:pt x="1166" y="577"/>
                </a:lnTo>
                <a:lnTo>
                  <a:pt x="1180" y="572"/>
                </a:lnTo>
                <a:lnTo>
                  <a:pt x="1191" y="566"/>
                </a:lnTo>
                <a:lnTo>
                  <a:pt x="1203" y="558"/>
                </a:lnTo>
                <a:lnTo>
                  <a:pt x="1212" y="547"/>
                </a:lnTo>
                <a:lnTo>
                  <a:pt x="1219" y="534"/>
                </a:lnTo>
                <a:lnTo>
                  <a:pt x="1222" y="521"/>
                </a:lnTo>
                <a:lnTo>
                  <a:pt x="1223" y="506"/>
                </a:lnTo>
                <a:lnTo>
                  <a:pt x="1223" y="506"/>
                </a:lnTo>
                <a:lnTo>
                  <a:pt x="1223" y="506"/>
                </a:lnTo>
                <a:lnTo>
                  <a:pt x="1223" y="73"/>
                </a:lnTo>
                <a:lnTo>
                  <a:pt x="1222" y="59"/>
                </a:lnTo>
                <a:lnTo>
                  <a:pt x="1219" y="45"/>
                </a:lnTo>
                <a:lnTo>
                  <a:pt x="1212" y="32"/>
                </a:lnTo>
                <a:lnTo>
                  <a:pt x="1203" y="22"/>
                </a:lnTo>
                <a:lnTo>
                  <a:pt x="1191" y="13"/>
                </a:lnTo>
                <a:lnTo>
                  <a:pt x="1180" y="6"/>
                </a:lnTo>
                <a:lnTo>
                  <a:pt x="1166" y="1"/>
                </a:lnTo>
                <a:lnTo>
                  <a:pt x="1151" y="0"/>
                </a:lnTo>
                <a:lnTo>
                  <a:pt x="72" y="0"/>
                </a:lnTo>
                <a:lnTo>
                  <a:pt x="58" y="1"/>
                </a:lnTo>
                <a:lnTo>
                  <a:pt x="43" y="6"/>
                </a:lnTo>
                <a:lnTo>
                  <a:pt x="32" y="13"/>
                </a:lnTo>
                <a:lnTo>
                  <a:pt x="21" y="22"/>
                </a:lnTo>
                <a:lnTo>
                  <a:pt x="13" y="32"/>
                </a:lnTo>
                <a:lnTo>
                  <a:pt x="5" y="45"/>
                </a:lnTo>
                <a:lnTo>
                  <a:pt x="2" y="59"/>
                </a:lnTo>
                <a:lnTo>
                  <a:pt x="0" y="73"/>
                </a:lnTo>
                <a:lnTo>
                  <a:pt x="0" y="506"/>
                </a:lnTo>
                <a:lnTo>
                  <a:pt x="2" y="521"/>
                </a:lnTo>
                <a:lnTo>
                  <a:pt x="5" y="534"/>
                </a:lnTo>
                <a:lnTo>
                  <a:pt x="13" y="547"/>
                </a:lnTo>
                <a:lnTo>
                  <a:pt x="21" y="558"/>
                </a:lnTo>
                <a:lnTo>
                  <a:pt x="32" y="566"/>
                </a:lnTo>
                <a:lnTo>
                  <a:pt x="43" y="572"/>
                </a:lnTo>
                <a:lnTo>
                  <a:pt x="58" y="577"/>
                </a:lnTo>
                <a:lnTo>
                  <a:pt x="72" y="579"/>
                </a:lnTo>
                <a:lnTo>
                  <a:pt x="72" y="579"/>
                </a:lnTo>
                <a:close/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Terms</a:t>
            </a:r>
            <a:endParaRPr lang="en-US" dirty="0"/>
          </a:p>
        </p:txBody>
      </p:sp>
      <p:sp>
        <p:nvSpPr>
          <p:cNvPr id="325" name="Freeform 44"/>
          <p:cNvSpPr>
            <a:spLocks/>
          </p:cNvSpPr>
          <p:nvPr/>
        </p:nvSpPr>
        <p:spPr bwMode="auto">
          <a:xfrm>
            <a:off x="9228139" y="2288426"/>
            <a:ext cx="971550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151" y="579"/>
              </a:cxn>
              <a:cxn ang="0">
                <a:pos x="1166" y="577"/>
              </a:cxn>
              <a:cxn ang="0">
                <a:pos x="1180" y="572"/>
              </a:cxn>
              <a:cxn ang="0">
                <a:pos x="1191" y="566"/>
              </a:cxn>
              <a:cxn ang="0">
                <a:pos x="1203" y="558"/>
              </a:cxn>
              <a:cxn ang="0">
                <a:pos x="1212" y="547"/>
              </a:cxn>
              <a:cxn ang="0">
                <a:pos x="1219" y="534"/>
              </a:cxn>
              <a:cxn ang="0">
                <a:pos x="1222" y="521"/>
              </a:cxn>
              <a:cxn ang="0">
                <a:pos x="1223" y="506"/>
              </a:cxn>
              <a:cxn ang="0">
                <a:pos x="1223" y="506"/>
              </a:cxn>
              <a:cxn ang="0">
                <a:pos x="1223" y="506"/>
              </a:cxn>
              <a:cxn ang="0">
                <a:pos x="1223" y="73"/>
              </a:cxn>
              <a:cxn ang="0">
                <a:pos x="1222" y="59"/>
              </a:cxn>
              <a:cxn ang="0">
                <a:pos x="1219" y="45"/>
              </a:cxn>
              <a:cxn ang="0">
                <a:pos x="1212" y="32"/>
              </a:cxn>
              <a:cxn ang="0">
                <a:pos x="1203" y="22"/>
              </a:cxn>
              <a:cxn ang="0">
                <a:pos x="1191" y="13"/>
              </a:cxn>
              <a:cxn ang="0">
                <a:pos x="1180" y="6"/>
              </a:cxn>
              <a:cxn ang="0">
                <a:pos x="1166" y="1"/>
              </a:cxn>
              <a:cxn ang="0">
                <a:pos x="1151" y="0"/>
              </a:cxn>
              <a:cxn ang="0">
                <a:pos x="72" y="0"/>
              </a:cxn>
              <a:cxn ang="0">
                <a:pos x="58" y="1"/>
              </a:cxn>
              <a:cxn ang="0">
                <a:pos x="43" y="6"/>
              </a:cxn>
              <a:cxn ang="0">
                <a:pos x="32" y="13"/>
              </a:cxn>
              <a:cxn ang="0">
                <a:pos x="21" y="22"/>
              </a:cxn>
              <a:cxn ang="0">
                <a:pos x="13" y="32"/>
              </a:cxn>
              <a:cxn ang="0">
                <a:pos x="5" y="45"/>
              </a:cxn>
              <a:cxn ang="0">
                <a:pos x="2" y="59"/>
              </a:cxn>
              <a:cxn ang="0">
                <a:pos x="0" y="73"/>
              </a:cxn>
              <a:cxn ang="0">
                <a:pos x="0" y="506"/>
              </a:cxn>
              <a:cxn ang="0">
                <a:pos x="2" y="521"/>
              </a:cxn>
              <a:cxn ang="0">
                <a:pos x="5" y="534"/>
              </a:cxn>
              <a:cxn ang="0">
                <a:pos x="13" y="547"/>
              </a:cxn>
              <a:cxn ang="0">
                <a:pos x="21" y="558"/>
              </a:cxn>
              <a:cxn ang="0">
                <a:pos x="32" y="566"/>
              </a:cxn>
              <a:cxn ang="0">
                <a:pos x="43" y="572"/>
              </a:cxn>
              <a:cxn ang="0">
                <a:pos x="58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223" h="579">
                <a:moveTo>
                  <a:pt x="72" y="579"/>
                </a:moveTo>
                <a:lnTo>
                  <a:pt x="1151" y="579"/>
                </a:lnTo>
                <a:lnTo>
                  <a:pt x="1166" y="577"/>
                </a:lnTo>
                <a:lnTo>
                  <a:pt x="1180" y="572"/>
                </a:lnTo>
                <a:lnTo>
                  <a:pt x="1191" y="566"/>
                </a:lnTo>
                <a:lnTo>
                  <a:pt x="1203" y="558"/>
                </a:lnTo>
                <a:lnTo>
                  <a:pt x="1212" y="547"/>
                </a:lnTo>
                <a:lnTo>
                  <a:pt x="1219" y="534"/>
                </a:lnTo>
                <a:lnTo>
                  <a:pt x="1222" y="521"/>
                </a:lnTo>
                <a:lnTo>
                  <a:pt x="1223" y="506"/>
                </a:lnTo>
                <a:lnTo>
                  <a:pt x="1223" y="506"/>
                </a:lnTo>
                <a:lnTo>
                  <a:pt x="1223" y="506"/>
                </a:lnTo>
                <a:lnTo>
                  <a:pt x="1223" y="73"/>
                </a:lnTo>
                <a:lnTo>
                  <a:pt x="1222" y="59"/>
                </a:lnTo>
                <a:lnTo>
                  <a:pt x="1219" y="45"/>
                </a:lnTo>
                <a:lnTo>
                  <a:pt x="1212" y="32"/>
                </a:lnTo>
                <a:lnTo>
                  <a:pt x="1203" y="22"/>
                </a:lnTo>
                <a:lnTo>
                  <a:pt x="1191" y="13"/>
                </a:lnTo>
                <a:lnTo>
                  <a:pt x="1180" y="6"/>
                </a:lnTo>
                <a:lnTo>
                  <a:pt x="1166" y="1"/>
                </a:lnTo>
                <a:lnTo>
                  <a:pt x="1151" y="0"/>
                </a:lnTo>
                <a:lnTo>
                  <a:pt x="72" y="0"/>
                </a:lnTo>
                <a:lnTo>
                  <a:pt x="58" y="1"/>
                </a:lnTo>
                <a:lnTo>
                  <a:pt x="43" y="6"/>
                </a:lnTo>
                <a:lnTo>
                  <a:pt x="32" y="13"/>
                </a:lnTo>
                <a:lnTo>
                  <a:pt x="21" y="22"/>
                </a:lnTo>
                <a:lnTo>
                  <a:pt x="13" y="32"/>
                </a:lnTo>
                <a:lnTo>
                  <a:pt x="5" y="45"/>
                </a:lnTo>
                <a:lnTo>
                  <a:pt x="2" y="59"/>
                </a:lnTo>
                <a:lnTo>
                  <a:pt x="0" y="73"/>
                </a:lnTo>
                <a:lnTo>
                  <a:pt x="0" y="506"/>
                </a:lnTo>
                <a:lnTo>
                  <a:pt x="2" y="521"/>
                </a:lnTo>
                <a:lnTo>
                  <a:pt x="5" y="534"/>
                </a:lnTo>
                <a:lnTo>
                  <a:pt x="13" y="547"/>
                </a:lnTo>
                <a:lnTo>
                  <a:pt x="21" y="558"/>
                </a:lnTo>
                <a:lnTo>
                  <a:pt x="32" y="566"/>
                </a:lnTo>
                <a:lnTo>
                  <a:pt x="43" y="572"/>
                </a:lnTo>
                <a:lnTo>
                  <a:pt x="58" y="577"/>
                </a:lnTo>
                <a:lnTo>
                  <a:pt x="72" y="579"/>
                </a:lnTo>
                <a:lnTo>
                  <a:pt x="72" y="579"/>
                </a:lnTo>
              </a:path>
            </a:pathLst>
          </a:cu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6" name="Freeform 47"/>
          <p:cNvSpPr>
            <a:spLocks/>
          </p:cNvSpPr>
          <p:nvPr/>
        </p:nvSpPr>
        <p:spPr bwMode="auto">
          <a:xfrm>
            <a:off x="8970964" y="2977401"/>
            <a:ext cx="742950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5" y="101"/>
              </a:cxn>
              <a:cxn ang="0">
                <a:pos x="880" y="76"/>
              </a:cxn>
              <a:cxn ang="0">
                <a:pos x="828" y="53"/>
              </a:cxn>
              <a:cxn ang="0">
                <a:pos x="766" y="32"/>
              </a:cxn>
              <a:cxn ang="0">
                <a:pos x="691" y="18"/>
              </a:cxn>
              <a:cxn ang="0">
                <a:pos x="607" y="7"/>
              </a:cxn>
              <a:cxn ang="0">
                <a:pos x="516" y="0"/>
              </a:cxn>
              <a:cxn ang="0">
                <a:pos x="420" y="0"/>
              </a:cxn>
              <a:cxn ang="0">
                <a:pos x="329" y="7"/>
              </a:cxn>
              <a:cxn ang="0">
                <a:pos x="245" y="18"/>
              </a:cxn>
              <a:cxn ang="0">
                <a:pos x="170" y="32"/>
              </a:cxn>
              <a:cxn ang="0">
                <a:pos x="106" y="53"/>
              </a:cxn>
              <a:cxn ang="0">
                <a:pos x="56" y="76"/>
              </a:cxn>
              <a:cxn ang="0">
                <a:pos x="21" y="101"/>
              </a:cxn>
              <a:cxn ang="0">
                <a:pos x="2" y="130"/>
              </a:cxn>
              <a:cxn ang="0">
                <a:pos x="2" y="159"/>
              </a:cxn>
              <a:cxn ang="0">
                <a:pos x="21" y="188"/>
              </a:cxn>
              <a:cxn ang="0">
                <a:pos x="56" y="214"/>
              </a:cxn>
              <a:cxn ang="0">
                <a:pos x="106" y="236"/>
              </a:cxn>
              <a:cxn ang="0">
                <a:pos x="170" y="257"/>
              </a:cxn>
              <a:cxn ang="0">
                <a:pos x="245" y="271"/>
              </a:cxn>
              <a:cxn ang="0">
                <a:pos x="329" y="283"/>
              </a:cxn>
              <a:cxn ang="0">
                <a:pos x="420" y="289"/>
              </a:cxn>
              <a:cxn ang="0">
                <a:pos x="516" y="289"/>
              </a:cxn>
              <a:cxn ang="0">
                <a:pos x="607" y="283"/>
              </a:cxn>
              <a:cxn ang="0">
                <a:pos x="691" y="271"/>
              </a:cxn>
              <a:cxn ang="0">
                <a:pos x="766" y="257"/>
              </a:cxn>
              <a:cxn ang="0">
                <a:pos x="828" y="236"/>
              </a:cxn>
              <a:cxn ang="0">
                <a:pos x="880" y="214"/>
              </a:cxn>
              <a:cxn ang="0">
                <a:pos x="915" y="188"/>
              </a:cxn>
              <a:cxn ang="0">
                <a:pos x="934" y="159"/>
              </a:cxn>
            </a:cxnLst>
            <a:rect l="0" t="0" r="r" b="b"/>
            <a:pathLst>
              <a:path w="936" h="289">
                <a:moveTo>
                  <a:pt x="936" y="145"/>
                </a:moveTo>
                <a:lnTo>
                  <a:pt x="934" y="130"/>
                </a:lnTo>
                <a:lnTo>
                  <a:pt x="926" y="116"/>
                </a:lnTo>
                <a:lnTo>
                  <a:pt x="915" y="101"/>
                </a:lnTo>
                <a:lnTo>
                  <a:pt x="899" y="89"/>
                </a:lnTo>
                <a:lnTo>
                  <a:pt x="880" y="76"/>
                </a:lnTo>
                <a:lnTo>
                  <a:pt x="856" y="64"/>
                </a:lnTo>
                <a:lnTo>
                  <a:pt x="828" y="53"/>
                </a:lnTo>
                <a:lnTo>
                  <a:pt x="800" y="42"/>
                </a:lnTo>
                <a:lnTo>
                  <a:pt x="766" y="32"/>
                </a:lnTo>
                <a:lnTo>
                  <a:pt x="729" y="24"/>
                </a:lnTo>
                <a:lnTo>
                  <a:pt x="691" y="18"/>
                </a:lnTo>
                <a:lnTo>
                  <a:pt x="651" y="12"/>
                </a:lnTo>
                <a:lnTo>
                  <a:pt x="607" y="7"/>
                </a:lnTo>
                <a:lnTo>
                  <a:pt x="563" y="4"/>
                </a:lnTo>
                <a:lnTo>
                  <a:pt x="516" y="0"/>
                </a:lnTo>
                <a:lnTo>
                  <a:pt x="468" y="0"/>
                </a:lnTo>
                <a:lnTo>
                  <a:pt x="420" y="0"/>
                </a:lnTo>
                <a:lnTo>
                  <a:pt x="374" y="4"/>
                </a:lnTo>
                <a:lnTo>
                  <a:pt x="329" y="7"/>
                </a:lnTo>
                <a:lnTo>
                  <a:pt x="285" y="12"/>
                </a:lnTo>
                <a:lnTo>
                  <a:pt x="245" y="18"/>
                </a:lnTo>
                <a:lnTo>
                  <a:pt x="205" y="24"/>
                </a:lnTo>
                <a:lnTo>
                  <a:pt x="170" y="32"/>
                </a:lnTo>
                <a:lnTo>
                  <a:pt x="137" y="42"/>
                </a:lnTo>
                <a:lnTo>
                  <a:pt x="106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10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10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6" y="236"/>
                </a:lnTo>
                <a:lnTo>
                  <a:pt x="137" y="247"/>
                </a:lnTo>
                <a:lnTo>
                  <a:pt x="170" y="257"/>
                </a:lnTo>
                <a:lnTo>
                  <a:pt x="205" y="265"/>
                </a:lnTo>
                <a:lnTo>
                  <a:pt x="245" y="271"/>
                </a:lnTo>
                <a:lnTo>
                  <a:pt x="285" y="278"/>
                </a:lnTo>
                <a:lnTo>
                  <a:pt x="329" y="283"/>
                </a:lnTo>
                <a:lnTo>
                  <a:pt x="374" y="286"/>
                </a:lnTo>
                <a:lnTo>
                  <a:pt x="420" y="289"/>
                </a:lnTo>
                <a:lnTo>
                  <a:pt x="468" y="289"/>
                </a:lnTo>
                <a:lnTo>
                  <a:pt x="516" y="289"/>
                </a:lnTo>
                <a:lnTo>
                  <a:pt x="563" y="286"/>
                </a:lnTo>
                <a:lnTo>
                  <a:pt x="607" y="283"/>
                </a:lnTo>
                <a:lnTo>
                  <a:pt x="651" y="278"/>
                </a:lnTo>
                <a:lnTo>
                  <a:pt x="691" y="271"/>
                </a:lnTo>
                <a:lnTo>
                  <a:pt x="729" y="265"/>
                </a:lnTo>
                <a:lnTo>
                  <a:pt x="766" y="257"/>
                </a:lnTo>
                <a:lnTo>
                  <a:pt x="800" y="247"/>
                </a:lnTo>
                <a:lnTo>
                  <a:pt x="828" y="236"/>
                </a:lnTo>
                <a:lnTo>
                  <a:pt x="856" y="225"/>
                </a:lnTo>
                <a:lnTo>
                  <a:pt x="880" y="214"/>
                </a:lnTo>
                <a:lnTo>
                  <a:pt x="899" y="201"/>
                </a:lnTo>
                <a:lnTo>
                  <a:pt x="915" y="188"/>
                </a:lnTo>
                <a:lnTo>
                  <a:pt x="926" y="174"/>
                </a:lnTo>
                <a:lnTo>
                  <a:pt x="934" y="159"/>
                </a:lnTo>
                <a:lnTo>
                  <a:pt x="936" y="145"/>
                </a:lnTo>
                <a:close/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term</a:t>
            </a:r>
            <a:endParaRPr lang="en-US" sz="1200" dirty="0"/>
          </a:p>
        </p:txBody>
      </p:sp>
      <p:sp>
        <p:nvSpPr>
          <p:cNvPr id="327" name="Freeform 48"/>
          <p:cNvSpPr>
            <a:spLocks/>
          </p:cNvSpPr>
          <p:nvPr/>
        </p:nvSpPr>
        <p:spPr bwMode="auto">
          <a:xfrm>
            <a:off x="8970964" y="2977401"/>
            <a:ext cx="742950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5" y="101"/>
              </a:cxn>
              <a:cxn ang="0">
                <a:pos x="880" y="76"/>
              </a:cxn>
              <a:cxn ang="0">
                <a:pos x="828" y="53"/>
              </a:cxn>
              <a:cxn ang="0">
                <a:pos x="766" y="32"/>
              </a:cxn>
              <a:cxn ang="0">
                <a:pos x="691" y="18"/>
              </a:cxn>
              <a:cxn ang="0">
                <a:pos x="607" y="7"/>
              </a:cxn>
              <a:cxn ang="0">
                <a:pos x="516" y="0"/>
              </a:cxn>
              <a:cxn ang="0">
                <a:pos x="420" y="0"/>
              </a:cxn>
              <a:cxn ang="0">
                <a:pos x="329" y="7"/>
              </a:cxn>
              <a:cxn ang="0">
                <a:pos x="245" y="18"/>
              </a:cxn>
              <a:cxn ang="0">
                <a:pos x="170" y="32"/>
              </a:cxn>
              <a:cxn ang="0">
                <a:pos x="106" y="53"/>
              </a:cxn>
              <a:cxn ang="0">
                <a:pos x="56" y="76"/>
              </a:cxn>
              <a:cxn ang="0">
                <a:pos x="21" y="101"/>
              </a:cxn>
              <a:cxn ang="0">
                <a:pos x="2" y="130"/>
              </a:cxn>
              <a:cxn ang="0">
                <a:pos x="2" y="159"/>
              </a:cxn>
              <a:cxn ang="0">
                <a:pos x="21" y="188"/>
              </a:cxn>
              <a:cxn ang="0">
                <a:pos x="56" y="214"/>
              </a:cxn>
              <a:cxn ang="0">
                <a:pos x="106" y="236"/>
              </a:cxn>
              <a:cxn ang="0">
                <a:pos x="170" y="257"/>
              </a:cxn>
              <a:cxn ang="0">
                <a:pos x="245" y="271"/>
              </a:cxn>
              <a:cxn ang="0">
                <a:pos x="329" y="283"/>
              </a:cxn>
              <a:cxn ang="0">
                <a:pos x="420" y="289"/>
              </a:cxn>
              <a:cxn ang="0">
                <a:pos x="516" y="289"/>
              </a:cxn>
              <a:cxn ang="0">
                <a:pos x="607" y="283"/>
              </a:cxn>
              <a:cxn ang="0">
                <a:pos x="691" y="271"/>
              </a:cxn>
              <a:cxn ang="0">
                <a:pos x="766" y="257"/>
              </a:cxn>
              <a:cxn ang="0">
                <a:pos x="828" y="236"/>
              </a:cxn>
              <a:cxn ang="0">
                <a:pos x="880" y="214"/>
              </a:cxn>
              <a:cxn ang="0">
                <a:pos x="915" y="188"/>
              </a:cxn>
              <a:cxn ang="0">
                <a:pos x="934" y="159"/>
              </a:cxn>
            </a:cxnLst>
            <a:rect l="0" t="0" r="r" b="b"/>
            <a:pathLst>
              <a:path w="936" h="289">
                <a:moveTo>
                  <a:pt x="936" y="145"/>
                </a:moveTo>
                <a:lnTo>
                  <a:pt x="934" y="130"/>
                </a:lnTo>
                <a:lnTo>
                  <a:pt x="926" y="116"/>
                </a:lnTo>
                <a:lnTo>
                  <a:pt x="915" y="101"/>
                </a:lnTo>
                <a:lnTo>
                  <a:pt x="899" y="89"/>
                </a:lnTo>
                <a:lnTo>
                  <a:pt x="880" y="76"/>
                </a:lnTo>
                <a:lnTo>
                  <a:pt x="856" y="64"/>
                </a:lnTo>
                <a:lnTo>
                  <a:pt x="828" y="53"/>
                </a:lnTo>
                <a:lnTo>
                  <a:pt x="800" y="42"/>
                </a:lnTo>
                <a:lnTo>
                  <a:pt x="766" y="32"/>
                </a:lnTo>
                <a:lnTo>
                  <a:pt x="729" y="24"/>
                </a:lnTo>
                <a:lnTo>
                  <a:pt x="691" y="18"/>
                </a:lnTo>
                <a:lnTo>
                  <a:pt x="651" y="12"/>
                </a:lnTo>
                <a:lnTo>
                  <a:pt x="607" y="7"/>
                </a:lnTo>
                <a:lnTo>
                  <a:pt x="563" y="4"/>
                </a:lnTo>
                <a:lnTo>
                  <a:pt x="516" y="0"/>
                </a:lnTo>
                <a:lnTo>
                  <a:pt x="468" y="0"/>
                </a:lnTo>
                <a:lnTo>
                  <a:pt x="420" y="0"/>
                </a:lnTo>
                <a:lnTo>
                  <a:pt x="374" y="4"/>
                </a:lnTo>
                <a:lnTo>
                  <a:pt x="329" y="7"/>
                </a:lnTo>
                <a:lnTo>
                  <a:pt x="285" y="12"/>
                </a:lnTo>
                <a:lnTo>
                  <a:pt x="245" y="18"/>
                </a:lnTo>
                <a:lnTo>
                  <a:pt x="205" y="24"/>
                </a:lnTo>
                <a:lnTo>
                  <a:pt x="170" y="32"/>
                </a:lnTo>
                <a:lnTo>
                  <a:pt x="137" y="42"/>
                </a:lnTo>
                <a:lnTo>
                  <a:pt x="106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10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10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6" y="236"/>
                </a:lnTo>
                <a:lnTo>
                  <a:pt x="137" y="247"/>
                </a:lnTo>
                <a:lnTo>
                  <a:pt x="170" y="257"/>
                </a:lnTo>
                <a:lnTo>
                  <a:pt x="205" y="265"/>
                </a:lnTo>
                <a:lnTo>
                  <a:pt x="245" y="271"/>
                </a:lnTo>
                <a:lnTo>
                  <a:pt x="285" y="278"/>
                </a:lnTo>
                <a:lnTo>
                  <a:pt x="329" y="283"/>
                </a:lnTo>
                <a:lnTo>
                  <a:pt x="374" y="286"/>
                </a:lnTo>
                <a:lnTo>
                  <a:pt x="420" y="289"/>
                </a:lnTo>
                <a:lnTo>
                  <a:pt x="468" y="289"/>
                </a:lnTo>
                <a:lnTo>
                  <a:pt x="516" y="289"/>
                </a:lnTo>
                <a:lnTo>
                  <a:pt x="563" y="286"/>
                </a:lnTo>
                <a:lnTo>
                  <a:pt x="607" y="283"/>
                </a:lnTo>
                <a:lnTo>
                  <a:pt x="651" y="278"/>
                </a:lnTo>
                <a:lnTo>
                  <a:pt x="691" y="271"/>
                </a:lnTo>
                <a:lnTo>
                  <a:pt x="729" y="265"/>
                </a:lnTo>
                <a:lnTo>
                  <a:pt x="766" y="257"/>
                </a:lnTo>
                <a:lnTo>
                  <a:pt x="800" y="247"/>
                </a:lnTo>
                <a:lnTo>
                  <a:pt x="828" y="236"/>
                </a:lnTo>
                <a:lnTo>
                  <a:pt x="856" y="225"/>
                </a:lnTo>
                <a:lnTo>
                  <a:pt x="880" y="214"/>
                </a:lnTo>
                <a:lnTo>
                  <a:pt x="899" y="201"/>
                </a:lnTo>
                <a:lnTo>
                  <a:pt x="915" y="188"/>
                </a:lnTo>
                <a:lnTo>
                  <a:pt x="926" y="174"/>
                </a:lnTo>
                <a:lnTo>
                  <a:pt x="934" y="159"/>
                </a:lnTo>
                <a:lnTo>
                  <a:pt x="936" y="145"/>
                </a:lnTo>
              </a:path>
            </a:pathLst>
          </a:cu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28" name="Freeform 50"/>
          <p:cNvSpPr>
            <a:spLocks/>
          </p:cNvSpPr>
          <p:nvPr/>
        </p:nvSpPr>
        <p:spPr bwMode="auto">
          <a:xfrm>
            <a:off x="9771064" y="2977401"/>
            <a:ext cx="742950" cy="230188"/>
          </a:xfrm>
          <a:custGeom>
            <a:avLst/>
            <a:gdLst/>
            <a:ahLst/>
            <a:cxnLst>
              <a:cxn ang="0">
                <a:pos x="933" y="130"/>
              </a:cxn>
              <a:cxn ang="0">
                <a:pos x="914" y="101"/>
              </a:cxn>
              <a:cxn ang="0">
                <a:pos x="879" y="76"/>
              </a:cxn>
              <a:cxn ang="0">
                <a:pos x="829" y="53"/>
              </a:cxn>
              <a:cxn ang="0">
                <a:pos x="765" y="32"/>
              </a:cxn>
              <a:cxn ang="0">
                <a:pos x="692" y="18"/>
              </a:cxn>
              <a:cxn ang="0">
                <a:pos x="607" y="7"/>
              </a:cxn>
              <a:cxn ang="0">
                <a:pos x="515" y="0"/>
              </a:cxn>
              <a:cxn ang="0">
                <a:pos x="419" y="0"/>
              </a:cxn>
              <a:cxn ang="0">
                <a:pos x="328" y="7"/>
              </a:cxn>
              <a:cxn ang="0">
                <a:pos x="245" y="18"/>
              </a:cxn>
              <a:cxn ang="0">
                <a:pos x="170" y="32"/>
              </a:cxn>
              <a:cxn ang="0">
                <a:pos x="107" y="53"/>
              </a:cxn>
              <a:cxn ang="0">
                <a:pos x="56" y="76"/>
              </a:cxn>
              <a:cxn ang="0">
                <a:pos x="21" y="101"/>
              </a:cxn>
              <a:cxn ang="0">
                <a:pos x="1" y="130"/>
              </a:cxn>
              <a:cxn ang="0">
                <a:pos x="1" y="159"/>
              </a:cxn>
              <a:cxn ang="0">
                <a:pos x="21" y="188"/>
              </a:cxn>
              <a:cxn ang="0">
                <a:pos x="56" y="214"/>
              </a:cxn>
              <a:cxn ang="0">
                <a:pos x="107" y="236"/>
              </a:cxn>
              <a:cxn ang="0">
                <a:pos x="170" y="257"/>
              </a:cxn>
              <a:cxn ang="0">
                <a:pos x="245" y="271"/>
              </a:cxn>
              <a:cxn ang="0">
                <a:pos x="328" y="283"/>
              </a:cxn>
              <a:cxn ang="0">
                <a:pos x="419" y="289"/>
              </a:cxn>
              <a:cxn ang="0">
                <a:pos x="515" y="289"/>
              </a:cxn>
              <a:cxn ang="0">
                <a:pos x="607" y="283"/>
              </a:cxn>
              <a:cxn ang="0">
                <a:pos x="692" y="271"/>
              </a:cxn>
              <a:cxn ang="0">
                <a:pos x="765" y="257"/>
              </a:cxn>
              <a:cxn ang="0">
                <a:pos x="829" y="236"/>
              </a:cxn>
              <a:cxn ang="0">
                <a:pos x="879" y="214"/>
              </a:cxn>
              <a:cxn ang="0">
                <a:pos x="914" y="188"/>
              </a:cxn>
              <a:cxn ang="0">
                <a:pos x="933" y="159"/>
              </a:cxn>
            </a:cxnLst>
            <a:rect l="0" t="0" r="r" b="b"/>
            <a:pathLst>
              <a:path w="935" h="289">
                <a:moveTo>
                  <a:pt x="935" y="145"/>
                </a:moveTo>
                <a:lnTo>
                  <a:pt x="933" y="130"/>
                </a:lnTo>
                <a:lnTo>
                  <a:pt x="925" y="116"/>
                </a:lnTo>
                <a:lnTo>
                  <a:pt x="914" y="101"/>
                </a:lnTo>
                <a:lnTo>
                  <a:pt x="898" y="89"/>
                </a:lnTo>
                <a:lnTo>
                  <a:pt x="879" y="76"/>
                </a:lnTo>
                <a:lnTo>
                  <a:pt x="857" y="64"/>
                </a:lnTo>
                <a:lnTo>
                  <a:pt x="829" y="53"/>
                </a:lnTo>
                <a:lnTo>
                  <a:pt x="799" y="42"/>
                </a:lnTo>
                <a:lnTo>
                  <a:pt x="765" y="32"/>
                </a:lnTo>
                <a:lnTo>
                  <a:pt x="730" y="24"/>
                </a:lnTo>
                <a:lnTo>
                  <a:pt x="692" y="18"/>
                </a:lnTo>
                <a:lnTo>
                  <a:pt x="650" y="12"/>
                </a:lnTo>
                <a:lnTo>
                  <a:pt x="607" y="7"/>
                </a:lnTo>
                <a:lnTo>
                  <a:pt x="562" y="4"/>
                </a:lnTo>
                <a:lnTo>
                  <a:pt x="515" y="0"/>
                </a:lnTo>
                <a:lnTo>
                  <a:pt x="467" y="0"/>
                </a:lnTo>
                <a:lnTo>
                  <a:pt x="419" y="0"/>
                </a:lnTo>
                <a:lnTo>
                  <a:pt x="373" y="4"/>
                </a:lnTo>
                <a:lnTo>
                  <a:pt x="328" y="7"/>
                </a:lnTo>
                <a:lnTo>
                  <a:pt x="285" y="12"/>
                </a:lnTo>
                <a:lnTo>
                  <a:pt x="245" y="18"/>
                </a:lnTo>
                <a:lnTo>
                  <a:pt x="206" y="24"/>
                </a:lnTo>
                <a:lnTo>
                  <a:pt x="170" y="32"/>
                </a:lnTo>
                <a:lnTo>
                  <a:pt x="137" y="42"/>
                </a:lnTo>
                <a:lnTo>
                  <a:pt x="107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9" y="116"/>
                </a:lnTo>
                <a:lnTo>
                  <a:pt x="1" y="130"/>
                </a:lnTo>
                <a:lnTo>
                  <a:pt x="0" y="145"/>
                </a:lnTo>
                <a:lnTo>
                  <a:pt x="1" y="159"/>
                </a:lnTo>
                <a:lnTo>
                  <a:pt x="9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7" y="236"/>
                </a:lnTo>
                <a:lnTo>
                  <a:pt x="137" y="247"/>
                </a:lnTo>
                <a:lnTo>
                  <a:pt x="170" y="257"/>
                </a:lnTo>
                <a:lnTo>
                  <a:pt x="206" y="265"/>
                </a:lnTo>
                <a:lnTo>
                  <a:pt x="245" y="271"/>
                </a:lnTo>
                <a:lnTo>
                  <a:pt x="285" y="278"/>
                </a:lnTo>
                <a:lnTo>
                  <a:pt x="328" y="283"/>
                </a:lnTo>
                <a:lnTo>
                  <a:pt x="373" y="286"/>
                </a:lnTo>
                <a:lnTo>
                  <a:pt x="419" y="289"/>
                </a:lnTo>
                <a:lnTo>
                  <a:pt x="467" y="289"/>
                </a:lnTo>
                <a:lnTo>
                  <a:pt x="515" y="289"/>
                </a:lnTo>
                <a:lnTo>
                  <a:pt x="562" y="286"/>
                </a:lnTo>
                <a:lnTo>
                  <a:pt x="607" y="283"/>
                </a:lnTo>
                <a:lnTo>
                  <a:pt x="650" y="278"/>
                </a:lnTo>
                <a:lnTo>
                  <a:pt x="692" y="271"/>
                </a:lnTo>
                <a:lnTo>
                  <a:pt x="730" y="265"/>
                </a:lnTo>
                <a:lnTo>
                  <a:pt x="765" y="257"/>
                </a:lnTo>
                <a:lnTo>
                  <a:pt x="799" y="247"/>
                </a:lnTo>
                <a:lnTo>
                  <a:pt x="829" y="236"/>
                </a:lnTo>
                <a:lnTo>
                  <a:pt x="857" y="225"/>
                </a:lnTo>
                <a:lnTo>
                  <a:pt x="879" y="214"/>
                </a:lnTo>
                <a:lnTo>
                  <a:pt x="898" y="201"/>
                </a:lnTo>
                <a:lnTo>
                  <a:pt x="914" y="188"/>
                </a:lnTo>
                <a:lnTo>
                  <a:pt x="925" y="174"/>
                </a:lnTo>
                <a:lnTo>
                  <a:pt x="933" y="159"/>
                </a:lnTo>
                <a:lnTo>
                  <a:pt x="935" y="145"/>
                </a:lnTo>
                <a:close/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/>
              <a:t>syn</a:t>
            </a:r>
            <a:endParaRPr lang="en-US" sz="1200" dirty="0"/>
          </a:p>
        </p:txBody>
      </p:sp>
      <p:sp>
        <p:nvSpPr>
          <p:cNvPr id="329" name="Freeform 51"/>
          <p:cNvSpPr>
            <a:spLocks/>
          </p:cNvSpPr>
          <p:nvPr/>
        </p:nvSpPr>
        <p:spPr bwMode="auto">
          <a:xfrm>
            <a:off x="9771064" y="2977401"/>
            <a:ext cx="742950" cy="230188"/>
          </a:xfrm>
          <a:custGeom>
            <a:avLst/>
            <a:gdLst/>
            <a:ahLst/>
            <a:cxnLst>
              <a:cxn ang="0">
                <a:pos x="933" y="130"/>
              </a:cxn>
              <a:cxn ang="0">
                <a:pos x="914" y="101"/>
              </a:cxn>
              <a:cxn ang="0">
                <a:pos x="879" y="76"/>
              </a:cxn>
              <a:cxn ang="0">
                <a:pos x="829" y="53"/>
              </a:cxn>
              <a:cxn ang="0">
                <a:pos x="765" y="32"/>
              </a:cxn>
              <a:cxn ang="0">
                <a:pos x="692" y="18"/>
              </a:cxn>
              <a:cxn ang="0">
                <a:pos x="607" y="7"/>
              </a:cxn>
              <a:cxn ang="0">
                <a:pos x="515" y="0"/>
              </a:cxn>
              <a:cxn ang="0">
                <a:pos x="419" y="0"/>
              </a:cxn>
              <a:cxn ang="0">
                <a:pos x="328" y="7"/>
              </a:cxn>
              <a:cxn ang="0">
                <a:pos x="245" y="18"/>
              </a:cxn>
              <a:cxn ang="0">
                <a:pos x="170" y="32"/>
              </a:cxn>
              <a:cxn ang="0">
                <a:pos x="107" y="53"/>
              </a:cxn>
              <a:cxn ang="0">
                <a:pos x="56" y="76"/>
              </a:cxn>
              <a:cxn ang="0">
                <a:pos x="21" y="101"/>
              </a:cxn>
              <a:cxn ang="0">
                <a:pos x="1" y="130"/>
              </a:cxn>
              <a:cxn ang="0">
                <a:pos x="1" y="159"/>
              </a:cxn>
              <a:cxn ang="0">
                <a:pos x="21" y="188"/>
              </a:cxn>
              <a:cxn ang="0">
                <a:pos x="56" y="214"/>
              </a:cxn>
              <a:cxn ang="0">
                <a:pos x="107" y="236"/>
              </a:cxn>
              <a:cxn ang="0">
                <a:pos x="170" y="257"/>
              </a:cxn>
              <a:cxn ang="0">
                <a:pos x="245" y="271"/>
              </a:cxn>
              <a:cxn ang="0">
                <a:pos x="328" y="283"/>
              </a:cxn>
              <a:cxn ang="0">
                <a:pos x="419" y="289"/>
              </a:cxn>
              <a:cxn ang="0">
                <a:pos x="515" y="289"/>
              </a:cxn>
              <a:cxn ang="0">
                <a:pos x="607" y="283"/>
              </a:cxn>
              <a:cxn ang="0">
                <a:pos x="692" y="271"/>
              </a:cxn>
              <a:cxn ang="0">
                <a:pos x="765" y="257"/>
              </a:cxn>
              <a:cxn ang="0">
                <a:pos x="829" y="236"/>
              </a:cxn>
              <a:cxn ang="0">
                <a:pos x="879" y="214"/>
              </a:cxn>
              <a:cxn ang="0">
                <a:pos x="914" y="188"/>
              </a:cxn>
              <a:cxn ang="0">
                <a:pos x="933" y="159"/>
              </a:cxn>
            </a:cxnLst>
            <a:rect l="0" t="0" r="r" b="b"/>
            <a:pathLst>
              <a:path w="935" h="289">
                <a:moveTo>
                  <a:pt x="935" y="145"/>
                </a:moveTo>
                <a:lnTo>
                  <a:pt x="933" y="130"/>
                </a:lnTo>
                <a:lnTo>
                  <a:pt x="925" y="116"/>
                </a:lnTo>
                <a:lnTo>
                  <a:pt x="914" y="101"/>
                </a:lnTo>
                <a:lnTo>
                  <a:pt x="898" y="89"/>
                </a:lnTo>
                <a:lnTo>
                  <a:pt x="879" y="76"/>
                </a:lnTo>
                <a:lnTo>
                  <a:pt x="857" y="64"/>
                </a:lnTo>
                <a:lnTo>
                  <a:pt x="829" y="53"/>
                </a:lnTo>
                <a:lnTo>
                  <a:pt x="799" y="42"/>
                </a:lnTo>
                <a:lnTo>
                  <a:pt x="765" y="32"/>
                </a:lnTo>
                <a:lnTo>
                  <a:pt x="730" y="24"/>
                </a:lnTo>
                <a:lnTo>
                  <a:pt x="692" y="18"/>
                </a:lnTo>
                <a:lnTo>
                  <a:pt x="650" y="12"/>
                </a:lnTo>
                <a:lnTo>
                  <a:pt x="607" y="7"/>
                </a:lnTo>
                <a:lnTo>
                  <a:pt x="562" y="4"/>
                </a:lnTo>
                <a:lnTo>
                  <a:pt x="515" y="0"/>
                </a:lnTo>
                <a:lnTo>
                  <a:pt x="467" y="0"/>
                </a:lnTo>
                <a:lnTo>
                  <a:pt x="419" y="0"/>
                </a:lnTo>
                <a:lnTo>
                  <a:pt x="373" y="4"/>
                </a:lnTo>
                <a:lnTo>
                  <a:pt x="328" y="7"/>
                </a:lnTo>
                <a:lnTo>
                  <a:pt x="285" y="12"/>
                </a:lnTo>
                <a:lnTo>
                  <a:pt x="245" y="18"/>
                </a:lnTo>
                <a:lnTo>
                  <a:pt x="206" y="24"/>
                </a:lnTo>
                <a:lnTo>
                  <a:pt x="170" y="32"/>
                </a:lnTo>
                <a:lnTo>
                  <a:pt x="137" y="42"/>
                </a:lnTo>
                <a:lnTo>
                  <a:pt x="107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9" y="116"/>
                </a:lnTo>
                <a:lnTo>
                  <a:pt x="1" y="130"/>
                </a:lnTo>
                <a:lnTo>
                  <a:pt x="0" y="145"/>
                </a:lnTo>
                <a:lnTo>
                  <a:pt x="1" y="159"/>
                </a:lnTo>
                <a:lnTo>
                  <a:pt x="9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7" y="236"/>
                </a:lnTo>
                <a:lnTo>
                  <a:pt x="137" y="247"/>
                </a:lnTo>
                <a:lnTo>
                  <a:pt x="170" y="257"/>
                </a:lnTo>
                <a:lnTo>
                  <a:pt x="206" y="265"/>
                </a:lnTo>
                <a:lnTo>
                  <a:pt x="245" y="271"/>
                </a:lnTo>
                <a:lnTo>
                  <a:pt x="285" y="278"/>
                </a:lnTo>
                <a:lnTo>
                  <a:pt x="328" y="283"/>
                </a:lnTo>
                <a:lnTo>
                  <a:pt x="373" y="286"/>
                </a:lnTo>
                <a:lnTo>
                  <a:pt x="419" y="289"/>
                </a:lnTo>
                <a:lnTo>
                  <a:pt x="467" y="289"/>
                </a:lnTo>
                <a:lnTo>
                  <a:pt x="515" y="289"/>
                </a:lnTo>
                <a:lnTo>
                  <a:pt x="562" y="286"/>
                </a:lnTo>
                <a:lnTo>
                  <a:pt x="607" y="283"/>
                </a:lnTo>
                <a:lnTo>
                  <a:pt x="650" y="278"/>
                </a:lnTo>
                <a:lnTo>
                  <a:pt x="692" y="271"/>
                </a:lnTo>
                <a:lnTo>
                  <a:pt x="730" y="265"/>
                </a:lnTo>
                <a:lnTo>
                  <a:pt x="765" y="257"/>
                </a:lnTo>
                <a:lnTo>
                  <a:pt x="799" y="247"/>
                </a:lnTo>
                <a:lnTo>
                  <a:pt x="829" y="236"/>
                </a:lnTo>
                <a:lnTo>
                  <a:pt x="857" y="225"/>
                </a:lnTo>
                <a:lnTo>
                  <a:pt x="879" y="214"/>
                </a:lnTo>
                <a:lnTo>
                  <a:pt x="898" y="201"/>
                </a:lnTo>
                <a:lnTo>
                  <a:pt x="914" y="188"/>
                </a:lnTo>
                <a:lnTo>
                  <a:pt x="925" y="174"/>
                </a:lnTo>
                <a:lnTo>
                  <a:pt x="933" y="159"/>
                </a:lnTo>
                <a:lnTo>
                  <a:pt x="935" y="145"/>
                </a:lnTo>
              </a:path>
            </a:pathLst>
          </a:cu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30" name="Freeform 53"/>
          <p:cNvSpPr>
            <a:spLocks/>
          </p:cNvSpPr>
          <p:nvPr/>
        </p:nvSpPr>
        <p:spPr bwMode="auto">
          <a:xfrm>
            <a:off x="5026026" y="2977401"/>
            <a:ext cx="742950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5" y="101"/>
              </a:cxn>
              <a:cxn ang="0">
                <a:pos x="880" y="76"/>
              </a:cxn>
              <a:cxn ang="0">
                <a:pos x="830" y="53"/>
              </a:cxn>
              <a:cxn ang="0">
                <a:pos x="766" y="32"/>
              </a:cxn>
              <a:cxn ang="0">
                <a:pos x="692" y="18"/>
              </a:cxn>
              <a:cxn ang="0">
                <a:pos x="607" y="7"/>
              </a:cxn>
              <a:cxn ang="0">
                <a:pos x="516" y="0"/>
              </a:cxn>
              <a:cxn ang="0">
                <a:pos x="420" y="0"/>
              </a:cxn>
              <a:cxn ang="0">
                <a:pos x="329" y="7"/>
              </a:cxn>
              <a:cxn ang="0">
                <a:pos x="245" y="18"/>
              </a:cxn>
              <a:cxn ang="0">
                <a:pos x="170" y="32"/>
              </a:cxn>
              <a:cxn ang="0">
                <a:pos x="108" y="53"/>
              </a:cxn>
              <a:cxn ang="0">
                <a:pos x="56" y="76"/>
              </a:cxn>
              <a:cxn ang="0">
                <a:pos x="21" y="101"/>
              </a:cxn>
              <a:cxn ang="0">
                <a:pos x="4" y="130"/>
              </a:cxn>
              <a:cxn ang="0">
                <a:pos x="4" y="159"/>
              </a:cxn>
              <a:cxn ang="0">
                <a:pos x="21" y="188"/>
              </a:cxn>
              <a:cxn ang="0">
                <a:pos x="56" y="214"/>
              </a:cxn>
              <a:cxn ang="0">
                <a:pos x="108" y="236"/>
              </a:cxn>
              <a:cxn ang="0">
                <a:pos x="170" y="255"/>
              </a:cxn>
              <a:cxn ang="0">
                <a:pos x="245" y="271"/>
              </a:cxn>
              <a:cxn ang="0">
                <a:pos x="329" y="283"/>
              </a:cxn>
              <a:cxn ang="0">
                <a:pos x="420" y="289"/>
              </a:cxn>
              <a:cxn ang="0">
                <a:pos x="516" y="289"/>
              </a:cxn>
              <a:cxn ang="0">
                <a:pos x="607" y="283"/>
              </a:cxn>
              <a:cxn ang="0">
                <a:pos x="692" y="271"/>
              </a:cxn>
              <a:cxn ang="0">
                <a:pos x="766" y="255"/>
              </a:cxn>
              <a:cxn ang="0">
                <a:pos x="830" y="236"/>
              </a:cxn>
              <a:cxn ang="0">
                <a:pos x="880" y="214"/>
              </a:cxn>
              <a:cxn ang="0">
                <a:pos x="915" y="188"/>
              </a:cxn>
              <a:cxn ang="0">
                <a:pos x="934" y="159"/>
              </a:cxn>
            </a:cxnLst>
            <a:rect l="0" t="0" r="r" b="b"/>
            <a:pathLst>
              <a:path w="937" h="289">
                <a:moveTo>
                  <a:pt x="937" y="145"/>
                </a:moveTo>
                <a:lnTo>
                  <a:pt x="934" y="130"/>
                </a:lnTo>
                <a:lnTo>
                  <a:pt x="928" y="116"/>
                </a:lnTo>
                <a:lnTo>
                  <a:pt x="915" y="101"/>
                </a:lnTo>
                <a:lnTo>
                  <a:pt x="900" y="89"/>
                </a:lnTo>
                <a:lnTo>
                  <a:pt x="880" y="76"/>
                </a:lnTo>
                <a:lnTo>
                  <a:pt x="857" y="64"/>
                </a:lnTo>
                <a:lnTo>
                  <a:pt x="830" y="53"/>
                </a:lnTo>
                <a:lnTo>
                  <a:pt x="800" y="42"/>
                </a:lnTo>
                <a:lnTo>
                  <a:pt x="766" y="32"/>
                </a:lnTo>
                <a:lnTo>
                  <a:pt x="731" y="24"/>
                </a:lnTo>
                <a:lnTo>
                  <a:pt x="692" y="18"/>
                </a:lnTo>
                <a:lnTo>
                  <a:pt x="651" y="12"/>
                </a:lnTo>
                <a:lnTo>
                  <a:pt x="607" y="7"/>
                </a:lnTo>
                <a:lnTo>
                  <a:pt x="562" y="4"/>
                </a:lnTo>
                <a:lnTo>
                  <a:pt x="516" y="0"/>
                </a:lnTo>
                <a:lnTo>
                  <a:pt x="468" y="0"/>
                </a:lnTo>
                <a:lnTo>
                  <a:pt x="420" y="0"/>
                </a:lnTo>
                <a:lnTo>
                  <a:pt x="374" y="4"/>
                </a:lnTo>
                <a:lnTo>
                  <a:pt x="329" y="7"/>
                </a:lnTo>
                <a:lnTo>
                  <a:pt x="287" y="12"/>
                </a:lnTo>
                <a:lnTo>
                  <a:pt x="245" y="18"/>
                </a:lnTo>
                <a:lnTo>
                  <a:pt x="207" y="24"/>
                </a:lnTo>
                <a:lnTo>
                  <a:pt x="170" y="32"/>
                </a:lnTo>
                <a:lnTo>
                  <a:pt x="138" y="42"/>
                </a:lnTo>
                <a:lnTo>
                  <a:pt x="108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10" y="116"/>
                </a:lnTo>
                <a:lnTo>
                  <a:pt x="4" y="130"/>
                </a:lnTo>
                <a:lnTo>
                  <a:pt x="0" y="145"/>
                </a:lnTo>
                <a:lnTo>
                  <a:pt x="4" y="159"/>
                </a:lnTo>
                <a:lnTo>
                  <a:pt x="10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8" y="236"/>
                </a:lnTo>
                <a:lnTo>
                  <a:pt x="138" y="247"/>
                </a:lnTo>
                <a:lnTo>
                  <a:pt x="170" y="255"/>
                </a:lnTo>
                <a:lnTo>
                  <a:pt x="207" y="265"/>
                </a:lnTo>
                <a:lnTo>
                  <a:pt x="245" y="271"/>
                </a:lnTo>
                <a:lnTo>
                  <a:pt x="287" y="278"/>
                </a:lnTo>
                <a:lnTo>
                  <a:pt x="329" y="283"/>
                </a:lnTo>
                <a:lnTo>
                  <a:pt x="374" y="286"/>
                </a:lnTo>
                <a:lnTo>
                  <a:pt x="420" y="289"/>
                </a:lnTo>
                <a:lnTo>
                  <a:pt x="468" y="289"/>
                </a:lnTo>
                <a:lnTo>
                  <a:pt x="516" y="289"/>
                </a:lnTo>
                <a:lnTo>
                  <a:pt x="562" y="286"/>
                </a:lnTo>
                <a:lnTo>
                  <a:pt x="607" y="283"/>
                </a:lnTo>
                <a:lnTo>
                  <a:pt x="651" y="278"/>
                </a:lnTo>
                <a:lnTo>
                  <a:pt x="692" y="271"/>
                </a:lnTo>
                <a:lnTo>
                  <a:pt x="731" y="265"/>
                </a:lnTo>
                <a:lnTo>
                  <a:pt x="766" y="255"/>
                </a:lnTo>
                <a:lnTo>
                  <a:pt x="800" y="247"/>
                </a:lnTo>
                <a:lnTo>
                  <a:pt x="830" y="236"/>
                </a:lnTo>
                <a:lnTo>
                  <a:pt x="857" y="225"/>
                </a:lnTo>
                <a:lnTo>
                  <a:pt x="880" y="214"/>
                </a:lnTo>
                <a:lnTo>
                  <a:pt x="900" y="201"/>
                </a:lnTo>
                <a:lnTo>
                  <a:pt x="915" y="188"/>
                </a:lnTo>
                <a:lnTo>
                  <a:pt x="928" y="174"/>
                </a:lnTo>
                <a:lnTo>
                  <a:pt x="934" y="159"/>
                </a:lnTo>
                <a:lnTo>
                  <a:pt x="937" y="145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31" name="Freeform 54"/>
          <p:cNvSpPr>
            <a:spLocks/>
          </p:cNvSpPr>
          <p:nvPr/>
        </p:nvSpPr>
        <p:spPr bwMode="auto">
          <a:xfrm>
            <a:off x="5026026" y="2977401"/>
            <a:ext cx="742950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5" y="101"/>
              </a:cxn>
              <a:cxn ang="0">
                <a:pos x="880" y="76"/>
              </a:cxn>
              <a:cxn ang="0">
                <a:pos x="830" y="53"/>
              </a:cxn>
              <a:cxn ang="0">
                <a:pos x="766" y="32"/>
              </a:cxn>
              <a:cxn ang="0">
                <a:pos x="692" y="18"/>
              </a:cxn>
              <a:cxn ang="0">
                <a:pos x="607" y="7"/>
              </a:cxn>
              <a:cxn ang="0">
                <a:pos x="516" y="0"/>
              </a:cxn>
              <a:cxn ang="0">
                <a:pos x="420" y="0"/>
              </a:cxn>
              <a:cxn ang="0">
                <a:pos x="329" y="7"/>
              </a:cxn>
              <a:cxn ang="0">
                <a:pos x="245" y="18"/>
              </a:cxn>
              <a:cxn ang="0">
                <a:pos x="170" y="32"/>
              </a:cxn>
              <a:cxn ang="0">
                <a:pos x="108" y="53"/>
              </a:cxn>
              <a:cxn ang="0">
                <a:pos x="56" y="76"/>
              </a:cxn>
              <a:cxn ang="0">
                <a:pos x="21" y="101"/>
              </a:cxn>
              <a:cxn ang="0">
                <a:pos x="4" y="130"/>
              </a:cxn>
              <a:cxn ang="0">
                <a:pos x="4" y="159"/>
              </a:cxn>
              <a:cxn ang="0">
                <a:pos x="21" y="188"/>
              </a:cxn>
              <a:cxn ang="0">
                <a:pos x="56" y="214"/>
              </a:cxn>
              <a:cxn ang="0">
                <a:pos x="108" y="236"/>
              </a:cxn>
              <a:cxn ang="0">
                <a:pos x="170" y="255"/>
              </a:cxn>
              <a:cxn ang="0">
                <a:pos x="245" y="271"/>
              </a:cxn>
              <a:cxn ang="0">
                <a:pos x="329" y="283"/>
              </a:cxn>
              <a:cxn ang="0">
                <a:pos x="420" y="289"/>
              </a:cxn>
              <a:cxn ang="0">
                <a:pos x="516" y="289"/>
              </a:cxn>
              <a:cxn ang="0">
                <a:pos x="607" y="283"/>
              </a:cxn>
              <a:cxn ang="0">
                <a:pos x="692" y="271"/>
              </a:cxn>
              <a:cxn ang="0">
                <a:pos x="766" y="255"/>
              </a:cxn>
              <a:cxn ang="0">
                <a:pos x="830" y="236"/>
              </a:cxn>
              <a:cxn ang="0">
                <a:pos x="880" y="214"/>
              </a:cxn>
              <a:cxn ang="0">
                <a:pos x="915" y="188"/>
              </a:cxn>
              <a:cxn ang="0">
                <a:pos x="934" y="159"/>
              </a:cxn>
            </a:cxnLst>
            <a:rect l="0" t="0" r="r" b="b"/>
            <a:pathLst>
              <a:path w="937" h="289">
                <a:moveTo>
                  <a:pt x="937" y="145"/>
                </a:moveTo>
                <a:lnTo>
                  <a:pt x="934" y="130"/>
                </a:lnTo>
                <a:lnTo>
                  <a:pt x="928" y="116"/>
                </a:lnTo>
                <a:lnTo>
                  <a:pt x="915" y="101"/>
                </a:lnTo>
                <a:lnTo>
                  <a:pt x="900" y="89"/>
                </a:lnTo>
                <a:lnTo>
                  <a:pt x="880" y="76"/>
                </a:lnTo>
                <a:lnTo>
                  <a:pt x="857" y="64"/>
                </a:lnTo>
                <a:lnTo>
                  <a:pt x="830" y="53"/>
                </a:lnTo>
                <a:lnTo>
                  <a:pt x="800" y="42"/>
                </a:lnTo>
                <a:lnTo>
                  <a:pt x="766" y="32"/>
                </a:lnTo>
                <a:lnTo>
                  <a:pt x="731" y="24"/>
                </a:lnTo>
                <a:lnTo>
                  <a:pt x="692" y="18"/>
                </a:lnTo>
                <a:lnTo>
                  <a:pt x="651" y="12"/>
                </a:lnTo>
                <a:lnTo>
                  <a:pt x="607" y="7"/>
                </a:lnTo>
                <a:lnTo>
                  <a:pt x="562" y="4"/>
                </a:lnTo>
                <a:lnTo>
                  <a:pt x="516" y="0"/>
                </a:lnTo>
                <a:lnTo>
                  <a:pt x="468" y="0"/>
                </a:lnTo>
                <a:lnTo>
                  <a:pt x="420" y="0"/>
                </a:lnTo>
                <a:lnTo>
                  <a:pt x="374" y="4"/>
                </a:lnTo>
                <a:lnTo>
                  <a:pt x="329" y="7"/>
                </a:lnTo>
                <a:lnTo>
                  <a:pt x="287" y="12"/>
                </a:lnTo>
                <a:lnTo>
                  <a:pt x="245" y="18"/>
                </a:lnTo>
                <a:lnTo>
                  <a:pt x="207" y="24"/>
                </a:lnTo>
                <a:lnTo>
                  <a:pt x="170" y="32"/>
                </a:lnTo>
                <a:lnTo>
                  <a:pt x="138" y="42"/>
                </a:lnTo>
                <a:lnTo>
                  <a:pt x="108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10" y="116"/>
                </a:lnTo>
                <a:lnTo>
                  <a:pt x="4" y="130"/>
                </a:lnTo>
                <a:lnTo>
                  <a:pt x="0" y="145"/>
                </a:lnTo>
                <a:lnTo>
                  <a:pt x="4" y="159"/>
                </a:lnTo>
                <a:lnTo>
                  <a:pt x="10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8" y="236"/>
                </a:lnTo>
                <a:lnTo>
                  <a:pt x="138" y="247"/>
                </a:lnTo>
                <a:lnTo>
                  <a:pt x="170" y="255"/>
                </a:lnTo>
                <a:lnTo>
                  <a:pt x="207" y="265"/>
                </a:lnTo>
                <a:lnTo>
                  <a:pt x="245" y="271"/>
                </a:lnTo>
                <a:lnTo>
                  <a:pt x="287" y="278"/>
                </a:lnTo>
                <a:lnTo>
                  <a:pt x="329" y="283"/>
                </a:lnTo>
                <a:lnTo>
                  <a:pt x="374" y="286"/>
                </a:lnTo>
                <a:lnTo>
                  <a:pt x="420" y="289"/>
                </a:lnTo>
                <a:lnTo>
                  <a:pt x="468" y="289"/>
                </a:lnTo>
                <a:lnTo>
                  <a:pt x="516" y="289"/>
                </a:lnTo>
                <a:lnTo>
                  <a:pt x="562" y="286"/>
                </a:lnTo>
                <a:lnTo>
                  <a:pt x="607" y="283"/>
                </a:lnTo>
                <a:lnTo>
                  <a:pt x="651" y="278"/>
                </a:lnTo>
                <a:lnTo>
                  <a:pt x="692" y="271"/>
                </a:lnTo>
                <a:lnTo>
                  <a:pt x="731" y="265"/>
                </a:lnTo>
                <a:lnTo>
                  <a:pt x="766" y="255"/>
                </a:lnTo>
                <a:lnTo>
                  <a:pt x="800" y="247"/>
                </a:lnTo>
                <a:lnTo>
                  <a:pt x="830" y="236"/>
                </a:lnTo>
                <a:lnTo>
                  <a:pt x="857" y="225"/>
                </a:lnTo>
                <a:lnTo>
                  <a:pt x="880" y="214"/>
                </a:lnTo>
                <a:lnTo>
                  <a:pt x="900" y="201"/>
                </a:lnTo>
                <a:lnTo>
                  <a:pt x="915" y="188"/>
                </a:lnTo>
                <a:lnTo>
                  <a:pt x="928" y="174"/>
                </a:lnTo>
                <a:lnTo>
                  <a:pt x="934" y="159"/>
                </a:lnTo>
                <a:lnTo>
                  <a:pt x="937" y="145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id</a:t>
            </a:r>
            <a:endParaRPr lang="en-US" sz="1200" dirty="0"/>
          </a:p>
        </p:txBody>
      </p:sp>
      <p:sp>
        <p:nvSpPr>
          <p:cNvPr id="332" name="Freeform 58"/>
          <p:cNvSpPr>
            <a:spLocks/>
          </p:cNvSpPr>
          <p:nvPr/>
        </p:nvSpPr>
        <p:spPr bwMode="auto">
          <a:xfrm>
            <a:off x="5995989" y="2977401"/>
            <a:ext cx="744538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6" y="101"/>
              </a:cxn>
              <a:cxn ang="0">
                <a:pos x="881" y="76"/>
              </a:cxn>
              <a:cxn ang="0">
                <a:pos x="829" y="53"/>
              </a:cxn>
              <a:cxn ang="0">
                <a:pos x="767" y="32"/>
              </a:cxn>
              <a:cxn ang="0">
                <a:pos x="692" y="18"/>
              </a:cxn>
              <a:cxn ang="0">
                <a:pos x="608" y="7"/>
              </a:cxn>
              <a:cxn ang="0">
                <a:pos x="517" y="0"/>
              </a:cxn>
              <a:cxn ang="0">
                <a:pos x="421" y="0"/>
              </a:cxn>
              <a:cxn ang="0">
                <a:pos x="330" y="7"/>
              </a:cxn>
              <a:cxn ang="0">
                <a:pos x="245" y="18"/>
              </a:cxn>
              <a:cxn ang="0">
                <a:pos x="171" y="32"/>
              </a:cxn>
              <a:cxn ang="0">
                <a:pos x="107" y="53"/>
              </a:cxn>
              <a:cxn ang="0">
                <a:pos x="58" y="76"/>
              </a:cxn>
              <a:cxn ang="0">
                <a:pos x="22" y="101"/>
              </a:cxn>
              <a:cxn ang="0">
                <a:pos x="3" y="130"/>
              </a:cxn>
              <a:cxn ang="0">
                <a:pos x="3" y="159"/>
              </a:cxn>
              <a:cxn ang="0">
                <a:pos x="22" y="188"/>
              </a:cxn>
              <a:cxn ang="0">
                <a:pos x="58" y="214"/>
              </a:cxn>
              <a:cxn ang="0">
                <a:pos x="107" y="236"/>
              </a:cxn>
              <a:cxn ang="0">
                <a:pos x="171" y="257"/>
              </a:cxn>
              <a:cxn ang="0">
                <a:pos x="245" y="271"/>
              </a:cxn>
              <a:cxn ang="0">
                <a:pos x="330" y="283"/>
              </a:cxn>
              <a:cxn ang="0">
                <a:pos x="421" y="289"/>
              </a:cxn>
              <a:cxn ang="0">
                <a:pos x="517" y="289"/>
              </a:cxn>
              <a:cxn ang="0">
                <a:pos x="608" y="283"/>
              </a:cxn>
              <a:cxn ang="0">
                <a:pos x="692" y="271"/>
              </a:cxn>
              <a:cxn ang="0">
                <a:pos x="767" y="257"/>
              </a:cxn>
              <a:cxn ang="0">
                <a:pos x="829" y="236"/>
              </a:cxn>
              <a:cxn ang="0">
                <a:pos x="881" y="214"/>
              </a:cxn>
              <a:cxn ang="0">
                <a:pos x="916" y="188"/>
              </a:cxn>
              <a:cxn ang="0">
                <a:pos x="934" y="159"/>
              </a:cxn>
            </a:cxnLst>
            <a:rect l="0" t="0" r="r" b="b"/>
            <a:pathLst>
              <a:path w="937" h="289">
                <a:moveTo>
                  <a:pt x="937" y="145"/>
                </a:moveTo>
                <a:lnTo>
                  <a:pt x="934" y="130"/>
                </a:lnTo>
                <a:lnTo>
                  <a:pt x="927" y="116"/>
                </a:lnTo>
                <a:lnTo>
                  <a:pt x="916" y="101"/>
                </a:lnTo>
                <a:lnTo>
                  <a:pt x="900" y="89"/>
                </a:lnTo>
                <a:lnTo>
                  <a:pt x="881" y="76"/>
                </a:lnTo>
                <a:lnTo>
                  <a:pt x="857" y="64"/>
                </a:lnTo>
                <a:lnTo>
                  <a:pt x="829" y="53"/>
                </a:lnTo>
                <a:lnTo>
                  <a:pt x="799" y="42"/>
                </a:lnTo>
                <a:lnTo>
                  <a:pt x="767" y="32"/>
                </a:lnTo>
                <a:lnTo>
                  <a:pt x="730" y="24"/>
                </a:lnTo>
                <a:lnTo>
                  <a:pt x="692" y="18"/>
                </a:lnTo>
                <a:lnTo>
                  <a:pt x="650" y="12"/>
                </a:lnTo>
                <a:lnTo>
                  <a:pt x="608" y="7"/>
                </a:lnTo>
                <a:lnTo>
                  <a:pt x="564" y="4"/>
                </a:lnTo>
                <a:lnTo>
                  <a:pt x="517" y="0"/>
                </a:lnTo>
                <a:lnTo>
                  <a:pt x="469" y="0"/>
                </a:lnTo>
                <a:lnTo>
                  <a:pt x="421" y="0"/>
                </a:lnTo>
                <a:lnTo>
                  <a:pt x="375" y="4"/>
                </a:lnTo>
                <a:lnTo>
                  <a:pt x="330" y="7"/>
                </a:lnTo>
                <a:lnTo>
                  <a:pt x="287" y="12"/>
                </a:lnTo>
                <a:lnTo>
                  <a:pt x="245" y="18"/>
                </a:lnTo>
                <a:lnTo>
                  <a:pt x="206" y="24"/>
                </a:lnTo>
                <a:lnTo>
                  <a:pt x="171" y="32"/>
                </a:lnTo>
                <a:lnTo>
                  <a:pt x="138" y="42"/>
                </a:lnTo>
                <a:lnTo>
                  <a:pt x="107" y="53"/>
                </a:lnTo>
                <a:lnTo>
                  <a:pt x="80" y="64"/>
                </a:lnTo>
                <a:lnTo>
                  <a:pt x="58" y="76"/>
                </a:lnTo>
                <a:lnTo>
                  <a:pt x="37" y="89"/>
                </a:lnTo>
                <a:lnTo>
                  <a:pt x="22" y="101"/>
                </a:lnTo>
                <a:lnTo>
                  <a:pt x="10" y="116"/>
                </a:lnTo>
                <a:lnTo>
                  <a:pt x="3" y="130"/>
                </a:lnTo>
                <a:lnTo>
                  <a:pt x="0" y="145"/>
                </a:lnTo>
                <a:lnTo>
                  <a:pt x="3" y="159"/>
                </a:lnTo>
                <a:lnTo>
                  <a:pt x="10" y="174"/>
                </a:lnTo>
                <a:lnTo>
                  <a:pt x="22" y="188"/>
                </a:lnTo>
                <a:lnTo>
                  <a:pt x="37" y="201"/>
                </a:lnTo>
                <a:lnTo>
                  <a:pt x="58" y="214"/>
                </a:lnTo>
                <a:lnTo>
                  <a:pt x="80" y="225"/>
                </a:lnTo>
                <a:lnTo>
                  <a:pt x="107" y="236"/>
                </a:lnTo>
                <a:lnTo>
                  <a:pt x="138" y="247"/>
                </a:lnTo>
                <a:lnTo>
                  <a:pt x="171" y="257"/>
                </a:lnTo>
                <a:lnTo>
                  <a:pt x="206" y="265"/>
                </a:lnTo>
                <a:lnTo>
                  <a:pt x="245" y="271"/>
                </a:lnTo>
                <a:lnTo>
                  <a:pt x="287" y="278"/>
                </a:lnTo>
                <a:lnTo>
                  <a:pt x="330" y="283"/>
                </a:lnTo>
                <a:lnTo>
                  <a:pt x="375" y="286"/>
                </a:lnTo>
                <a:lnTo>
                  <a:pt x="421" y="289"/>
                </a:lnTo>
                <a:lnTo>
                  <a:pt x="469" y="289"/>
                </a:lnTo>
                <a:lnTo>
                  <a:pt x="517" y="289"/>
                </a:lnTo>
                <a:lnTo>
                  <a:pt x="564" y="286"/>
                </a:lnTo>
                <a:lnTo>
                  <a:pt x="608" y="283"/>
                </a:lnTo>
                <a:lnTo>
                  <a:pt x="650" y="278"/>
                </a:lnTo>
                <a:lnTo>
                  <a:pt x="692" y="271"/>
                </a:lnTo>
                <a:lnTo>
                  <a:pt x="730" y="265"/>
                </a:lnTo>
                <a:lnTo>
                  <a:pt x="767" y="257"/>
                </a:lnTo>
                <a:lnTo>
                  <a:pt x="799" y="247"/>
                </a:lnTo>
                <a:lnTo>
                  <a:pt x="829" y="236"/>
                </a:lnTo>
                <a:lnTo>
                  <a:pt x="857" y="225"/>
                </a:lnTo>
                <a:lnTo>
                  <a:pt x="881" y="214"/>
                </a:lnTo>
                <a:lnTo>
                  <a:pt x="900" y="201"/>
                </a:lnTo>
                <a:lnTo>
                  <a:pt x="916" y="188"/>
                </a:lnTo>
                <a:lnTo>
                  <a:pt x="927" y="174"/>
                </a:lnTo>
                <a:lnTo>
                  <a:pt x="934" y="159"/>
                </a:lnTo>
                <a:lnTo>
                  <a:pt x="937" y="145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33" name="Freeform 59"/>
          <p:cNvSpPr>
            <a:spLocks/>
          </p:cNvSpPr>
          <p:nvPr/>
        </p:nvSpPr>
        <p:spPr bwMode="auto">
          <a:xfrm>
            <a:off x="5995989" y="2977401"/>
            <a:ext cx="744538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6" y="101"/>
              </a:cxn>
              <a:cxn ang="0">
                <a:pos x="881" y="76"/>
              </a:cxn>
              <a:cxn ang="0">
                <a:pos x="829" y="53"/>
              </a:cxn>
              <a:cxn ang="0">
                <a:pos x="767" y="32"/>
              </a:cxn>
              <a:cxn ang="0">
                <a:pos x="692" y="18"/>
              </a:cxn>
              <a:cxn ang="0">
                <a:pos x="608" y="7"/>
              </a:cxn>
              <a:cxn ang="0">
                <a:pos x="517" y="0"/>
              </a:cxn>
              <a:cxn ang="0">
                <a:pos x="421" y="0"/>
              </a:cxn>
              <a:cxn ang="0">
                <a:pos x="330" y="7"/>
              </a:cxn>
              <a:cxn ang="0">
                <a:pos x="245" y="18"/>
              </a:cxn>
              <a:cxn ang="0">
                <a:pos x="171" y="32"/>
              </a:cxn>
              <a:cxn ang="0">
                <a:pos x="107" y="53"/>
              </a:cxn>
              <a:cxn ang="0">
                <a:pos x="58" y="76"/>
              </a:cxn>
              <a:cxn ang="0">
                <a:pos x="22" y="101"/>
              </a:cxn>
              <a:cxn ang="0">
                <a:pos x="3" y="130"/>
              </a:cxn>
              <a:cxn ang="0">
                <a:pos x="3" y="159"/>
              </a:cxn>
              <a:cxn ang="0">
                <a:pos x="22" y="188"/>
              </a:cxn>
              <a:cxn ang="0">
                <a:pos x="58" y="214"/>
              </a:cxn>
              <a:cxn ang="0">
                <a:pos x="107" y="236"/>
              </a:cxn>
              <a:cxn ang="0">
                <a:pos x="171" y="257"/>
              </a:cxn>
              <a:cxn ang="0">
                <a:pos x="245" y="271"/>
              </a:cxn>
              <a:cxn ang="0">
                <a:pos x="330" y="283"/>
              </a:cxn>
              <a:cxn ang="0">
                <a:pos x="421" y="289"/>
              </a:cxn>
              <a:cxn ang="0">
                <a:pos x="517" y="289"/>
              </a:cxn>
              <a:cxn ang="0">
                <a:pos x="608" y="283"/>
              </a:cxn>
              <a:cxn ang="0">
                <a:pos x="692" y="271"/>
              </a:cxn>
              <a:cxn ang="0">
                <a:pos x="767" y="257"/>
              </a:cxn>
              <a:cxn ang="0">
                <a:pos x="829" y="236"/>
              </a:cxn>
              <a:cxn ang="0">
                <a:pos x="881" y="214"/>
              </a:cxn>
              <a:cxn ang="0">
                <a:pos x="916" y="188"/>
              </a:cxn>
              <a:cxn ang="0">
                <a:pos x="934" y="159"/>
              </a:cxn>
            </a:cxnLst>
            <a:rect l="0" t="0" r="r" b="b"/>
            <a:pathLst>
              <a:path w="937" h="289">
                <a:moveTo>
                  <a:pt x="937" y="145"/>
                </a:moveTo>
                <a:lnTo>
                  <a:pt x="934" y="130"/>
                </a:lnTo>
                <a:lnTo>
                  <a:pt x="927" y="116"/>
                </a:lnTo>
                <a:lnTo>
                  <a:pt x="916" y="101"/>
                </a:lnTo>
                <a:lnTo>
                  <a:pt x="900" y="89"/>
                </a:lnTo>
                <a:lnTo>
                  <a:pt x="881" y="76"/>
                </a:lnTo>
                <a:lnTo>
                  <a:pt x="857" y="64"/>
                </a:lnTo>
                <a:lnTo>
                  <a:pt x="829" y="53"/>
                </a:lnTo>
                <a:lnTo>
                  <a:pt x="799" y="42"/>
                </a:lnTo>
                <a:lnTo>
                  <a:pt x="767" y="32"/>
                </a:lnTo>
                <a:lnTo>
                  <a:pt x="730" y="24"/>
                </a:lnTo>
                <a:lnTo>
                  <a:pt x="692" y="18"/>
                </a:lnTo>
                <a:lnTo>
                  <a:pt x="650" y="12"/>
                </a:lnTo>
                <a:lnTo>
                  <a:pt x="608" y="7"/>
                </a:lnTo>
                <a:lnTo>
                  <a:pt x="564" y="4"/>
                </a:lnTo>
                <a:lnTo>
                  <a:pt x="517" y="0"/>
                </a:lnTo>
                <a:lnTo>
                  <a:pt x="469" y="0"/>
                </a:lnTo>
                <a:lnTo>
                  <a:pt x="421" y="0"/>
                </a:lnTo>
                <a:lnTo>
                  <a:pt x="375" y="4"/>
                </a:lnTo>
                <a:lnTo>
                  <a:pt x="330" y="7"/>
                </a:lnTo>
                <a:lnTo>
                  <a:pt x="287" y="12"/>
                </a:lnTo>
                <a:lnTo>
                  <a:pt x="245" y="18"/>
                </a:lnTo>
                <a:lnTo>
                  <a:pt x="206" y="24"/>
                </a:lnTo>
                <a:lnTo>
                  <a:pt x="171" y="32"/>
                </a:lnTo>
                <a:lnTo>
                  <a:pt x="138" y="42"/>
                </a:lnTo>
                <a:lnTo>
                  <a:pt x="107" y="53"/>
                </a:lnTo>
                <a:lnTo>
                  <a:pt x="80" y="64"/>
                </a:lnTo>
                <a:lnTo>
                  <a:pt x="58" y="76"/>
                </a:lnTo>
                <a:lnTo>
                  <a:pt x="37" y="89"/>
                </a:lnTo>
                <a:lnTo>
                  <a:pt x="22" y="101"/>
                </a:lnTo>
                <a:lnTo>
                  <a:pt x="10" y="116"/>
                </a:lnTo>
                <a:lnTo>
                  <a:pt x="3" y="130"/>
                </a:lnTo>
                <a:lnTo>
                  <a:pt x="0" y="145"/>
                </a:lnTo>
                <a:lnTo>
                  <a:pt x="3" y="159"/>
                </a:lnTo>
                <a:lnTo>
                  <a:pt x="10" y="174"/>
                </a:lnTo>
                <a:lnTo>
                  <a:pt x="22" y="188"/>
                </a:lnTo>
                <a:lnTo>
                  <a:pt x="37" y="201"/>
                </a:lnTo>
                <a:lnTo>
                  <a:pt x="58" y="214"/>
                </a:lnTo>
                <a:lnTo>
                  <a:pt x="80" y="225"/>
                </a:lnTo>
                <a:lnTo>
                  <a:pt x="107" y="236"/>
                </a:lnTo>
                <a:lnTo>
                  <a:pt x="138" y="247"/>
                </a:lnTo>
                <a:lnTo>
                  <a:pt x="171" y="257"/>
                </a:lnTo>
                <a:lnTo>
                  <a:pt x="206" y="265"/>
                </a:lnTo>
                <a:lnTo>
                  <a:pt x="245" y="271"/>
                </a:lnTo>
                <a:lnTo>
                  <a:pt x="287" y="278"/>
                </a:lnTo>
                <a:lnTo>
                  <a:pt x="330" y="283"/>
                </a:lnTo>
                <a:lnTo>
                  <a:pt x="375" y="286"/>
                </a:lnTo>
                <a:lnTo>
                  <a:pt x="421" y="289"/>
                </a:lnTo>
                <a:lnTo>
                  <a:pt x="469" y="289"/>
                </a:lnTo>
                <a:lnTo>
                  <a:pt x="517" y="289"/>
                </a:lnTo>
                <a:lnTo>
                  <a:pt x="564" y="286"/>
                </a:lnTo>
                <a:lnTo>
                  <a:pt x="608" y="283"/>
                </a:lnTo>
                <a:lnTo>
                  <a:pt x="650" y="278"/>
                </a:lnTo>
                <a:lnTo>
                  <a:pt x="692" y="271"/>
                </a:lnTo>
                <a:lnTo>
                  <a:pt x="730" y="265"/>
                </a:lnTo>
                <a:lnTo>
                  <a:pt x="767" y="257"/>
                </a:lnTo>
                <a:lnTo>
                  <a:pt x="799" y="247"/>
                </a:lnTo>
                <a:lnTo>
                  <a:pt x="829" y="236"/>
                </a:lnTo>
                <a:lnTo>
                  <a:pt x="857" y="225"/>
                </a:lnTo>
                <a:lnTo>
                  <a:pt x="881" y="214"/>
                </a:lnTo>
                <a:lnTo>
                  <a:pt x="900" y="201"/>
                </a:lnTo>
                <a:lnTo>
                  <a:pt x="916" y="188"/>
                </a:lnTo>
                <a:lnTo>
                  <a:pt x="927" y="174"/>
                </a:lnTo>
                <a:lnTo>
                  <a:pt x="934" y="159"/>
                </a:lnTo>
                <a:lnTo>
                  <a:pt x="937" y="145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/>
              <a:t>ch_id</a:t>
            </a:r>
            <a:endParaRPr lang="en-US" sz="1200" dirty="0"/>
          </a:p>
        </p:txBody>
      </p:sp>
      <p:sp>
        <p:nvSpPr>
          <p:cNvPr id="334" name="Rectangle 63"/>
          <p:cNvSpPr>
            <a:spLocks noChangeArrowheads="1"/>
          </p:cNvSpPr>
          <p:nvPr/>
        </p:nvSpPr>
        <p:spPr bwMode="auto">
          <a:xfrm>
            <a:off x="5799139" y="2913901"/>
            <a:ext cx="120226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cs typeface="Arial" pitchFamily="34" charset="0"/>
              </a:rPr>
              <a:t>...</a:t>
            </a:r>
            <a:endParaRPr lang="en-US" sz="1200">
              <a:cs typeface="Arial" pitchFamily="34" charset="0"/>
            </a:endParaRPr>
          </a:p>
        </p:txBody>
      </p:sp>
      <p:sp>
        <p:nvSpPr>
          <p:cNvPr id="335" name="Freeform 64"/>
          <p:cNvSpPr>
            <a:spLocks/>
          </p:cNvSpPr>
          <p:nvPr/>
        </p:nvSpPr>
        <p:spPr bwMode="auto">
          <a:xfrm>
            <a:off x="6854826" y="2977401"/>
            <a:ext cx="742950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4" y="101"/>
              </a:cxn>
              <a:cxn ang="0">
                <a:pos x="879" y="76"/>
              </a:cxn>
              <a:cxn ang="0">
                <a:pos x="828" y="53"/>
              </a:cxn>
              <a:cxn ang="0">
                <a:pos x="765" y="32"/>
              </a:cxn>
              <a:cxn ang="0">
                <a:pos x="690" y="18"/>
              </a:cxn>
              <a:cxn ang="0">
                <a:pos x="607" y="7"/>
              </a:cxn>
              <a:cxn ang="0">
                <a:pos x="516" y="0"/>
              </a:cxn>
              <a:cxn ang="0">
                <a:pos x="420" y="0"/>
              </a:cxn>
              <a:cxn ang="0">
                <a:pos x="328" y="7"/>
              </a:cxn>
              <a:cxn ang="0">
                <a:pos x="245" y="18"/>
              </a:cxn>
              <a:cxn ang="0">
                <a:pos x="170" y="32"/>
              </a:cxn>
              <a:cxn ang="0">
                <a:pos x="107" y="53"/>
              </a:cxn>
              <a:cxn ang="0">
                <a:pos x="56" y="76"/>
              </a:cxn>
              <a:cxn ang="0">
                <a:pos x="21" y="101"/>
              </a:cxn>
              <a:cxn ang="0">
                <a:pos x="2" y="130"/>
              </a:cxn>
              <a:cxn ang="0">
                <a:pos x="2" y="159"/>
              </a:cxn>
              <a:cxn ang="0">
                <a:pos x="21" y="188"/>
              </a:cxn>
              <a:cxn ang="0">
                <a:pos x="56" y="214"/>
              </a:cxn>
              <a:cxn ang="0">
                <a:pos x="107" y="236"/>
              </a:cxn>
              <a:cxn ang="0">
                <a:pos x="170" y="257"/>
              </a:cxn>
              <a:cxn ang="0">
                <a:pos x="245" y="271"/>
              </a:cxn>
              <a:cxn ang="0">
                <a:pos x="328" y="283"/>
              </a:cxn>
              <a:cxn ang="0">
                <a:pos x="420" y="289"/>
              </a:cxn>
              <a:cxn ang="0">
                <a:pos x="516" y="289"/>
              </a:cxn>
              <a:cxn ang="0">
                <a:pos x="607" y="283"/>
              </a:cxn>
              <a:cxn ang="0">
                <a:pos x="690" y="271"/>
              </a:cxn>
              <a:cxn ang="0">
                <a:pos x="765" y="257"/>
              </a:cxn>
              <a:cxn ang="0">
                <a:pos x="828" y="236"/>
              </a:cxn>
              <a:cxn ang="0">
                <a:pos x="879" y="214"/>
              </a:cxn>
              <a:cxn ang="0">
                <a:pos x="914" y="188"/>
              </a:cxn>
              <a:cxn ang="0">
                <a:pos x="934" y="159"/>
              </a:cxn>
            </a:cxnLst>
            <a:rect l="0" t="0" r="r" b="b"/>
            <a:pathLst>
              <a:path w="935" h="289">
                <a:moveTo>
                  <a:pt x="935" y="145"/>
                </a:moveTo>
                <a:lnTo>
                  <a:pt x="934" y="130"/>
                </a:lnTo>
                <a:lnTo>
                  <a:pt x="926" y="116"/>
                </a:lnTo>
                <a:lnTo>
                  <a:pt x="914" y="101"/>
                </a:lnTo>
                <a:lnTo>
                  <a:pt x="898" y="89"/>
                </a:lnTo>
                <a:lnTo>
                  <a:pt x="879" y="76"/>
                </a:lnTo>
                <a:lnTo>
                  <a:pt x="855" y="64"/>
                </a:lnTo>
                <a:lnTo>
                  <a:pt x="828" y="53"/>
                </a:lnTo>
                <a:lnTo>
                  <a:pt x="799" y="42"/>
                </a:lnTo>
                <a:lnTo>
                  <a:pt x="765" y="32"/>
                </a:lnTo>
                <a:lnTo>
                  <a:pt x="729" y="24"/>
                </a:lnTo>
                <a:lnTo>
                  <a:pt x="690" y="18"/>
                </a:lnTo>
                <a:lnTo>
                  <a:pt x="650" y="12"/>
                </a:lnTo>
                <a:lnTo>
                  <a:pt x="607" y="7"/>
                </a:lnTo>
                <a:lnTo>
                  <a:pt x="562" y="4"/>
                </a:lnTo>
                <a:lnTo>
                  <a:pt x="516" y="0"/>
                </a:lnTo>
                <a:lnTo>
                  <a:pt x="468" y="0"/>
                </a:lnTo>
                <a:lnTo>
                  <a:pt x="420" y="0"/>
                </a:lnTo>
                <a:lnTo>
                  <a:pt x="373" y="4"/>
                </a:lnTo>
                <a:lnTo>
                  <a:pt x="328" y="7"/>
                </a:lnTo>
                <a:lnTo>
                  <a:pt x="285" y="12"/>
                </a:lnTo>
                <a:lnTo>
                  <a:pt x="245" y="18"/>
                </a:lnTo>
                <a:lnTo>
                  <a:pt x="207" y="24"/>
                </a:lnTo>
                <a:lnTo>
                  <a:pt x="170" y="32"/>
                </a:lnTo>
                <a:lnTo>
                  <a:pt x="136" y="42"/>
                </a:lnTo>
                <a:lnTo>
                  <a:pt x="107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10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10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7" y="236"/>
                </a:lnTo>
                <a:lnTo>
                  <a:pt x="136" y="247"/>
                </a:lnTo>
                <a:lnTo>
                  <a:pt x="170" y="257"/>
                </a:lnTo>
                <a:lnTo>
                  <a:pt x="207" y="265"/>
                </a:lnTo>
                <a:lnTo>
                  <a:pt x="245" y="271"/>
                </a:lnTo>
                <a:lnTo>
                  <a:pt x="285" y="278"/>
                </a:lnTo>
                <a:lnTo>
                  <a:pt x="328" y="283"/>
                </a:lnTo>
                <a:lnTo>
                  <a:pt x="373" y="286"/>
                </a:lnTo>
                <a:lnTo>
                  <a:pt x="420" y="289"/>
                </a:lnTo>
                <a:lnTo>
                  <a:pt x="468" y="289"/>
                </a:lnTo>
                <a:lnTo>
                  <a:pt x="516" y="289"/>
                </a:lnTo>
                <a:lnTo>
                  <a:pt x="562" y="286"/>
                </a:lnTo>
                <a:lnTo>
                  <a:pt x="607" y="283"/>
                </a:lnTo>
                <a:lnTo>
                  <a:pt x="650" y="278"/>
                </a:lnTo>
                <a:lnTo>
                  <a:pt x="690" y="271"/>
                </a:lnTo>
                <a:lnTo>
                  <a:pt x="729" y="265"/>
                </a:lnTo>
                <a:lnTo>
                  <a:pt x="765" y="257"/>
                </a:lnTo>
                <a:lnTo>
                  <a:pt x="799" y="247"/>
                </a:lnTo>
                <a:lnTo>
                  <a:pt x="828" y="236"/>
                </a:lnTo>
                <a:lnTo>
                  <a:pt x="855" y="225"/>
                </a:lnTo>
                <a:lnTo>
                  <a:pt x="879" y="214"/>
                </a:lnTo>
                <a:lnTo>
                  <a:pt x="898" y="201"/>
                </a:lnTo>
                <a:lnTo>
                  <a:pt x="914" y="188"/>
                </a:lnTo>
                <a:lnTo>
                  <a:pt x="926" y="174"/>
                </a:lnTo>
                <a:lnTo>
                  <a:pt x="934" y="159"/>
                </a:lnTo>
                <a:lnTo>
                  <a:pt x="935" y="145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36" name="Freeform 65"/>
          <p:cNvSpPr>
            <a:spLocks/>
          </p:cNvSpPr>
          <p:nvPr/>
        </p:nvSpPr>
        <p:spPr bwMode="auto">
          <a:xfrm>
            <a:off x="6854826" y="2977401"/>
            <a:ext cx="742950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4" y="101"/>
              </a:cxn>
              <a:cxn ang="0">
                <a:pos x="879" y="76"/>
              </a:cxn>
              <a:cxn ang="0">
                <a:pos x="828" y="53"/>
              </a:cxn>
              <a:cxn ang="0">
                <a:pos x="765" y="32"/>
              </a:cxn>
              <a:cxn ang="0">
                <a:pos x="690" y="18"/>
              </a:cxn>
              <a:cxn ang="0">
                <a:pos x="607" y="7"/>
              </a:cxn>
              <a:cxn ang="0">
                <a:pos x="516" y="0"/>
              </a:cxn>
              <a:cxn ang="0">
                <a:pos x="420" y="0"/>
              </a:cxn>
              <a:cxn ang="0">
                <a:pos x="328" y="7"/>
              </a:cxn>
              <a:cxn ang="0">
                <a:pos x="245" y="18"/>
              </a:cxn>
              <a:cxn ang="0">
                <a:pos x="170" y="32"/>
              </a:cxn>
              <a:cxn ang="0">
                <a:pos x="107" y="53"/>
              </a:cxn>
              <a:cxn ang="0">
                <a:pos x="56" y="76"/>
              </a:cxn>
              <a:cxn ang="0">
                <a:pos x="21" y="101"/>
              </a:cxn>
              <a:cxn ang="0">
                <a:pos x="2" y="130"/>
              </a:cxn>
              <a:cxn ang="0">
                <a:pos x="2" y="159"/>
              </a:cxn>
              <a:cxn ang="0">
                <a:pos x="21" y="188"/>
              </a:cxn>
              <a:cxn ang="0">
                <a:pos x="56" y="214"/>
              </a:cxn>
              <a:cxn ang="0">
                <a:pos x="107" y="236"/>
              </a:cxn>
              <a:cxn ang="0">
                <a:pos x="170" y="257"/>
              </a:cxn>
              <a:cxn ang="0">
                <a:pos x="245" y="271"/>
              </a:cxn>
              <a:cxn ang="0">
                <a:pos x="328" y="283"/>
              </a:cxn>
              <a:cxn ang="0">
                <a:pos x="420" y="289"/>
              </a:cxn>
              <a:cxn ang="0">
                <a:pos x="516" y="289"/>
              </a:cxn>
              <a:cxn ang="0">
                <a:pos x="607" y="283"/>
              </a:cxn>
              <a:cxn ang="0">
                <a:pos x="690" y="271"/>
              </a:cxn>
              <a:cxn ang="0">
                <a:pos x="765" y="257"/>
              </a:cxn>
              <a:cxn ang="0">
                <a:pos x="828" y="236"/>
              </a:cxn>
              <a:cxn ang="0">
                <a:pos x="879" y="214"/>
              </a:cxn>
              <a:cxn ang="0">
                <a:pos x="914" y="188"/>
              </a:cxn>
              <a:cxn ang="0">
                <a:pos x="934" y="159"/>
              </a:cxn>
            </a:cxnLst>
            <a:rect l="0" t="0" r="r" b="b"/>
            <a:pathLst>
              <a:path w="935" h="289">
                <a:moveTo>
                  <a:pt x="935" y="145"/>
                </a:moveTo>
                <a:lnTo>
                  <a:pt x="934" y="130"/>
                </a:lnTo>
                <a:lnTo>
                  <a:pt x="926" y="116"/>
                </a:lnTo>
                <a:lnTo>
                  <a:pt x="914" y="101"/>
                </a:lnTo>
                <a:lnTo>
                  <a:pt x="898" y="89"/>
                </a:lnTo>
                <a:lnTo>
                  <a:pt x="879" y="76"/>
                </a:lnTo>
                <a:lnTo>
                  <a:pt x="855" y="64"/>
                </a:lnTo>
                <a:lnTo>
                  <a:pt x="828" y="53"/>
                </a:lnTo>
                <a:lnTo>
                  <a:pt x="799" y="42"/>
                </a:lnTo>
                <a:lnTo>
                  <a:pt x="765" y="32"/>
                </a:lnTo>
                <a:lnTo>
                  <a:pt x="729" y="24"/>
                </a:lnTo>
                <a:lnTo>
                  <a:pt x="690" y="18"/>
                </a:lnTo>
                <a:lnTo>
                  <a:pt x="650" y="12"/>
                </a:lnTo>
                <a:lnTo>
                  <a:pt x="607" y="7"/>
                </a:lnTo>
                <a:lnTo>
                  <a:pt x="562" y="4"/>
                </a:lnTo>
                <a:lnTo>
                  <a:pt x="516" y="0"/>
                </a:lnTo>
                <a:lnTo>
                  <a:pt x="468" y="0"/>
                </a:lnTo>
                <a:lnTo>
                  <a:pt x="420" y="0"/>
                </a:lnTo>
                <a:lnTo>
                  <a:pt x="373" y="4"/>
                </a:lnTo>
                <a:lnTo>
                  <a:pt x="328" y="7"/>
                </a:lnTo>
                <a:lnTo>
                  <a:pt x="285" y="12"/>
                </a:lnTo>
                <a:lnTo>
                  <a:pt x="245" y="18"/>
                </a:lnTo>
                <a:lnTo>
                  <a:pt x="207" y="24"/>
                </a:lnTo>
                <a:lnTo>
                  <a:pt x="170" y="32"/>
                </a:lnTo>
                <a:lnTo>
                  <a:pt x="136" y="42"/>
                </a:lnTo>
                <a:lnTo>
                  <a:pt x="107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10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10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7" y="236"/>
                </a:lnTo>
                <a:lnTo>
                  <a:pt x="136" y="247"/>
                </a:lnTo>
                <a:lnTo>
                  <a:pt x="170" y="257"/>
                </a:lnTo>
                <a:lnTo>
                  <a:pt x="207" y="265"/>
                </a:lnTo>
                <a:lnTo>
                  <a:pt x="245" y="271"/>
                </a:lnTo>
                <a:lnTo>
                  <a:pt x="285" y="278"/>
                </a:lnTo>
                <a:lnTo>
                  <a:pt x="328" y="283"/>
                </a:lnTo>
                <a:lnTo>
                  <a:pt x="373" y="286"/>
                </a:lnTo>
                <a:lnTo>
                  <a:pt x="420" y="289"/>
                </a:lnTo>
                <a:lnTo>
                  <a:pt x="468" y="289"/>
                </a:lnTo>
                <a:lnTo>
                  <a:pt x="516" y="289"/>
                </a:lnTo>
                <a:lnTo>
                  <a:pt x="562" y="286"/>
                </a:lnTo>
                <a:lnTo>
                  <a:pt x="607" y="283"/>
                </a:lnTo>
                <a:lnTo>
                  <a:pt x="650" y="278"/>
                </a:lnTo>
                <a:lnTo>
                  <a:pt x="690" y="271"/>
                </a:lnTo>
                <a:lnTo>
                  <a:pt x="729" y="265"/>
                </a:lnTo>
                <a:lnTo>
                  <a:pt x="765" y="257"/>
                </a:lnTo>
                <a:lnTo>
                  <a:pt x="799" y="247"/>
                </a:lnTo>
                <a:lnTo>
                  <a:pt x="828" y="236"/>
                </a:lnTo>
                <a:lnTo>
                  <a:pt x="855" y="225"/>
                </a:lnTo>
                <a:lnTo>
                  <a:pt x="879" y="214"/>
                </a:lnTo>
                <a:lnTo>
                  <a:pt x="898" y="201"/>
                </a:lnTo>
                <a:lnTo>
                  <a:pt x="914" y="188"/>
                </a:lnTo>
                <a:lnTo>
                  <a:pt x="926" y="174"/>
                </a:lnTo>
                <a:lnTo>
                  <a:pt x="934" y="159"/>
                </a:lnTo>
                <a:lnTo>
                  <a:pt x="935" y="145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/>
              <a:t>ch_id</a:t>
            </a:r>
            <a:endParaRPr lang="en-US" sz="1200" dirty="0"/>
          </a:p>
        </p:txBody>
      </p:sp>
      <p:sp>
        <p:nvSpPr>
          <p:cNvPr id="337" name="Rectangle 69"/>
          <p:cNvSpPr>
            <a:spLocks noChangeArrowheads="1"/>
          </p:cNvSpPr>
          <p:nvPr/>
        </p:nvSpPr>
        <p:spPr bwMode="auto">
          <a:xfrm>
            <a:off x="7626351" y="2913901"/>
            <a:ext cx="120226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cs typeface="Arial" pitchFamily="34" charset="0"/>
              </a:rPr>
              <a:t>...</a:t>
            </a:r>
            <a:endParaRPr lang="en-US" sz="1200">
              <a:cs typeface="Arial" pitchFamily="34" charset="0"/>
            </a:endParaRPr>
          </a:p>
        </p:txBody>
      </p:sp>
      <p:sp>
        <p:nvSpPr>
          <p:cNvPr id="338" name="Freeform 70"/>
          <p:cNvSpPr>
            <a:spLocks/>
          </p:cNvSpPr>
          <p:nvPr/>
        </p:nvSpPr>
        <p:spPr bwMode="auto">
          <a:xfrm>
            <a:off x="7797801" y="2977401"/>
            <a:ext cx="514350" cy="230188"/>
          </a:xfrm>
          <a:custGeom>
            <a:avLst/>
            <a:gdLst/>
            <a:ahLst/>
            <a:cxnLst>
              <a:cxn ang="0">
                <a:pos x="647" y="145"/>
              </a:cxn>
              <a:cxn ang="0">
                <a:pos x="646" y="130"/>
              </a:cxn>
              <a:cxn ang="0">
                <a:pos x="641" y="116"/>
              </a:cxn>
              <a:cxn ang="0">
                <a:pos x="633" y="101"/>
              </a:cxn>
              <a:cxn ang="0">
                <a:pos x="622" y="89"/>
              </a:cxn>
              <a:cxn ang="0">
                <a:pos x="609" y="76"/>
              </a:cxn>
              <a:cxn ang="0">
                <a:pos x="593" y="64"/>
              </a:cxn>
              <a:cxn ang="0">
                <a:pos x="574" y="53"/>
              </a:cxn>
              <a:cxn ang="0">
                <a:pos x="553" y="42"/>
              </a:cxn>
              <a:cxn ang="0">
                <a:pos x="530" y="32"/>
              </a:cxn>
              <a:cxn ang="0">
                <a:pos x="505" y="24"/>
              </a:cxn>
              <a:cxn ang="0">
                <a:pos x="477" y="18"/>
              </a:cxn>
              <a:cxn ang="0">
                <a:pos x="450" y="12"/>
              </a:cxn>
              <a:cxn ang="0">
                <a:pos x="389" y="4"/>
              </a:cxn>
              <a:cxn ang="0">
                <a:pos x="324" y="0"/>
              </a:cxn>
              <a:cxn ang="0">
                <a:pos x="258" y="4"/>
              </a:cxn>
              <a:cxn ang="0">
                <a:pos x="197" y="12"/>
              </a:cxn>
              <a:cxn ang="0">
                <a:pos x="168" y="18"/>
              </a:cxn>
              <a:cxn ang="0">
                <a:pos x="143" y="24"/>
              </a:cxn>
              <a:cxn ang="0">
                <a:pos x="117" y="32"/>
              </a:cxn>
              <a:cxn ang="0">
                <a:pos x="95" y="42"/>
              </a:cxn>
              <a:cxn ang="0">
                <a:pos x="74" y="53"/>
              </a:cxn>
              <a:cxn ang="0">
                <a:pos x="55" y="64"/>
              </a:cxn>
              <a:cxn ang="0">
                <a:pos x="39" y="76"/>
              </a:cxn>
              <a:cxn ang="0">
                <a:pos x="26" y="89"/>
              </a:cxn>
              <a:cxn ang="0">
                <a:pos x="15" y="101"/>
              </a:cxn>
              <a:cxn ang="0">
                <a:pos x="7" y="116"/>
              </a:cxn>
              <a:cxn ang="0">
                <a:pos x="2" y="130"/>
              </a:cxn>
              <a:cxn ang="0">
                <a:pos x="0" y="145"/>
              </a:cxn>
              <a:cxn ang="0">
                <a:pos x="2" y="159"/>
              </a:cxn>
              <a:cxn ang="0">
                <a:pos x="7" y="174"/>
              </a:cxn>
              <a:cxn ang="0">
                <a:pos x="15" y="188"/>
              </a:cxn>
              <a:cxn ang="0">
                <a:pos x="26" y="201"/>
              </a:cxn>
              <a:cxn ang="0">
                <a:pos x="39" y="214"/>
              </a:cxn>
              <a:cxn ang="0">
                <a:pos x="55" y="225"/>
              </a:cxn>
              <a:cxn ang="0">
                <a:pos x="74" y="236"/>
              </a:cxn>
              <a:cxn ang="0">
                <a:pos x="95" y="247"/>
              </a:cxn>
              <a:cxn ang="0">
                <a:pos x="117" y="257"/>
              </a:cxn>
              <a:cxn ang="0">
                <a:pos x="143" y="265"/>
              </a:cxn>
              <a:cxn ang="0">
                <a:pos x="168" y="271"/>
              </a:cxn>
              <a:cxn ang="0">
                <a:pos x="197" y="278"/>
              </a:cxn>
              <a:cxn ang="0">
                <a:pos x="258" y="286"/>
              </a:cxn>
              <a:cxn ang="0">
                <a:pos x="324" y="289"/>
              </a:cxn>
              <a:cxn ang="0">
                <a:pos x="389" y="286"/>
              </a:cxn>
              <a:cxn ang="0">
                <a:pos x="450" y="278"/>
              </a:cxn>
              <a:cxn ang="0">
                <a:pos x="477" y="271"/>
              </a:cxn>
              <a:cxn ang="0">
                <a:pos x="505" y="265"/>
              </a:cxn>
              <a:cxn ang="0">
                <a:pos x="530" y="257"/>
              </a:cxn>
              <a:cxn ang="0">
                <a:pos x="553" y="247"/>
              </a:cxn>
              <a:cxn ang="0">
                <a:pos x="574" y="236"/>
              </a:cxn>
              <a:cxn ang="0">
                <a:pos x="593" y="225"/>
              </a:cxn>
              <a:cxn ang="0">
                <a:pos x="609" y="214"/>
              </a:cxn>
              <a:cxn ang="0">
                <a:pos x="622" y="201"/>
              </a:cxn>
              <a:cxn ang="0">
                <a:pos x="633" y="188"/>
              </a:cxn>
              <a:cxn ang="0">
                <a:pos x="641" y="174"/>
              </a:cxn>
              <a:cxn ang="0">
                <a:pos x="646" y="159"/>
              </a:cxn>
              <a:cxn ang="0">
                <a:pos x="647" y="145"/>
              </a:cxn>
            </a:cxnLst>
            <a:rect l="0" t="0" r="r" b="b"/>
            <a:pathLst>
              <a:path w="647" h="289">
                <a:moveTo>
                  <a:pt x="647" y="145"/>
                </a:moveTo>
                <a:lnTo>
                  <a:pt x="646" y="130"/>
                </a:lnTo>
                <a:lnTo>
                  <a:pt x="641" y="116"/>
                </a:lnTo>
                <a:lnTo>
                  <a:pt x="633" y="101"/>
                </a:lnTo>
                <a:lnTo>
                  <a:pt x="622" y="89"/>
                </a:lnTo>
                <a:lnTo>
                  <a:pt x="609" y="76"/>
                </a:lnTo>
                <a:lnTo>
                  <a:pt x="593" y="64"/>
                </a:lnTo>
                <a:lnTo>
                  <a:pt x="574" y="53"/>
                </a:lnTo>
                <a:lnTo>
                  <a:pt x="553" y="42"/>
                </a:lnTo>
                <a:lnTo>
                  <a:pt x="530" y="32"/>
                </a:lnTo>
                <a:lnTo>
                  <a:pt x="505" y="24"/>
                </a:lnTo>
                <a:lnTo>
                  <a:pt x="477" y="18"/>
                </a:lnTo>
                <a:lnTo>
                  <a:pt x="450" y="12"/>
                </a:lnTo>
                <a:lnTo>
                  <a:pt x="389" y="4"/>
                </a:lnTo>
                <a:lnTo>
                  <a:pt x="324" y="0"/>
                </a:lnTo>
                <a:lnTo>
                  <a:pt x="258" y="4"/>
                </a:lnTo>
                <a:lnTo>
                  <a:pt x="197" y="12"/>
                </a:lnTo>
                <a:lnTo>
                  <a:pt x="168" y="18"/>
                </a:lnTo>
                <a:lnTo>
                  <a:pt x="143" y="24"/>
                </a:lnTo>
                <a:lnTo>
                  <a:pt x="117" y="32"/>
                </a:lnTo>
                <a:lnTo>
                  <a:pt x="95" y="42"/>
                </a:lnTo>
                <a:lnTo>
                  <a:pt x="74" y="53"/>
                </a:lnTo>
                <a:lnTo>
                  <a:pt x="55" y="64"/>
                </a:lnTo>
                <a:lnTo>
                  <a:pt x="39" y="76"/>
                </a:lnTo>
                <a:lnTo>
                  <a:pt x="26" y="89"/>
                </a:lnTo>
                <a:lnTo>
                  <a:pt x="15" y="101"/>
                </a:lnTo>
                <a:lnTo>
                  <a:pt x="7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7" y="174"/>
                </a:lnTo>
                <a:lnTo>
                  <a:pt x="15" y="188"/>
                </a:lnTo>
                <a:lnTo>
                  <a:pt x="26" y="201"/>
                </a:lnTo>
                <a:lnTo>
                  <a:pt x="39" y="214"/>
                </a:lnTo>
                <a:lnTo>
                  <a:pt x="55" y="225"/>
                </a:lnTo>
                <a:lnTo>
                  <a:pt x="74" y="236"/>
                </a:lnTo>
                <a:lnTo>
                  <a:pt x="95" y="247"/>
                </a:lnTo>
                <a:lnTo>
                  <a:pt x="117" y="257"/>
                </a:lnTo>
                <a:lnTo>
                  <a:pt x="143" y="265"/>
                </a:lnTo>
                <a:lnTo>
                  <a:pt x="168" y="271"/>
                </a:lnTo>
                <a:lnTo>
                  <a:pt x="197" y="278"/>
                </a:lnTo>
                <a:lnTo>
                  <a:pt x="258" y="286"/>
                </a:lnTo>
                <a:lnTo>
                  <a:pt x="324" y="289"/>
                </a:lnTo>
                <a:lnTo>
                  <a:pt x="389" y="286"/>
                </a:lnTo>
                <a:lnTo>
                  <a:pt x="450" y="278"/>
                </a:lnTo>
                <a:lnTo>
                  <a:pt x="477" y="271"/>
                </a:lnTo>
                <a:lnTo>
                  <a:pt x="505" y="265"/>
                </a:lnTo>
                <a:lnTo>
                  <a:pt x="530" y="257"/>
                </a:lnTo>
                <a:lnTo>
                  <a:pt x="553" y="247"/>
                </a:lnTo>
                <a:lnTo>
                  <a:pt x="574" y="236"/>
                </a:lnTo>
                <a:lnTo>
                  <a:pt x="593" y="225"/>
                </a:lnTo>
                <a:lnTo>
                  <a:pt x="609" y="214"/>
                </a:lnTo>
                <a:lnTo>
                  <a:pt x="622" y="201"/>
                </a:lnTo>
                <a:lnTo>
                  <a:pt x="633" y="188"/>
                </a:lnTo>
                <a:lnTo>
                  <a:pt x="641" y="174"/>
                </a:lnTo>
                <a:lnTo>
                  <a:pt x="646" y="159"/>
                </a:lnTo>
                <a:lnTo>
                  <a:pt x="647" y="145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39" name="Freeform 71"/>
          <p:cNvSpPr>
            <a:spLocks/>
          </p:cNvSpPr>
          <p:nvPr/>
        </p:nvSpPr>
        <p:spPr bwMode="auto">
          <a:xfrm>
            <a:off x="7797801" y="2977401"/>
            <a:ext cx="514350" cy="230188"/>
          </a:xfrm>
          <a:custGeom>
            <a:avLst/>
            <a:gdLst/>
            <a:ahLst/>
            <a:cxnLst>
              <a:cxn ang="0">
                <a:pos x="647" y="145"/>
              </a:cxn>
              <a:cxn ang="0">
                <a:pos x="646" y="130"/>
              </a:cxn>
              <a:cxn ang="0">
                <a:pos x="641" y="116"/>
              </a:cxn>
              <a:cxn ang="0">
                <a:pos x="633" y="101"/>
              </a:cxn>
              <a:cxn ang="0">
                <a:pos x="622" y="89"/>
              </a:cxn>
              <a:cxn ang="0">
                <a:pos x="609" y="76"/>
              </a:cxn>
              <a:cxn ang="0">
                <a:pos x="593" y="64"/>
              </a:cxn>
              <a:cxn ang="0">
                <a:pos x="574" y="53"/>
              </a:cxn>
              <a:cxn ang="0">
                <a:pos x="553" y="42"/>
              </a:cxn>
              <a:cxn ang="0">
                <a:pos x="530" y="32"/>
              </a:cxn>
              <a:cxn ang="0">
                <a:pos x="505" y="24"/>
              </a:cxn>
              <a:cxn ang="0">
                <a:pos x="477" y="18"/>
              </a:cxn>
              <a:cxn ang="0">
                <a:pos x="450" y="12"/>
              </a:cxn>
              <a:cxn ang="0">
                <a:pos x="389" y="4"/>
              </a:cxn>
              <a:cxn ang="0">
                <a:pos x="324" y="0"/>
              </a:cxn>
              <a:cxn ang="0">
                <a:pos x="258" y="4"/>
              </a:cxn>
              <a:cxn ang="0">
                <a:pos x="197" y="12"/>
              </a:cxn>
              <a:cxn ang="0">
                <a:pos x="168" y="18"/>
              </a:cxn>
              <a:cxn ang="0">
                <a:pos x="143" y="24"/>
              </a:cxn>
              <a:cxn ang="0">
                <a:pos x="117" y="32"/>
              </a:cxn>
              <a:cxn ang="0">
                <a:pos x="95" y="42"/>
              </a:cxn>
              <a:cxn ang="0">
                <a:pos x="74" y="53"/>
              </a:cxn>
              <a:cxn ang="0">
                <a:pos x="55" y="64"/>
              </a:cxn>
              <a:cxn ang="0">
                <a:pos x="39" y="76"/>
              </a:cxn>
              <a:cxn ang="0">
                <a:pos x="26" y="89"/>
              </a:cxn>
              <a:cxn ang="0">
                <a:pos x="15" y="101"/>
              </a:cxn>
              <a:cxn ang="0">
                <a:pos x="7" y="116"/>
              </a:cxn>
              <a:cxn ang="0">
                <a:pos x="2" y="130"/>
              </a:cxn>
              <a:cxn ang="0">
                <a:pos x="0" y="145"/>
              </a:cxn>
              <a:cxn ang="0">
                <a:pos x="2" y="159"/>
              </a:cxn>
              <a:cxn ang="0">
                <a:pos x="7" y="174"/>
              </a:cxn>
              <a:cxn ang="0">
                <a:pos x="15" y="188"/>
              </a:cxn>
              <a:cxn ang="0">
                <a:pos x="26" y="201"/>
              </a:cxn>
              <a:cxn ang="0">
                <a:pos x="39" y="214"/>
              </a:cxn>
              <a:cxn ang="0">
                <a:pos x="55" y="225"/>
              </a:cxn>
              <a:cxn ang="0">
                <a:pos x="74" y="236"/>
              </a:cxn>
              <a:cxn ang="0">
                <a:pos x="95" y="247"/>
              </a:cxn>
              <a:cxn ang="0">
                <a:pos x="117" y="257"/>
              </a:cxn>
              <a:cxn ang="0">
                <a:pos x="143" y="265"/>
              </a:cxn>
              <a:cxn ang="0">
                <a:pos x="168" y="271"/>
              </a:cxn>
              <a:cxn ang="0">
                <a:pos x="197" y="278"/>
              </a:cxn>
              <a:cxn ang="0">
                <a:pos x="258" y="286"/>
              </a:cxn>
              <a:cxn ang="0">
                <a:pos x="324" y="289"/>
              </a:cxn>
              <a:cxn ang="0">
                <a:pos x="389" y="286"/>
              </a:cxn>
              <a:cxn ang="0">
                <a:pos x="450" y="278"/>
              </a:cxn>
              <a:cxn ang="0">
                <a:pos x="477" y="271"/>
              </a:cxn>
              <a:cxn ang="0">
                <a:pos x="505" y="265"/>
              </a:cxn>
              <a:cxn ang="0">
                <a:pos x="530" y="257"/>
              </a:cxn>
              <a:cxn ang="0">
                <a:pos x="553" y="247"/>
              </a:cxn>
              <a:cxn ang="0">
                <a:pos x="574" y="236"/>
              </a:cxn>
              <a:cxn ang="0">
                <a:pos x="593" y="225"/>
              </a:cxn>
              <a:cxn ang="0">
                <a:pos x="609" y="214"/>
              </a:cxn>
              <a:cxn ang="0">
                <a:pos x="622" y="201"/>
              </a:cxn>
              <a:cxn ang="0">
                <a:pos x="633" y="188"/>
              </a:cxn>
              <a:cxn ang="0">
                <a:pos x="641" y="174"/>
              </a:cxn>
              <a:cxn ang="0">
                <a:pos x="646" y="159"/>
              </a:cxn>
              <a:cxn ang="0">
                <a:pos x="647" y="145"/>
              </a:cxn>
            </a:cxnLst>
            <a:rect l="0" t="0" r="r" b="b"/>
            <a:pathLst>
              <a:path w="647" h="289">
                <a:moveTo>
                  <a:pt x="647" y="145"/>
                </a:moveTo>
                <a:lnTo>
                  <a:pt x="646" y="130"/>
                </a:lnTo>
                <a:lnTo>
                  <a:pt x="641" y="116"/>
                </a:lnTo>
                <a:lnTo>
                  <a:pt x="633" y="101"/>
                </a:lnTo>
                <a:lnTo>
                  <a:pt x="622" y="89"/>
                </a:lnTo>
                <a:lnTo>
                  <a:pt x="609" y="76"/>
                </a:lnTo>
                <a:lnTo>
                  <a:pt x="593" y="64"/>
                </a:lnTo>
                <a:lnTo>
                  <a:pt x="574" y="53"/>
                </a:lnTo>
                <a:lnTo>
                  <a:pt x="553" y="42"/>
                </a:lnTo>
                <a:lnTo>
                  <a:pt x="530" y="32"/>
                </a:lnTo>
                <a:lnTo>
                  <a:pt x="505" y="24"/>
                </a:lnTo>
                <a:lnTo>
                  <a:pt x="477" y="18"/>
                </a:lnTo>
                <a:lnTo>
                  <a:pt x="450" y="12"/>
                </a:lnTo>
                <a:lnTo>
                  <a:pt x="389" y="4"/>
                </a:lnTo>
                <a:lnTo>
                  <a:pt x="324" y="0"/>
                </a:lnTo>
                <a:lnTo>
                  <a:pt x="258" y="4"/>
                </a:lnTo>
                <a:lnTo>
                  <a:pt x="197" y="12"/>
                </a:lnTo>
                <a:lnTo>
                  <a:pt x="168" y="18"/>
                </a:lnTo>
                <a:lnTo>
                  <a:pt x="143" y="24"/>
                </a:lnTo>
                <a:lnTo>
                  <a:pt x="117" y="32"/>
                </a:lnTo>
                <a:lnTo>
                  <a:pt x="95" y="42"/>
                </a:lnTo>
                <a:lnTo>
                  <a:pt x="74" y="53"/>
                </a:lnTo>
                <a:lnTo>
                  <a:pt x="55" y="64"/>
                </a:lnTo>
                <a:lnTo>
                  <a:pt x="39" y="76"/>
                </a:lnTo>
                <a:lnTo>
                  <a:pt x="26" y="89"/>
                </a:lnTo>
                <a:lnTo>
                  <a:pt x="15" y="101"/>
                </a:lnTo>
                <a:lnTo>
                  <a:pt x="7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7" y="174"/>
                </a:lnTo>
                <a:lnTo>
                  <a:pt x="15" y="188"/>
                </a:lnTo>
                <a:lnTo>
                  <a:pt x="26" y="201"/>
                </a:lnTo>
                <a:lnTo>
                  <a:pt x="39" y="214"/>
                </a:lnTo>
                <a:lnTo>
                  <a:pt x="55" y="225"/>
                </a:lnTo>
                <a:lnTo>
                  <a:pt x="74" y="236"/>
                </a:lnTo>
                <a:lnTo>
                  <a:pt x="95" y="247"/>
                </a:lnTo>
                <a:lnTo>
                  <a:pt x="117" y="257"/>
                </a:lnTo>
                <a:lnTo>
                  <a:pt x="143" y="265"/>
                </a:lnTo>
                <a:lnTo>
                  <a:pt x="168" y="271"/>
                </a:lnTo>
                <a:lnTo>
                  <a:pt x="197" y="278"/>
                </a:lnTo>
                <a:lnTo>
                  <a:pt x="258" y="286"/>
                </a:lnTo>
                <a:lnTo>
                  <a:pt x="324" y="289"/>
                </a:lnTo>
                <a:lnTo>
                  <a:pt x="389" y="286"/>
                </a:lnTo>
                <a:lnTo>
                  <a:pt x="450" y="278"/>
                </a:lnTo>
                <a:lnTo>
                  <a:pt x="477" y="271"/>
                </a:lnTo>
                <a:lnTo>
                  <a:pt x="505" y="265"/>
                </a:lnTo>
                <a:lnTo>
                  <a:pt x="530" y="257"/>
                </a:lnTo>
                <a:lnTo>
                  <a:pt x="553" y="247"/>
                </a:lnTo>
                <a:lnTo>
                  <a:pt x="574" y="236"/>
                </a:lnTo>
                <a:lnTo>
                  <a:pt x="593" y="225"/>
                </a:lnTo>
                <a:lnTo>
                  <a:pt x="609" y="214"/>
                </a:lnTo>
                <a:lnTo>
                  <a:pt x="622" y="201"/>
                </a:lnTo>
                <a:lnTo>
                  <a:pt x="633" y="188"/>
                </a:lnTo>
                <a:lnTo>
                  <a:pt x="641" y="174"/>
                </a:lnTo>
                <a:lnTo>
                  <a:pt x="646" y="159"/>
                </a:lnTo>
                <a:lnTo>
                  <a:pt x="647" y="145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40" name="Line 73"/>
          <p:cNvSpPr>
            <a:spLocks noChangeShapeType="1"/>
          </p:cNvSpPr>
          <p:nvPr/>
        </p:nvSpPr>
        <p:spPr bwMode="auto">
          <a:xfrm flipV="1">
            <a:off x="2108201" y="2794839"/>
            <a:ext cx="66675" cy="13493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41" name="Freeform 74"/>
          <p:cNvSpPr>
            <a:spLocks/>
          </p:cNvSpPr>
          <p:nvPr/>
        </p:nvSpPr>
        <p:spPr bwMode="auto">
          <a:xfrm>
            <a:off x="2084389" y="2898026"/>
            <a:ext cx="63500" cy="79375"/>
          </a:xfrm>
          <a:custGeom>
            <a:avLst/>
            <a:gdLst/>
            <a:ahLst/>
            <a:cxnLst>
              <a:cxn ang="0">
                <a:pos x="0" y="99"/>
              </a:cxn>
              <a:cxn ang="0">
                <a:pos x="0" y="0"/>
              </a:cxn>
              <a:cxn ang="0">
                <a:pos x="16" y="16"/>
              </a:cxn>
              <a:cxn ang="0">
                <a:pos x="36" y="29"/>
              </a:cxn>
              <a:cxn ang="0">
                <a:pos x="57" y="37"/>
              </a:cxn>
              <a:cxn ang="0">
                <a:pos x="81" y="40"/>
              </a:cxn>
              <a:cxn ang="0">
                <a:pos x="81" y="40"/>
              </a:cxn>
              <a:cxn ang="0">
                <a:pos x="0" y="99"/>
              </a:cxn>
              <a:cxn ang="0">
                <a:pos x="0" y="99"/>
              </a:cxn>
            </a:cxnLst>
            <a:rect l="0" t="0" r="r" b="b"/>
            <a:pathLst>
              <a:path w="81" h="99">
                <a:moveTo>
                  <a:pt x="0" y="99"/>
                </a:moveTo>
                <a:lnTo>
                  <a:pt x="0" y="0"/>
                </a:lnTo>
                <a:lnTo>
                  <a:pt x="16" y="16"/>
                </a:lnTo>
                <a:lnTo>
                  <a:pt x="36" y="29"/>
                </a:lnTo>
                <a:lnTo>
                  <a:pt x="57" y="37"/>
                </a:lnTo>
                <a:lnTo>
                  <a:pt x="81" y="40"/>
                </a:lnTo>
                <a:lnTo>
                  <a:pt x="81" y="40"/>
                </a:lnTo>
                <a:lnTo>
                  <a:pt x="0" y="99"/>
                </a:lnTo>
                <a:lnTo>
                  <a:pt x="0" y="99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42" name="Freeform 75"/>
          <p:cNvSpPr>
            <a:spLocks/>
          </p:cNvSpPr>
          <p:nvPr/>
        </p:nvSpPr>
        <p:spPr bwMode="auto">
          <a:xfrm>
            <a:off x="2136776" y="2748801"/>
            <a:ext cx="61913" cy="77788"/>
          </a:xfrm>
          <a:custGeom>
            <a:avLst/>
            <a:gdLst/>
            <a:ahLst/>
            <a:cxnLst>
              <a:cxn ang="0">
                <a:pos x="79" y="0"/>
              </a:cxn>
              <a:cxn ang="0">
                <a:pos x="79" y="97"/>
              </a:cxn>
              <a:cxn ang="0">
                <a:pos x="63" y="81"/>
              </a:cxn>
              <a:cxn ang="0">
                <a:pos x="43" y="69"/>
              </a:cxn>
              <a:cxn ang="0">
                <a:pos x="23" y="61"/>
              </a:cxn>
              <a:cxn ang="0">
                <a:pos x="0" y="59"/>
              </a:cxn>
              <a:cxn ang="0">
                <a:pos x="0" y="59"/>
              </a:cxn>
              <a:cxn ang="0">
                <a:pos x="79" y="0"/>
              </a:cxn>
              <a:cxn ang="0">
                <a:pos x="79" y="0"/>
              </a:cxn>
            </a:cxnLst>
            <a:rect l="0" t="0" r="r" b="b"/>
            <a:pathLst>
              <a:path w="79" h="97">
                <a:moveTo>
                  <a:pt x="79" y="0"/>
                </a:moveTo>
                <a:lnTo>
                  <a:pt x="79" y="97"/>
                </a:lnTo>
                <a:lnTo>
                  <a:pt x="63" y="81"/>
                </a:lnTo>
                <a:lnTo>
                  <a:pt x="43" y="69"/>
                </a:lnTo>
                <a:lnTo>
                  <a:pt x="23" y="61"/>
                </a:lnTo>
                <a:lnTo>
                  <a:pt x="0" y="59"/>
                </a:lnTo>
                <a:lnTo>
                  <a:pt x="0" y="59"/>
                </a:lnTo>
                <a:lnTo>
                  <a:pt x="79" y="0"/>
                </a:lnTo>
                <a:lnTo>
                  <a:pt x="79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43" name="Line 76"/>
          <p:cNvSpPr>
            <a:spLocks noChangeShapeType="1"/>
          </p:cNvSpPr>
          <p:nvPr/>
        </p:nvSpPr>
        <p:spPr bwMode="auto">
          <a:xfrm flipH="1" flipV="1">
            <a:off x="2546351" y="2801189"/>
            <a:ext cx="14288" cy="12223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44" name="Freeform 77"/>
          <p:cNvSpPr>
            <a:spLocks/>
          </p:cNvSpPr>
          <p:nvPr/>
        </p:nvSpPr>
        <p:spPr bwMode="auto">
          <a:xfrm>
            <a:off x="2524126" y="2904376"/>
            <a:ext cx="69850" cy="73025"/>
          </a:xfrm>
          <a:custGeom>
            <a:avLst/>
            <a:gdLst/>
            <a:ahLst/>
            <a:cxnLst>
              <a:cxn ang="0">
                <a:pos x="52" y="93"/>
              </a:cxn>
              <a:cxn ang="0">
                <a:pos x="0" y="10"/>
              </a:cxn>
              <a:cxn ang="0">
                <a:pos x="22" y="15"/>
              </a:cxn>
              <a:cxn ang="0">
                <a:pos x="44" y="15"/>
              </a:cxn>
              <a:cxn ang="0">
                <a:pos x="67" y="10"/>
              </a:cxn>
              <a:cxn ang="0">
                <a:pos x="88" y="0"/>
              </a:cxn>
              <a:cxn ang="0">
                <a:pos x="52" y="93"/>
              </a:cxn>
              <a:cxn ang="0">
                <a:pos x="52" y="93"/>
              </a:cxn>
            </a:cxnLst>
            <a:rect l="0" t="0" r="r" b="b"/>
            <a:pathLst>
              <a:path w="88" h="93">
                <a:moveTo>
                  <a:pt x="52" y="93"/>
                </a:moveTo>
                <a:lnTo>
                  <a:pt x="0" y="10"/>
                </a:lnTo>
                <a:lnTo>
                  <a:pt x="22" y="15"/>
                </a:lnTo>
                <a:lnTo>
                  <a:pt x="44" y="15"/>
                </a:lnTo>
                <a:lnTo>
                  <a:pt x="67" y="10"/>
                </a:lnTo>
                <a:lnTo>
                  <a:pt x="88" y="0"/>
                </a:lnTo>
                <a:lnTo>
                  <a:pt x="52" y="93"/>
                </a:lnTo>
                <a:lnTo>
                  <a:pt x="52" y="93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45" name="Freeform 78"/>
          <p:cNvSpPr>
            <a:spLocks/>
          </p:cNvSpPr>
          <p:nvPr/>
        </p:nvSpPr>
        <p:spPr bwMode="auto">
          <a:xfrm>
            <a:off x="2513014" y="2748801"/>
            <a:ext cx="69850" cy="7302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88" y="83"/>
              </a:cxn>
              <a:cxn ang="0">
                <a:pos x="65" y="77"/>
              </a:cxn>
              <a:cxn ang="0">
                <a:pos x="43" y="77"/>
              </a:cxn>
              <a:cxn ang="0">
                <a:pos x="21" y="81"/>
              </a:cxn>
              <a:cxn ang="0">
                <a:pos x="0" y="91"/>
              </a:cxn>
              <a:cxn ang="0">
                <a:pos x="0" y="91"/>
              </a:cxn>
              <a:cxn ang="0">
                <a:pos x="35" y="0"/>
              </a:cxn>
              <a:cxn ang="0">
                <a:pos x="35" y="0"/>
              </a:cxn>
            </a:cxnLst>
            <a:rect l="0" t="0" r="r" b="b"/>
            <a:pathLst>
              <a:path w="88" h="91">
                <a:moveTo>
                  <a:pt x="35" y="0"/>
                </a:moveTo>
                <a:lnTo>
                  <a:pt x="88" y="83"/>
                </a:lnTo>
                <a:lnTo>
                  <a:pt x="65" y="77"/>
                </a:lnTo>
                <a:lnTo>
                  <a:pt x="43" y="77"/>
                </a:lnTo>
                <a:lnTo>
                  <a:pt x="21" y="81"/>
                </a:lnTo>
                <a:lnTo>
                  <a:pt x="0" y="91"/>
                </a:lnTo>
                <a:lnTo>
                  <a:pt x="0" y="91"/>
                </a:lnTo>
                <a:lnTo>
                  <a:pt x="35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46" name="Line 79"/>
          <p:cNvSpPr>
            <a:spLocks noChangeShapeType="1"/>
          </p:cNvSpPr>
          <p:nvPr/>
        </p:nvSpPr>
        <p:spPr bwMode="auto">
          <a:xfrm flipV="1">
            <a:off x="3684589" y="2798014"/>
            <a:ext cx="41275" cy="12858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47" name="Freeform 80"/>
          <p:cNvSpPr>
            <a:spLocks/>
          </p:cNvSpPr>
          <p:nvPr/>
        </p:nvSpPr>
        <p:spPr bwMode="auto">
          <a:xfrm>
            <a:off x="3656014" y="2899614"/>
            <a:ext cx="68263" cy="77788"/>
          </a:xfrm>
          <a:custGeom>
            <a:avLst/>
            <a:gdLst/>
            <a:ahLst/>
            <a:cxnLst>
              <a:cxn ang="0">
                <a:pos x="14" y="97"/>
              </a:cxn>
              <a:cxn ang="0">
                <a:pos x="0" y="0"/>
              </a:cxn>
              <a:cxn ang="0">
                <a:pos x="17" y="14"/>
              </a:cxn>
              <a:cxn ang="0">
                <a:pos x="38" y="22"/>
              </a:cxn>
              <a:cxn ang="0">
                <a:pos x="60" y="27"/>
              </a:cxn>
              <a:cxn ang="0">
                <a:pos x="84" y="27"/>
              </a:cxn>
              <a:cxn ang="0">
                <a:pos x="84" y="27"/>
              </a:cxn>
              <a:cxn ang="0">
                <a:pos x="14" y="97"/>
              </a:cxn>
              <a:cxn ang="0">
                <a:pos x="14" y="97"/>
              </a:cxn>
            </a:cxnLst>
            <a:rect l="0" t="0" r="r" b="b"/>
            <a:pathLst>
              <a:path w="84" h="97">
                <a:moveTo>
                  <a:pt x="14" y="97"/>
                </a:moveTo>
                <a:lnTo>
                  <a:pt x="0" y="0"/>
                </a:lnTo>
                <a:lnTo>
                  <a:pt x="17" y="14"/>
                </a:lnTo>
                <a:lnTo>
                  <a:pt x="38" y="22"/>
                </a:lnTo>
                <a:lnTo>
                  <a:pt x="60" y="27"/>
                </a:lnTo>
                <a:lnTo>
                  <a:pt x="84" y="27"/>
                </a:lnTo>
                <a:lnTo>
                  <a:pt x="84" y="27"/>
                </a:lnTo>
                <a:lnTo>
                  <a:pt x="14" y="97"/>
                </a:lnTo>
                <a:lnTo>
                  <a:pt x="14" y="97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48" name="Freeform 81"/>
          <p:cNvSpPr>
            <a:spLocks/>
          </p:cNvSpPr>
          <p:nvPr/>
        </p:nvSpPr>
        <p:spPr bwMode="auto">
          <a:xfrm>
            <a:off x="3686176" y="2748801"/>
            <a:ext cx="66675" cy="77788"/>
          </a:xfrm>
          <a:custGeom>
            <a:avLst/>
            <a:gdLst/>
            <a:ahLst/>
            <a:cxnLst>
              <a:cxn ang="0">
                <a:pos x="69" y="0"/>
              </a:cxn>
              <a:cxn ang="0">
                <a:pos x="83" y="97"/>
              </a:cxn>
              <a:cxn ang="0">
                <a:pos x="66" y="83"/>
              </a:cxn>
              <a:cxn ang="0">
                <a:pos x="45" y="73"/>
              </a:cxn>
              <a:cxn ang="0">
                <a:pos x="22" y="69"/>
              </a:cxn>
              <a:cxn ang="0">
                <a:pos x="0" y="70"/>
              </a:cxn>
              <a:cxn ang="0">
                <a:pos x="0" y="70"/>
              </a:cxn>
              <a:cxn ang="0">
                <a:pos x="69" y="0"/>
              </a:cxn>
              <a:cxn ang="0">
                <a:pos x="69" y="0"/>
              </a:cxn>
            </a:cxnLst>
            <a:rect l="0" t="0" r="r" b="b"/>
            <a:pathLst>
              <a:path w="83" h="97">
                <a:moveTo>
                  <a:pt x="69" y="0"/>
                </a:moveTo>
                <a:lnTo>
                  <a:pt x="83" y="97"/>
                </a:lnTo>
                <a:lnTo>
                  <a:pt x="66" y="83"/>
                </a:lnTo>
                <a:lnTo>
                  <a:pt x="45" y="73"/>
                </a:lnTo>
                <a:lnTo>
                  <a:pt x="22" y="69"/>
                </a:lnTo>
                <a:lnTo>
                  <a:pt x="0" y="70"/>
                </a:lnTo>
                <a:lnTo>
                  <a:pt x="0" y="70"/>
                </a:lnTo>
                <a:lnTo>
                  <a:pt x="69" y="0"/>
                </a:lnTo>
                <a:lnTo>
                  <a:pt x="69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49" name="Line 82"/>
          <p:cNvSpPr>
            <a:spLocks noChangeShapeType="1"/>
          </p:cNvSpPr>
          <p:nvPr/>
        </p:nvSpPr>
        <p:spPr bwMode="auto">
          <a:xfrm flipH="1" flipV="1">
            <a:off x="4379914" y="2801189"/>
            <a:ext cx="22225" cy="123825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50" name="Freeform 83"/>
          <p:cNvSpPr>
            <a:spLocks/>
          </p:cNvSpPr>
          <p:nvPr/>
        </p:nvSpPr>
        <p:spPr bwMode="auto">
          <a:xfrm>
            <a:off x="4364039" y="2902789"/>
            <a:ext cx="69850" cy="74613"/>
          </a:xfrm>
          <a:custGeom>
            <a:avLst/>
            <a:gdLst/>
            <a:ahLst/>
            <a:cxnLst>
              <a:cxn ang="0">
                <a:pos x="59" y="94"/>
              </a:cxn>
              <a:cxn ang="0">
                <a:pos x="0" y="14"/>
              </a:cxn>
              <a:cxn ang="0">
                <a:pos x="22" y="19"/>
              </a:cxn>
              <a:cxn ang="0">
                <a:pos x="44" y="17"/>
              </a:cxn>
              <a:cxn ang="0">
                <a:pos x="67" y="11"/>
              </a:cxn>
              <a:cxn ang="0">
                <a:pos x="86" y="0"/>
              </a:cxn>
              <a:cxn ang="0">
                <a:pos x="59" y="94"/>
              </a:cxn>
              <a:cxn ang="0">
                <a:pos x="59" y="94"/>
              </a:cxn>
            </a:cxnLst>
            <a:rect l="0" t="0" r="r" b="b"/>
            <a:pathLst>
              <a:path w="86" h="94">
                <a:moveTo>
                  <a:pt x="59" y="94"/>
                </a:moveTo>
                <a:lnTo>
                  <a:pt x="0" y="14"/>
                </a:lnTo>
                <a:lnTo>
                  <a:pt x="22" y="19"/>
                </a:lnTo>
                <a:lnTo>
                  <a:pt x="44" y="17"/>
                </a:lnTo>
                <a:lnTo>
                  <a:pt x="67" y="11"/>
                </a:lnTo>
                <a:lnTo>
                  <a:pt x="86" y="0"/>
                </a:lnTo>
                <a:lnTo>
                  <a:pt x="59" y="94"/>
                </a:lnTo>
                <a:lnTo>
                  <a:pt x="59" y="94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51" name="Freeform 84"/>
          <p:cNvSpPr>
            <a:spLocks/>
          </p:cNvSpPr>
          <p:nvPr/>
        </p:nvSpPr>
        <p:spPr bwMode="auto">
          <a:xfrm>
            <a:off x="4348164" y="2748801"/>
            <a:ext cx="68263" cy="74613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86" y="78"/>
              </a:cxn>
              <a:cxn ang="0">
                <a:pos x="64" y="75"/>
              </a:cxn>
              <a:cxn ang="0">
                <a:pos x="41" y="77"/>
              </a:cxn>
              <a:cxn ang="0">
                <a:pos x="21" y="83"/>
              </a:cxn>
              <a:cxn ang="0">
                <a:pos x="0" y="94"/>
              </a:cxn>
              <a:cxn ang="0">
                <a:pos x="0" y="94"/>
              </a:cxn>
              <a:cxn ang="0">
                <a:pos x="29" y="0"/>
              </a:cxn>
              <a:cxn ang="0">
                <a:pos x="29" y="0"/>
              </a:cxn>
            </a:cxnLst>
            <a:rect l="0" t="0" r="r" b="b"/>
            <a:pathLst>
              <a:path w="86" h="94">
                <a:moveTo>
                  <a:pt x="29" y="0"/>
                </a:moveTo>
                <a:lnTo>
                  <a:pt x="86" y="78"/>
                </a:lnTo>
                <a:lnTo>
                  <a:pt x="64" y="75"/>
                </a:lnTo>
                <a:lnTo>
                  <a:pt x="41" y="77"/>
                </a:lnTo>
                <a:lnTo>
                  <a:pt x="21" y="83"/>
                </a:lnTo>
                <a:lnTo>
                  <a:pt x="0" y="94"/>
                </a:lnTo>
                <a:lnTo>
                  <a:pt x="0" y="94"/>
                </a:lnTo>
                <a:lnTo>
                  <a:pt x="29" y="0"/>
                </a:lnTo>
                <a:lnTo>
                  <a:pt x="29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52" name="Line 85"/>
          <p:cNvSpPr>
            <a:spLocks noChangeShapeType="1"/>
          </p:cNvSpPr>
          <p:nvPr/>
        </p:nvSpPr>
        <p:spPr bwMode="auto">
          <a:xfrm flipH="1" flipV="1">
            <a:off x="2801939" y="2790076"/>
            <a:ext cx="107950" cy="144463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53" name="Freeform 86"/>
          <p:cNvSpPr>
            <a:spLocks/>
          </p:cNvSpPr>
          <p:nvPr/>
        </p:nvSpPr>
        <p:spPr bwMode="auto">
          <a:xfrm>
            <a:off x="2870201" y="2899614"/>
            <a:ext cx="71438" cy="77788"/>
          </a:xfrm>
          <a:custGeom>
            <a:avLst/>
            <a:gdLst/>
            <a:ahLst/>
            <a:cxnLst>
              <a:cxn ang="0">
                <a:pos x="89" y="97"/>
              </a:cxn>
              <a:cxn ang="0">
                <a:pos x="0" y="52"/>
              </a:cxn>
              <a:cxn ang="0">
                <a:pos x="22" y="46"/>
              </a:cxn>
              <a:cxn ang="0">
                <a:pos x="41" y="35"/>
              </a:cxn>
              <a:cxn ang="0">
                <a:pos x="59" y="19"/>
              </a:cxn>
              <a:cxn ang="0">
                <a:pos x="72" y="0"/>
              </a:cxn>
              <a:cxn ang="0">
                <a:pos x="72" y="0"/>
              </a:cxn>
              <a:cxn ang="0">
                <a:pos x="89" y="97"/>
              </a:cxn>
              <a:cxn ang="0">
                <a:pos x="89" y="97"/>
              </a:cxn>
            </a:cxnLst>
            <a:rect l="0" t="0" r="r" b="b"/>
            <a:pathLst>
              <a:path w="89" h="97">
                <a:moveTo>
                  <a:pt x="89" y="97"/>
                </a:moveTo>
                <a:lnTo>
                  <a:pt x="0" y="52"/>
                </a:lnTo>
                <a:lnTo>
                  <a:pt x="22" y="46"/>
                </a:lnTo>
                <a:lnTo>
                  <a:pt x="41" y="35"/>
                </a:lnTo>
                <a:lnTo>
                  <a:pt x="59" y="19"/>
                </a:lnTo>
                <a:lnTo>
                  <a:pt x="72" y="0"/>
                </a:lnTo>
                <a:lnTo>
                  <a:pt x="72" y="0"/>
                </a:lnTo>
                <a:lnTo>
                  <a:pt x="89" y="97"/>
                </a:lnTo>
                <a:lnTo>
                  <a:pt x="89" y="97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54" name="Freeform 87"/>
          <p:cNvSpPr>
            <a:spLocks/>
          </p:cNvSpPr>
          <p:nvPr/>
        </p:nvSpPr>
        <p:spPr bwMode="auto">
          <a:xfrm>
            <a:off x="2770189" y="2748801"/>
            <a:ext cx="69850" cy="76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8" y="43"/>
              </a:cxn>
              <a:cxn ang="0">
                <a:pos x="66" y="49"/>
              </a:cxn>
              <a:cxn ang="0">
                <a:pos x="47" y="62"/>
              </a:cxn>
              <a:cxn ang="0">
                <a:pos x="31" y="77"/>
              </a:cxn>
              <a:cxn ang="0">
                <a:pos x="18" y="96"/>
              </a:cxn>
              <a:cxn ang="0">
                <a:pos x="18" y="96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88" h="96">
                <a:moveTo>
                  <a:pt x="0" y="0"/>
                </a:moveTo>
                <a:lnTo>
                  <a:pt x="88" y="43"/>
                </a:lnTo>
                <a:lnTo>
                  <a:pt x="66" y="49"/>
                </a:lnTo>
                <a:lnTo>
                  <a:pt x="47" y="62"/>
                </a:lnTo>
                <a:lnTo>
                  <a:pt x="31" y="77"/>
                </a:lnTo>
                <a:lnTo>
                  <a:pt x="18" y="96"/>
                </a:lnTo>
                <a:lnTo>
                  <a:pt x="18" y="9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55" name="Line 88"/>
          <p:cNvSpPr>
            <a:spLocks noChangeShapeType="1"/>
          </p:cNvSpPr>
          <p:nvPr/>
        </p:nvSpPr>
        <p:spPr bwMode="auto">
          <a:xfrm flipV="1">
            <a:off x="5419726" y="2798014"/>
            <a:ext cx="46038" cy="12858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56" name="Freeform 89"/>
          <p:cNvSpPr>
            <a:spLocks/>
          </p:cNvSpPr>
          <p:nvPr/>
        </p:nvSpPr>
        <p:spPr bwMode="auto">
          <a:xfrm>
            <a:off x="5391151" y="2898026"/>
            <a:ext cx="66675" cy="79375"/>
          </a:xfrm>
          <a:custGeom>
            <a:avLst/>
            <a:gdLst/>
            <a:ahLst/>
            <a:cxnLst>
              <a:cxn ang="0">
                <a:pos x="11" y="99"/>
              </a:cxn>
              <a:cxn ang="0">
                <a:pos x="0" y="0"/>
              </a:cxn>
              <a:cxn ang="0">
                <a:pos x="17" y="16"/>
              </a:cxn>
              <a:cxn ang="0">
                <a:pos x="38" y="26"/>
              </a:cxn>
              <a:cxn ang="0">
                <a:pos x="60" y="30"/>
              </a:cxn>
              <a:cxn ang="0">
                <a:pos x="83" y="30"/>
              </a:cxn>
              <a:cxn ang="0">
                <a:pos x="83" y="30"/>
              </a:cxn>
              <a:cxn ang="0">
                <a:pos x="11" y="99"/>
              </a:cxn>
              <a:cxn ang="0">
                <a:pos x="11" y="99"/>
              </a:cxn>
            </a:cxnLst>
            <a:rect l="0" t="0" r="r" b="b"/>
            <a:pathLst>
              <a:path w="83" h="99">
                <a:moveTo>
                  <a:pt x="11" y="99"/>
                </a:moveTo>
                <a:lnTo>
                  <a:pt x="0" y="0"/>
                </a:lnTo>
                <a:lnTo>
                  <a:pt x="17" y="16"/>
                </a:lnTo>
                <a:lnTo>
                  <a:pt x="38" y="26"/>
                </a:lnTo>
                <a:lnTo>
                  <a:pt x="60" y="30"/>
                </a:lnTo>
                <a:lnTo>
                  <a:pt x="83" y="30"/>
                </a:lnTo>
                <a:lnTo>
                  <a:pt x="83" y="30"/>
                </a:lnTo>
                <a:lnTo>
                  <a:pt x="11" y="99"/>
                </a:lnTo>
                <a:lnTo>
                  <a:pt x="11" y="99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57" name="Freeform 90"/>
          <p:cNvSpPr>
            <a:spLocks/>
          </p:cNvSpPr>
          <p:nvPr/>
        </p:nvSpPr>
        <p:spPr bwMode="auto">
          <a:xfrm>
            <a:off x="5426076" y="2748801"/>
            <a:ext cx="66675" cy="77788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83" y="97"/>
              </a:cxn>
              <a:cxn ang="0">
                <a:pos x="65" y="83"/>
              </a:cxn>
              <a:cxn ang="0">
                <a:pos x="45" y="73"/>
              </a:cxn>
              <a:cxn ang="0">
                <a:pos x="24" y="67"/>
              </a:cxn>
              <a:cxn ang="0">
                <a:pos x="0" y="67"/>
              </a:cxn>
              <a:cxn ang="0">
                <a:pos x="0" y="67"/>
              </a:cxn>
              <a:cxn ang="0">
                <a:pos x="72" y="0"/>
              </a:cxn>
              <a:cxn ang="0">
                <a:pos x="72" y="0"/>
              </a:cxn>
            </a:cxnLst>
            <a:rect l="0" t="0" r="r" b="b"/>
            <a:pathLst>
              <a:path w="83" h="97">
                <a:moveTo>
                  <a:pt x="72" y="0"/>
                </a:moveTo>
                <a:lnTo>
                  <a:pt x="83" y="97"/>
                </a:lnTo>
                <a:lnTo>
                  <a:pt x="65" y="83"/>
                </a:lnTo>
                <a:lnTo>
                  <a:pt x="45" y="73"/>
                </a:lnTo>
                <a:lnTo>
                  <a:pt x="24" y="67"/>
                </a:lnTo>
                <a:lnTo>
                  <a:pt x="0" y="67"/>
                </a:lnTo>
                <a:lnTo>
                  <a:pt x="0" y="67"/>
                </a:lnTo>
                <a:lnTo>
                  <a:pt x="72" y="0"/>
                </a:lnTo>
                <a:lnTo>
                  <a:pt x="72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58" name="Line 91"/>
          <p:cNvSpPr>
            <a:spLocks noChangeShapeType="1"/>
          </p:cNvSpPr>
          <p:nvPr/>
        </p:nvSpPr>
        <p:spPr bwMode="auto">
          <a:xfrm flipH="1" flipV="1">
            <a:off x="6272214" y="2796426"/>
            <a:ext cx="61913" cy="133350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59" name="Freeform 92"/>
          <p:cNvSpPr>
            <a:spLocks/>
          </p:cNvSpPr>
          <p:nvPr/>
        </p:nvSpPr>
        <p:spPr bwMode="auto">
          <a:xfrm>
            <a:off x="6296026" y="2898026"/>
            <a:ext cx="63500" cy="79375"/>
          </a:xfrm>
          <a:custGeom>
            <a:avLst/>
            <a:gdLst/>
            <a:ahLst/>
            <a:cxnLst>
              <a:cxn ang="0">
                <a:pos x="77" y="99"/>
              </a:cxn>
              <a:cxn ang="0">
                <a:pos x="0" y="37"/>
              </a:cxn>
              <a:cxn ang="0">
                <a:pos x="23" y="35"/>
              </a:cxn>
              <a:cxn ang="0">
                <a:pos x="45" y="29"/>
              </a:cxn>
              <a:cxn ang="0">
                <a:pos x="64" y="16"/>
              </a:cxn>
              <a:cxn ang="0">
                <a:pos x="80" y="0"/>
              </a:cxn>
              <a:cxn ang="0">
                <a:pos x="80" y="0"/>
              </a:cxn>
              <a:cxn ang="0">
                <a:pos x="77" y="99"/>
              </a:cxn>
              <a:cxn ang="0">
                <a:pos x="77" y="99"/>
              </a:cxn>
            </a:cxnLst>
            <a:rect l="0" t="0" r="r" b="b"/>
            <a:pathLst>
              <a:path w="80" h="99">
                <a:moveTo>
                  <a:pt x="77" y="99"/>
                </a:moveTo>
                <a:lnTo>
                  <a:pt x="0" y="37"/>
                </a:lnTo>
                <a:lnTo>
                  <a:pt x="23" y="35"/>
                </a:lnTo>
                <a:lnTo>
                  <a:pt x="45" y="29"/>
                </a:lnTo>
                <a:lnTo>
                  <a:pt x="64" y="16"/>
                </a:lnTo>
                <a:lnTo>
                  <a:pt x="80" y="0"/>
                </a:lnTo>
                <a:lnTo>
                  <a:pt x="80" y="0"/>
                </a:lnTo>
                <a:lnTo>
                  <a:pt x="77" y="99"/>
                </a:lnTo>
                <a:lnTo>
                  <a:pt x="77" y="99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60" name="Freeform 93"/>
          <p:cNvSpPr>
            <a:spLocks/>
          </p:cNvSpPr>
          <p:nvPr/>
        </p:nvSpPr>
        <p:spPr bwMode="auto">
          <a:xfrm>
            <a:off x="6248401" y="2748801"/>
            <a:ext cx="63500" cy="777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80" y="61"/>
              </a:cxn>
              <a:cxn ang="0">
                <a:pos x="56" y="62"/>
              </a:cxn>
              <a:cxn ang="0">
                <a:pos x="35" y="70"/>
              </a:cxn>
              <a:cxn ang="0">
                <a:pos x="16" y="81"/>
              </a:cxn>
              <a:cxn ang="0">
                <a:pos x="0" y="97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80" h="97">
                <a:moveTo>
                  <a:pt x="2" y="0"/>
                </a:moveTo>
                <a:lnTo>
                  <a:pt x="80" y="61"/>
                </a:lnTo>
                <a:lnTo>
                  <a:pt x="56" y="62"/>
                </a:lnTo>
                <a:lnTo>
                  <a:pt x="35" y="70"/>
                </a:lnTo>
                <a:lnTo>
                  <a:pt x="16" y="81"/>
                </a:lnTo>
                <a:lnTo>
                  <a:pt x="0" y="97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61" name="Line 94"/>
          <p:cNvSpPr>
            <a:spLocks noChangeShapeType="1"/>
          </p:cNvSpPr>
          <p:nvPr/>
        </p:nvSpPr>
        <p:spPr bwMode="auto">
          <a:xfrm flipV="1">
            <a:off x="5881689" y="2801189"/>
            <a:ext cx="1588" cy="12223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62" name="Freeform 95"/>
          <p:cNvSpPr>
            <a:spLocks/>
          </p:cNvSpPr>
          <p:nvPr/>
        </p:nvSpPr>
        <p:spPr bwMode="auto">
          <a:xfrm>
            <a:off x="5848351" y="2907551"/>
            <a:ext cx="69850" cy="69850"/>
          </a:xfrm>
          <a:custGeom>
            <a:avLst/>
            <a:gdLst/>
            <a:ahLst/>
            <a:cxnLst>
              <a:cxn ang="0">
                <a:pos x="43" y="88"/>
              </a:cxn>
              <a:cxn ang="0">
                <a:pos x="0" y="0"/>
              </a:cxn>
              <a:cxn ang="0">
                <a:pos x="20" y="7"/>
              </a:cxn>
              <a:cxn ang="0">
                <a:pos x="43" y="10"/>
              </a:cxn>
              <a:cxn ang="0">
                <a:pos x="67" y="7"/>
              </a:cxn>
              <a:cxn ang="0">
                <a:pos x="88" y="0"/>
              </a:cxn>
              <a:cxn ang="0">
                <a:pos x="43" y="88"/>
              </a:cxn>
              <a:cxn ang="0">
                <a:pos x="43" y="88"/>
              </a:cxn>
            </a:cxnLst>
            <a:rect l="0" t="0" r="r" b="b"/>
            <a:pathLst>
              <a:path w="88" h="88">
                <a:moveTo>
                  <a:pt x="43" y="88"/>
                </a:moveTo>
                <a:lnTo>
                  <a:pt x="0" y="0"/>
                </a:lnTo>
                <a:lnTo>
                  <a:pt x="20" y="7"/>
                </a:lnTo>
                <a:lnTo>
                  <a:pt x="43" y="10"/>
                </a:lnTo>
                <a:lnTo>
                  <a:pt x="67" y="7"/>
                </a:lnTo>
                <a:lnTo>
                  <a:pt x="88" y="0"/>
                </a:lnTo>
                <a:lnTo>
                  <a:pt x="43" y="88"/>
                </a:lnTo>
                <a:lnTo>
                  <a:pt x="43" y="88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63" name="Freeform 96"/>
          <p:cNvSpPr>
            <a:spLocks/>
          </p:cNvSpPr>
          <p:nvPr/>
        </p:nvSpPr>
        <p:spPr bwMode="auto">
          <a:xfrm>
            <a:off x="5848351" y="2748801"/>
            <a:ext cx="69850" cy="69850"/>
          </a:xfrm>
          <a:custGeom>
            <a:avLst/>
            <a:gdLst/>
            <a:ahLst/>
            <a:cxnLst>
              <a:cxn ang="0">
                <a:pos x="43" y="0"/>
              </a:cxn>
              <a:cxn ang="0">
                <a:pos x="88" y="88"/>
              </a:cxn>
              <a:cxn ang="0">
                <a:pos x="67" y="80"/>
              </a:cxn>
              <a:cxn ang="0">
                <a:pos x="43" y="77"/>
              </a:cxn>
              <a:cxn ang="0">
                <a:pos x="20" y="80"/>
              </a:cxn>
              <a:cxn ang="0">
                <a:pos x="0" y="88"/>
              </a:cxn>
              <a:cxn ang="0">
                <a:pos x="0" y="88"/>
              </a:cxn>
              <a:cxn ang="0">
                <a:pos x="43" y="0"/>
              </a:cxn>
              <a:cxn ang="0">
                <a:pos x="43" y="0"/>
              </a:cxn>
            </a:cxnLst>
            <a:rect l="0" t="0" r="r" b="b"/>
            <a:pathLst>
              <a:path w="88" h="88">
                <a:moveTo>
                  <a:pt x="43" y="0"/>
                </a:moveTo>
                <a:lnTo>
                  <a:pt x="88" y="88"/>
                </a:lnTo>
                <a:lnTo>
                  <a:pt x="67" y="80"/>
                </a:lnTo>
                <a:lnTo>
                  <a:pt x="43" y="77"/>
                </a:lnTo>
                <a:lnTo>
                  <a:pt x="20" y="80"/>
                </a:lnTo>
                <a:lnTo>
                  <a:pt x="0" y="88"/>
                </a:lnTo>
                <a:lnTo>
                  <a:pt x="0" y="88"/>
                </a:lnTo>
                <a:lnTo>
                  <a:pt x="43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64" name="Line 97"/>
          <p:cNvSpPr>
            <a:spLocks noChangeShapeType="1"/>
          </p:cNvSpPr>
          <p:nvPr/>
        </p:nvSpPr>
        <p:spPr bwMode="auto">
          <a:xfrm flipV="1">
            <a:off x="7246939" y="2798014"/>
            <a:ext cx="46038" cy="130175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65" name="Freeform 98"/>
          <p:cNvSpPr>
            <a:spLocks/>
          </p:cNvSpPr>
          <p:nvPr/>
        </p:nvSpPr>
        <p:spPr bwMode="auto">
          <a:xfrm>
            <a:off x="7221539" y="2899614"/>
            <a:ext cx="65088" cy="77788"/>
          </a:xfrm>
          <a:custGeom>
            <a:avLst/>
            <a:gdLst/>
            <a:ahLst/>
            <a:cxnLst>
              <a:cxn ang="0">
                <a:pos x="11" y="97"/>
              </a:cxn>
              <a:cxn ang="0">
                <a:pos x="0" y="0"/>
              </a:cxn>
              <a:cxn ang="0">
                <a:pos x="18" y="14"/>
              </a:cxn>
              <a:cxn ang="0">
                <a:pos x="39" y="24"/>
              </a:cxn>
              <a:cxn ang="0">
                <a:pos x="59" y="28"/>
              </a:cxn>
              <a:cxn ang="0">
                <a:pos x="83" y="28"/>
              </a:cxn>
              <a:cxn ang="0">
                <a:pos x="83" y="28"/>
              </a:cxn>
              <a:cxn ang="0">
                <a:pos x="11" y="97"/>
              </a:cxn>
              <a:cxn ang="0">
                <a:pos x="11" y="97"/>
              </a:cxn>
            </a:cxnLst>
            <a:rect l="0" t="0" r="r" b="b"/>
            <a:pathLst>
              <a:path w="83" h="97">
                <a:moveTo>
                  <a:pt x="11" y="97"/>
                </a:moveTo>
                <a:lnTo>
                  <a:pt x="0" y="0"/>
                </a:lnTo>
                <a:lnTo>
                  <a:pt x="18" y="14"/>
                </a:lnTo>
                <a:lnTo>
                  <a:pt x="39" y="24"/>
                </a:lnTo>
                <a:lnTo>
                  <a:pt x="59" y="28"/>
                </a:lnTo>
                <a:lnTo>
                  <a:pt x="83" y="28"/>
                </a:lnTo>
                <a:lnTo>
                  <a:pt x="83" y="28"/>
                </a:lnTo>
                <a:lnTo>
                  <a:pt x="11" y="97"/>
                </a:lnTo>
                <a:lnTo>
                  <a:pt x="11" y="97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66" name="Freeform 99"/>
          <p:cNvSpPr>
            <a:spLocks/>
          </p:cNvSpPr>
          <p:nvPr/>
        </p:nvSpPr>
        <p:spPr bwMode="auto">
          <a:xfrm>
            <a:off x="7254876" y="2748801"/>
            <a:ext cx="66675" cy="77788"/>
          </a:xfrm>
          <a:custGeom>
            <a:avLst/>
            <a:gdLst/>
            <a:ahLst/>
            <a:cxnLst>
              <a:cxn ang="0">
                <a:pos x="71" y="0"/>
              </a:cxn>
              <a:cxn ang="0">
                <a:pos x="84" y="97"/>
              </a:cxn>
              <a:cxn ang="0">
                <a:pos x="66" y="83"/>
              </a:cxn>
              <a:cxn ang="0">
                <a:pos x="45" y="73"/>
              </a:cxn>
              <a:cxn ang="0">
                <a:pos x="23" y="67"/>
              </a:cxn>
              <a:cxn ang="0">
                <a:pos x="0" y="67"/>
              </a:cxn>
              <a:cxn ang="0">
                <a:pos x="0" y="67"/>
              </a:cxn>
              <a:cxn ang="0">
                <a:pos x="71" y="0"/>
              </a:cxn>
              <a:cxn ang="0">
                <a:pos x="71" y="0"/>
              </a:cxn>
            </a:cxnLst>
            <a:rect l="0" t="0" r="r" b="b"/>
            <a:pathLst>
              <a:path w="84" h="97">
                <a:moveTo>
                  <a:pt x="71" y="0"/>
                </a:moveTo>
                <a:lnTo>
                  <a:pt x="84" y="97"/>
                </a:lnTo>
                <a:lnTo>
                  <a:pt x="66" y="83"/>
                </a:lnTo>
                <a:lnTo>
                  <a:pt x="45" y="73"/>
                </a:lnTo>
                <a:lnTo>
                  <a:pt x="23" y="67"/>
                </a:lnTo>
                <a:lnTo>
                  <a:pt x="0" y="67"/>
                </a:lnTo>
                <a:lnTo>
                  <a:pt x="0" y="67"/>
                </a:lnTo>
                <a:lnTo>
                  <a:pt x="71" y="0"/>
                </a:lnTo>
                <a:lnTo>
                  <a:pt x="71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67" name="Line 100"/>
          <p:cNvSpPr>
            <a:spLocks noChangeShapeType="1"/>
          </p:cNvSpPr>
          <p:nvPr/>
        </p:nvSpPr>
        <p:spPr bwMode="auto">
          <a:xfrm flipH="1" flipV="1">
            <a:off x="7964489" y="2794839"/>
            <a:ext cx="66675" cy="13493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68" name="Freeform 101"/>
          <p:cNvSpPr>
            <a:spLocks/>
          </p:cNvSpPr>
          <p:nvPr/>
        </p:nvSpPr>
        <p:spPr bwMode="auto">
          <a:xfrm>
            <a:off x="7993064" y="2898026"/>
            <a:ext cx="61913" cy="79375"/>
          </a:xfrm>
          <a:custGeom>
            <a:avLst/>
            <a:gdLst/>
            <a:ahLst/>
            <a:cxnLst>
              <a:cxn ang="0">
                <a:pos x="79" y="99"/>
              </a:cxn>
              <a:cxn ang="0">
                <a:pos x="0" y="40"/>
              </a:cxn>
              <a:cxn ang="0">
                <a:pos x="0" y="40"/>
              </a:cxn>
              <a:cxn ang="0">
                <a:pos x="23" y="37"/>
              </a:cxn>
              <a:cxn ang="0">
                <a:pos x="44" y="29"/>
              </a:cxn>
              <a:cxn ang="0">
                <a:pos x="63" y="18"/>
              </a:cxn>
              <a:cxn ang="0">
                <a:pos x="79" y="0"/>
              </a:cxn>
              <a:cxn ang="0">
                <a:pos x="79" y="99"/>
              </a:cxn>
              <a:cxn ang="0">
                <a:pos x="79" y="99"/>
              </a:cxn>
            </a:cxnLst>
            <a:rect l="0" t="0" r="r" b="b"/>
            <a:pathLst>
              <a:path w="79" h="99">
                <a:moveTo>
                  <a:pt x="79" y="99"/>
                </a:moveTo>
                <a:lnTo>
                  <a:pt x="0" y="40"/>
                </a:lnTo>
                <a:lnTo>
                  <a:pt x="0" y="40"/>
                </a:lnTo>
                <a:lnTo>
                  <a:pt x="23" y="37"/>
                </a:lnTo>
                <a:lnTo>
                  <a:pt x="44" y="29"/>
                </a:lnTo>
                <a:lnTo>
                  <a:pt x="63" y="18"/>
                </a:lnTo>
                <a:lnTo>
                  <a:pt x="79" y="0"/>
                </a:lnTo>
                <a:lnTo>
                  <a:pt x="79" y="99"/>
                </a:lnTo>
                <a:lnTo>
                  <a:pt x="79" y="99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69" name="Freeform 102"/>
          <p:cNvSpPr>
            <a:spLocks/>
          </p:cNvSpPr>
          <p:nvPr/>
        </p:nvSpPr>
        <p:spPr bwMode="auto">
          <a:xfrm>
            <a:off x="7940676" y="2748801"/>
            <a:ext cx="61913" cy="79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8" y="59"/>
              </a:cxn>
              <a:cxn ang="0">
                <a:pos x="56" y="62"/>
              </a:cxn>
              <a:cxn ang="0">
                <a:pos x="35" y="69"/>
              </a:cxn>
              <a:cxn ang="0">
                <a:pos x="16" y="81"/>
              </a:cxn>
              <a:cxn ang="0">
                <a:pos x="0" y="9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78" h="99">
                <a:moveTo>
                  <a:pt x="0" y="0"/>
                </a:moveTo>
                <a:lnTo>
                  <a:pt x="78" y="59"/>
                </a:lnTo>
                <a:lnTo>
                  <a:pt x="56" y="62"/>
                </a:lnTo>
                <a:lnTo>
                  <a:pt x="35" y="69"/>
                </a:lnTo>
                <a:lnTo>
                  <a:pt x="16" y="81"/>
                </a:lnTo>
                <a:lnTo>
                  <a:pt x="0" y="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70" name="Line 103"/>
          <p:cNvSpPr>
            <a:spLocks noChangeShapeType="1"/>
          </p:cNvSpPr>
          <p:nvPr/>
        </p:nvSpPr>
        <p:spPr bwMode="auto">
          <a:xfrm flipH="1" flipV="1">
            <a:off x="7621589" y="2794839"/>
            <a:ext cx="65088" cy="13493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71" name="Freeform 104"/>
          <p:cNvSpPr>
            <a:spLocks/>
          </p:cNvSpPr>
          <p:nvPr/>
        </p:nvSpPr>
        <p:spPr bwMode="auto">
          <a:xfrm>
            <a:off x="7648576" y="2898026"/>
            <a:ext cx="63500" cy="79375"/>
          </a:xfrm>
          <a:custGeom>
            <a:avLst/>
            <a:gdLst/>
            <a:ahLst/>
            <a:cxnLst>
              <a:cxn ang="0">
                <a:pos x="78" y="99"/>
              </a:cxn>
              <a:cxn ang="0">
                <a:pos x="0" y="40"/>
              </a:cxn>
              <a:cxn ang="0">
                <a:pos x="22" y="37"/>
              </a:cxn>
              <a:cxn ang="0">
                <a:pos x="43" y="29"/>
              </a:cxn>
              <a:cxn ang="0">
                <a:pos x="62" y="18"/>
              </a:cxn>
              <a:cxn ang="0">
                <a:pos x="78" y="0"/>
              </a:cxn>
              <a:cxn ang="0">
                <a:pos x="78" y="99"/>
              </a:cxn>
              <a:cxn ang="0">
                <a:pos x="78" y="99"/>
              </a:cxn>
            </a:cxnLst>
            <a:rect l="0" t="0" r="r" b="b"/>
            <a:pathLst>
              <a:path w="78" h="99">
                <a:moveTo>
                  <a:pt x="78" y="99"/>
                </a:moveTo>
                <a:lnTo>
                  <a:pt x="0" y="40"/>
                </a:lnTo>
                <a:lnTo>
                  <a:pt x="22" y="37"/>
                </a:lnTo>
                <a:lnTo>
                  <a:pt x="43" y="29"/>
                </a:lnTo>
                <a:lnTo>
                  <a:pt x="62" y="18"/>
                </a:lnTo>
                <a:lnTo>
                  <a:pt x="78" y="0"/>
                </a:lnTo>
                <a:lnTo>
                  <a:pt x="78" y="99"/>
                </a:lnTo>
                <a:lnTo>
                  <a:pt x="78" y="99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72" name="Freeform 105"/>
          <p:cNvSpPr>
            <a:spLocks/>
          </p:cNvSpPr>
          <p:nvPr/>
        </p:nvSpPr>
        <p:spPr bwMode="auto">
          <a:xfrm>
            <a:off x="7597776" y="2748801"/>
            <a:ext cx="63500" cy="79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59"/>
              </a:cxn>
              <a:cxn ang="0">
                <a:pos x="56" y="62"/>
              </a:cxn>
              <a:cxn ang="0">
                <a:pos x="35" y="69"/>
              </a:cxn>
              <a:cxn ang="0">
                <a:pos x="16" y="81"/>
              </a:cxn>
              <a:cxn ang="0">
                <a:pos x="0" y="99"/>
              </a:cxn>
              <a:cxn ang="0">
                <a:pos x="0" y="9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80" h="99">
                <a:moveTo>
                  <a:pt x="0" y="0"/>
                </a:moveTo>
                <a:lnTo>
                  <a:pt x="80" y="59"/>
                </a:lnTo>
                <a:lnTo>
                  <a:pt x="56" y="62"/>
                </a:lnTo>
                <a:lnTo>
                  <a:pt x="35" y="69"/>
                </a:lnTo>
                <a:lnTo>
                  <a:pt x="16" y="81"/>
                </a:lnTo>
                <a:lnTo>
                  <a:pt x="0" y="99"/>
                </a:lnTo>
                <a:lnTo>
                  <a:pt x="0" y="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73" name="Line 106"/>
          <p:cNvSpPr>
            <a:spLocks noChangeShapeType="1"/>
          </p:cNvSpPr>
          <p:nvPr/>
        </p:nvSpPr>
        <p:spPr bwMode="auto">
          <a:xfrm flipV="1">
            <a:off x="9355139" y="2799601"/>
            <a:ext cx="31750" cy="125413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74" name="Freeform 107"/>
          <p:cNvSpPr>
            <a:spLocks/>
          </p:cNvSpPr>
          <p:nvPr/>
        </p:nvSpPr>
        <p:spPr bwMode="auto">
          <a:xfrm>
            <a:off x="9324976" y="2901201"/>
            <a:ext cx="68263" cy="76200"/>
          </a:xfrm>
          <a:custGeom>
            <a:avLst/>
            <a:gdLst/>
            <a:ahLst/>
            <a:cxnLst>
              <a:cxn ang="0">
                <a:pos x="22" y="96"/>
              </a:cxn>
              <a:cxn ang="0">
                <a:pos x="0" y="0"/>
              </a:cxn>
              <a:cxn ang="0">
                <a:pos x="19" y="13"/>
              </a:cxn>
              <a:cxn ang="0">
                <a:pos x="41" y="21"/>
              </a:cxn>
              <a:cxn ang="0">
                <a:pos x="64" y="24"/>
              </a:cxn>
              <a:cxn ang="0">
                <a:pos x="86" y="21"/>
              </a:cxn>
              <a:cxn ang="0">
                <a:pos x="22" y="96"/>
              </a:cxn>
              <a:cxn ang="0">
                <a:pos x="22" y="96"/>
              </a:cxn>
            </a:cxnLst>
            <a:rect l="0" t="0" r="r" b="b"/>
            <a:pathLst>
              <a:path w="86" h="96">
                <a:moveTo>
                  <a:pt x="22" y="96"/>
                </a:moveTo>
                <a:lnTo>
                  <a:pt x="0" y="0"/>
                </a:lnTo>
                <a:lnTo>
                  <a:pt x="19" y="13"/>
                </a:lnTo>
                <a:lnTo>
                  <a:pt x="41" y="21"/>
                </a:lnTo>
                <a:lnTo>
                  <a:pt x="64" y="24"/>
                </a:lnTo>
                <a:lnTo>
                  <a:pt x="86" y="21"/>
                </a:lnTo>
                <a:lnTo>
                  <a:pt x="22" y="96"/>
                </a:lnTo>
                <a:lnTo>
                  <a:pt x="22" y="96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75" name="Freeform 108"/>
          <p:cNvSpPr>
            <a:spLocks/>
          </p:cNvSpPr>
          <p:nvPr/>
        </p:nvSpPr>
        <p:spPr bwMode="auto">
          <a:xfrm>
            <a:off x="9348789" y="2748801"/>
            <a:ext cx="66675" cy="76200"/>
          </a:xfrm>
          <a:custGeom>
            <a:avLst/>
            <a:gdLst/>
            <a:ahLst/>
            <a:cxnLst>
              <a:cxn ang="0">
                <a:pos x="64" y="0"/>
              </a:cxn>
              <a:cxn ang="0">
                <a:pos x="85" y="96"/>
              </a:cxn>
              <a:cxn ang="0">
                <a:pos x="66" y="83"/>
              </a:cxn>
              <a:cxn ang="0">
                <a:pos x="45" y="75"/>
              </a:cxn>
              <a:cxn ang="0">
                <a:pos x="22" y="72"/>
              </a:cxn>
              <a:cxn ang="0">
                <a:pos x="0" y="75"/>
              </a:cxn>
              <a:cxn ang="0">
                <a:pos x="64" y="0"/>
              </a:cxn>
              <a:cxn ang="0">
                <a:pos x="64" y="0"/>
              </a:cxn>
            </a:cxnLst>
            <a:rect l="0" t="0" r="r" b="b"/>
            <a:pathLst>
              <a:path w="85" h="96">
                <a:moveTo>
                  <a:pt x="64" y="0"/>
                </a:moveTo>
                <a:lnTo>
                  <a:pt x="85" y="96"/>
                </a:lnTo>
                <a:lnTo>
                  <a:pt x="66" y="83"/>
                </a:lnTo>
                <a:lnTo>
                  <a:pt x="45" y="75"/>
                </a:lnTo>
                <a:lnTo>
                  <a:pt x="22" y="72"/>
                </a:lnTo>
                <a:lnTo>
                  <a:pt x="0" y="75"/>
                </a:lnTo>
                <a:lnTo>
                  <a:pt x="64" y="0"/>
                </a:lnTo>
                <a:lnTo>
                  <a:pt x="64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76" name="Line 109"/>
          <p:cNvSpPr>
            <a:spLocks noChangeShapeType="1"/>
          </p:cNvSpPr>
          <p:nvPr/>
        </p:nvSpPr>
        <p:spPr bwMode="auto">
          <a:xfrm flipH="1" flipV="1">
            <a:off x="10053639" y="2794839"/>
            <a:ext cx="79375" cy="136525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77" name="Freeform 110"/>
          <p:cNvSpPr>
            <a:spLocks/>
          </p:cNvSpPr>
          <p:nvPr/>
        </p:nvSpPr>
        <p:spPr bwMode="auto">
          <a:xfrm>
            <a:off x="10093326" y="2898026"/>
            <a:ext cx="65088" cy="79375"/>
          </a:xfrm>
          <a:custGeom>
            <a:avLst/>
            <a:gdLst/>
            <a:ahLst/>
            <a:cxnLst>
              <a:cxn ang="0">
                <a:pos x="81" y="99"/>
              </a:cxn>
              <a:cxn ang="0">
                <a:pos x="0" y="45"/>
              </a:cxn>
              <a:cxn ang="0">
                <a:pos x="22" y="40"/>
              </a:cxn>
              <a:cxn ang="0">
                <a:pos x="43" y="32"/>
              </a:cxn>
              <a:cxn ang="0">
                <a:pos x="62" y="18"/>
              </a:cxn>
              <a:cxn ang="0">
                <a:pos x="76" y="0"/>
              </a:cxn>
              <a:cxn ang="0">
                <a:pos x="81" y="99"/>
              </a:cxn>
              <a:cxn ang="0">
                <a:pos x="81" y="99"/>
              </a:cxn>
            </a:cxnLst>
            <a:rect l="0" t="0" r="r" b="b"/>
            <a:pathLst>
              <a:path w="81" h="99">
                <a:moveTo>
                  <a:pt x="81" y="99"/>
                </a:moveTo>
                <a:lnTo>
                  <a:pt x="0" y="45"/>
                </a:lnTo>
                <a:lnTo>
                  <a:pt x="22" y="40"/>
                </a:lnTo>
                <a:lnTo>
                  <a:pt x="43" y="32"/>
                </a:lnTo>
                <a:lnTo>
                  <a:pt x="62" y="18"/>
                </a:lnTo>
                <a:lnTo>
                  <a:pt x="76" y="0"/>
                </a:lnTo>
                <a:lnTo>
                  <a:pt x="81" y="99"/>
                </a:lnTo>
                <a:lnTo>
                  <a:pt x="81" y="99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78" name="Freeform 111"/>
          <p:cNvSpPr>
            <a:spLocks/>
          </p:cNvSpPr>
          <p:nvPr/>
        </p:nvSpPr>
        <p:spPr bwMode="auto">
          <a:xfrm>
            <a:off x="10028239" y="2748801"/>
            <a:ext cx="65088" cy="77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4" y="54"/>
              </a:cxn>
              <a:cxn ang="0">
                <a:pos x="61" y="57"/>
              </a:cxn>
              <a:cxn ang="0">
                <a:pos x="40" y="67"/>
              </a:cxn>
              <a:cxn ang="0">
                <a:pos x="21" y="80"/>
              </a:cxn>
              <a:cxn ang="0">
                <a:pos x="7" y="97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84" h="97">
                <a:moveTo>
                  <a:pt x="0" y="0"/>
                </a:moveTo>
                <a:lnTo>
                  <a:pt x="84" y="54"/>
                </a:lnTo>
                <a:lnTo>
                  <a:pt x="61" y="57"/>
                </a:lnTo>
                <a:lnTo>
                  <a:pt x="40" y="67"/>
                </a:lnTo>
                <a:lnTo>
                  <a:pt x="21" y="80"/>
                </a:lnTo>
                <a:lnTo>
                  <a:pt x="7" y="97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79" name="Freeform 112"/>
          <p:cNvSpPr>
            <a:spLocks/>
          </p:cNvSpPr>
          <p:nvPr/>
        </p:nvSpPr>
        <p:spPr bwMode="auto">
          <a:xfrm>
            <a:off x="2147889" y="3261564"/>
            <a:ext cx="1484313" cy="288925"/>
          </a:xfrm>
          <a:custGeom>
            <a:avLst/>
            <a:gdLst/>
            <a:ahLst/>
            <a:cxnLst>
              <a:cxn ang="0">
                <a:pos x="1870" y="0"/>
              </a:cxn>
              <a:cxn ang="0">
                <a:pos x="1793" y="56"/>
              </a:cxn>
              <a:cxn ang="0">
                <a:pos x="1718" y="107"/>
              </a:cxn>
              <a:cxn ang="0">
                <a:pos x="1643" y="154"/>
              </a:cxn>
              <a:cxn ang="0">
                <a:pos x="1567" y="196"/>
              </a:cxn>
              <a:cxn ang="0">
                <a:pos x="1492" y="233"/>
              </a:cxn>
              <a:cxn ang="0">
                <a:pos x="1417" y="265"/>
              </a:cxn>
              <a:cxn ang="0">
                <a:pos x="1342" y="293"/>
              </a:cxn>
              <a:cxn ang="0">
                <a:pos x="1266" y="316"/>
              </a:cxn>
              <a:cxn ang="0">
                <a:pos x="1191" y="335"/>
              </a:cxn>
              <a:cxn ang="0">
                <a:pos x="1116" y="350"/>
              </a:cxn>
              <a:cxn ang="0">
                <a:pos x="1041" y="359"/>
              </a:cxn>
              <a:cxn ang="0">
                <a:pos x="965" y="364"/>
              </a:cxn>
              <a:cxn ang="0">
                <a:pos x="892" y="364"/>
              </a:cxn>
              <a:cxn ang="0">
                <a:pos x="816" y="359"/>
              </a:cxn>
              <a:cxn ang="0">
                <a:pos x="741" y="350"/>
              </a:cxn>
              <a:cxn ang="0">
                <a:pos x="667" y="337"/>
              </a:cxn>
              <a:cxn ang="0">
                <a:pos x="592" y="318"/>
              </a:cxn>
              <a:cxn ang="0">
                <a:pos x="518" y="295"/>
              </a:cxn>
              <a:cxn ang="0">
                <a:pos x="443" y="266"/>
              </a:cxn>
              <a:cxn ang="0">
                <a:pos x="369" y="234"/>
              </a:cxn>
              <a:cxn ang="0">
                <a:pos x="296" y="197"/>
              </a:cxn>
              <a:cxn ang="0">
                <a:pos x="221" y="156"/>
              </a:cxn>
              <a:cxn ang="0">
                <a:pos x="147" y="109"/>
              </a:cxn>
              <a:cxn ang="0">
                <a:pos x="73" y="58"/>
              </a:cxn>
              <a:cxn ang="0">
                <a:pos x="0" y="3"/>
              </a:cxn>
            </a:cxnLst>
            <a:rect l="0" t="0" r="r" b="b"/>
            <a:pathLst>
              <a:path w="1870" h="364">
                <a:moveTo>
                  <a:pt x="1870" y="0"/>
                </a:moveTo>
                <a:lnTo>
                  <a:pt x="1793" y="56"/>
                </a:lnTo>
                <a:lnTo>
                  <a:pt x="1718" y="107"/>
                </a:lnTo>
                <a:lnTo>
                  <a:pt x="1643" y="154"/>
                </a:lnTo>
                <a:lnTo>
                  <a:pt x="1567" y="196"/>
                </a:lnTo>
                <a:lnTo>
                  <a:pt x="1492" y="233"/>
                </a:lnTo>
                <a:lnTo>
                  <a:pt x="1417" y="265"/>
                </a:lnTo>
                <a:lnTo>
                  <a:pt x="1342" y="293"/>
                </a:lnTo>
                <a:lnTo>
                  <a:pt x="1266" y="316"/>
                </a:lnTo>
                <a:lnTo>
                  <a:pt x="1191" y="335"/>
                </a:lnTo>
                <a:lnTo>
                  <a:pt x="1116" y="350"/>
                </a:lnTo>
                <a:lnTo>
                  <a:pt x="1041" y="359"/>
                </a:lnTo>
                <a:lnTo>
                  <a:pt x="965" y="364"/>
                </a:lnTo>
                <a:lnTo>
                  <a:pt x="892" y="364"/>
                </a:lnTo>
                <a:lnTo>
                  <a:pt x="816" y="359"/>
                </a:lnTo>
                <a:lnTo>
                  <a:pt x="741" y="350"/>
                </a:lnTo>
                <a:lnTo>
                  <a:pt x="667" y="337"/>
                </a:lnTo>
                <a:lnTo>
                  <a:pt x="592" y="318"/>
                </a:lnTo>
                <a:lnTo>
                  <a:pt x="518" y="295"/>
                </a:lnTo>
                <a:lnTo>
                  <a:pt x="443" y="266"/>
                </a:lnTo>
                <a:lnTo>
                  <a:pt x="369" y="234"/>
                </a:lnTo>
                <a:lnTo>
                  <a:pt x="296" y="197"/>
                </a:lnTo>
                <a:lnTo>
                  <a:pt x="221" y="156"/>
                </a:lnTo>
                <a:lnTo>
                  <a:pt x="147" y="109"/>
                </a:lnTo>
                <a:lnTo>
                  <a:pt x="73" y="58"/>
                </a:lnTo>
                <a:lnTo>
                  <a:pt x="0" y="3"/>
                </a:lnTo>
              </a:path>
            </a:pathLst>
          </a:cu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80" name="Freeform 113"/>
          <p:cNvSpPr>
            <a:spLocks/>
          </p:cNvSpPr>
          <p:nvPr/>
        </p:nvSpPr>
        <p:spPr bwMode="auto">
          <a:xfrm>
            <a:off x="3571876" y="3204414"/>
            <a:ext cx="130175" cy="122238"/>
          </a:xfrm>
          <a:custGeom>
            <a:avLst/>
            <a:gdLst/>
            <a:ahLst/>
            <a:cxnLst>
              <a:cxn ang="0">
                <a:pos x="163" y="0"/>
              </a:cxn>
              <a:cxn ang="0">
                <a:pos x="0" y="35"/>
              </a:cxn>
              <a:cxn ang="0">
                <a:pos x="16" y="45"/>
              </a:cxn>
              <a:cxn ang="0">
                <a:pos x="32" y="56"/>
              </a:cxn>
              <a:cxn ang="0">
                <a:pos x="46" y="69"/>
              </a:cxn>
              <a:cxn ang="0">
                <a:pos x="59" y="83"/>
              </a:cxn>
              <a:cxn ang="0">
                <a:pos x="70" y="99"/>
              </a:cxn>
              <a:cxn ang="0">
                <a:pos x="80" y="115"/>
              </a:cxn>
              <a:cxn ang="0">
                <a:pos x="88" y="135"/>
              </a:cxn>
              <a:cxn ang="0">
                <a:pos x="93" y="154"/>
              </a:cxn>
              <a:cxn ang="0">
                <a:pos x="93" y="154"/>
              </a:cxn>
              <a:cxn ang="0">
                <a:pos x="163" y="0"/>
              </a:cxn>
              <a:cxn ang="0">
                <a:pos x="163" y="0"/>
              </a:cxn>
            </a:cxnLst>
            <a:rect l="0" t="0" r="r" b="b"/>
            <a:pathLst>
              <a:path w="163" h="154">
                <a:moveTo>
                  <a:pt x="163" y="0"/>
                </a:moveTo>
                <a:lnTo>
                  <a:pt x="0" y="35"/>
                </a:lnTo>
                <a:lnTo>
                  <a:pt x="16" y="45"/>
                </a:lnTo>
                <a:lnTo>
                  <a:pt x="32" y="56"/>
                </a:lnTo>
                <a:lnTo>
                  <a:pt x="46" y="69"/>
                </a:lnTo>
                <a:lnTo>
                  <a:pt x="59" y="83"/>
                </a:lnTo>
                <a:lnTo>
                  <a:pt x="70" y="99"/>
                </a:lnTo>
                <a:lnTo>
                  <a:pt x="80" y="115"/>
                </a:lnTo>
                <a:lnTo>
                  <a:pt x="88" y="135"/>
                </a:lnTo>
                <a:lnTo>
                  <a:pt x="93" y="154"/>
                </a:lnTo>
                <a:lnTo>
                  <a:pt x="93" y="154"/>
                </a:lnTo>
                <a:lnTo>
                  <a:pt x="163" y="0"/>
                </a:lnTo>
                <a:lnTo>
                  <a:pt x="163" y="0"/>
                </a:lnTo>
                <a:close/>
              </a:path>
            </a:pathLst>
          </a:cu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81" name="Freeform 114"/>
          <p:cNvSpPr>
            <a:spLocks/>
          </p:cNvSpPr>
          <p:nvPr/>
        </p:nvSpPr>
        <p:spPr bwMode="auto">
          <a:xfrm>
            <a:off x="2078039" y="3207589"/>
            <a:ext cx="128588" cy="120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" y="152"/>
              </a:cxn>
              <a:cxn ang="0">
                <a:pos x="74" y="135"/>
              </a:cxn>
              <a:cxn ang="0">
                <a:pos x="82" y="115"/>
              </a:cxn>
              <a:cxn ang="0">
                <a:pos x="92" y="99"/>
              </a:cxn>
              <a:cxn ang="0">
                <a:pos x="103" y="83"/>
              </a:cxn>
              <a:cxn ang="0">
                <a:pos x="116" y="69"/>
              </a:cxn>
              <a:cxn ang="0">
                <a:pos x="130" y="56"/>
              </a:cxn>
              <a:cxn ang="0">
                <a:pos x="146" y="47"/>
              </a:cxn>
              <a:cxn ang="0">
                <a:pos x="164" y="37"/>
              </a:cxn>
              <a:cxn ang="0">
                <a:pos x="164" y="37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64" h="152">
                <a:moveTo>
                  <a:pt x="0" y="0"/>
                </a:moveTo>
                <a:lnTo>
                  <a:pt x="69" y="152"/>
                </a:lnTo>
                <a:lnTo>
                  <a:pt x="74" y="135"/>
                </a:lnTo>
                <a:lnTo>
                  <a:pt x="82" y="115"/>
                </a:lnTo>
                <a:lnTo>
                  <a:pt x="92" y="99"/>
                </a:lnTo>
                <a:lnTo>
                  <a:pt x="103" y="83"/>
                </a:lnTo>
                <a:lnTo>
                  <a:pt x="116" y="69"/>
                </a:lnTo>
                <a:lnTo>
                  <a:pt x="130" y="56"/>
                </a:lnTo>
                <a:lnTo>
                  <a:pt x="146" y="47"/>
                </a:lnTo>
                <a:lnTo>
                  <a:pt x="164" y="37"/>
                </a:lnTo>
                <a:lnTo>
                  <a:pt x="164" y="37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87" name="Freeform 121"/>
          <p:cNvSpPr>
            <a:spLocks/>
          </p:cNvSpPr>
          <p:nvPr/>
        </p:nvSpPr>
        <p:spPr bwMode="auto">
          <a:xfrm>
            <a:off x="5513389" y="3664789"/>
            <a:ext cx="857250" cy="458788"/>
          </a:xfrm>
          <a:custGeom>
            <a:avLst/>
            <a:gdLst/>
            <a:ahLst/>
            <a:cxnLst>
              <a:cxn ang="0">
                <a:pos x="72" y="578"/>
              </a:cxn>
              <a:cxn ang="0">
                <a:pos x="1008" y="578"/>
              </a:cxn>
              <a:cxn ang="0">
                <a:pos x="1022" y="578"/>
              </a:cxn>
              <a:cxn ang="0">
                <a:pos x="1037" y="573"/>
              </a:cxn>
              <a:cxn ang="0">
                <a:pos x="1048" y="567"/>
              </a:cxn>
              <a:cxn ang="0">
                <a:pos x="1059" y="557"/>
              </a:cxn>
              <a:cxn ang="0">
                <a:pos x="1067" y="547"/>
              </a:cxn>
              <a:cxn ang="0">
                <a:pos x="1075" y="534"/>
              </a:cxn>
              <a:cxn ang="0">
                <a:pos x="1078" y="522"/>
              </a:cxn>
              <a:cxn ang="0">
                <a:pos x="1080" y="506"/>
              </a:cxn>
              <a:cxn ang="0">
                <a:pos x="1080" y="506"/>
              </a:cxn>
              <a:cxn ang="0">
                <a:pos x="1080" y="506"/>
              </a:cxn>
              <a:cxn ang="0">
                <a:pos x="1080" y="73"/>
              </a:cxn>
              <a:cxn ang="0">
                <a:pos x="1078" y="58"/>
              </a:cxn>
              <a:cxn ang="0">
                <a:pos x="1075" y="45"/>
              </a:cxn>
              <a:cxn ang="0">
                <a:pos x="1067" y="32"/>
              </a:cxn>
              <a:cxn ang="0">
                <a:pos x="1059" y="21"/>
              </a:cxn>
              <a:cxn ang="0">
                <a:pos x="1048" y="13"/>
              </a:cxn>
              <a:cxn ang="0">
                <a:pos x="1037" y="7"/>
              </a:cxn>
              <a:cxn ang="0">
                <a:pos x="1022" y="2"/>
              </a:cxn>
              <a:cxn ang="0">
                <a:pos x="1008" y="0"/>
              </a:cxn>
              <a:cxn ang="0">
                <a:pos x="1008" y="0"/>
              </a:cxn>
              <a:cxn ang="0">
                <a:pos x="72" y="0"/>
              </a:cxn>
              <a:cxn ang="0">
                <a:pos x="58" y="2"/>
              </a:cxn>
              <a:cxn ang="0">
                <a:pos x="44" y="7"/>
              </a:cxn>
              <a:cxn ang="0">
                <a:pos x="32" y="13"/>
              </a:cxn>
              <a:cxn ang="0">
                <a:pos x="21" y="21"/>
              </a:cxn>
              <a:cxn ang="0">
                <a:pos x="12" y="32"/>
              </a:cxn>
              <a:cxn ang="0">
                <a:pos x="5" y="45"/>
              </a:cxn>
              <a:cxn ang="0">
                <a:pos x="2" y="58"/>
              </a:cxn>
              <a:cxn ang="0">
                <a:pos x="0" y="73"/>
              </a:cxn>
              <a:cxn ang="0">
                <a:pos x="0" y="506"/>
              </a:cxn>
              <a:cxn ang="0">
                <a:pos x="2" y="522"/>
              </a:cxn>
              <a:cxn ang="0">
                <a:pos x="5" y="534"/>
              </a:cxn>
              <a:cxn ang="0">
                <a:pos x="12" y="547"/>
              </a:cxn>
              <a:cxn ang="0">
                <a:pos x="21" y="557"/>
              </a:cxn>
              <a:cxn ang="0">
                <a:pos x="32" y="567"/>
              </a:cxn>
              <a:cxn ang="0">
                <a:pos x="44" y="573"/>
              </a:cxn>
              <a:cxn ang="0">
                <a:pos x="58" y="578"/>
              </a:cxn>
              <a:cxn ang="0">
                <a:pos x="72" y="578"/>
              </a:cxn>
              <a:cxn ang="0">
                <a:pos x="72" y="578"/>
              </a:cxn>
            </a:cxnLst>
            <a:rect l="0" t="0" r="r" b="b"/>
            <a:pathLst>
              <a:path w="1080" h="578">
                <a:moveTo>
                  <a:pt x="72" y="578"/>
                </a:moveTo>
                <a:lnTo>
                  <a:pt x="1008" y="578"/>
                </a:lnTo>
                <a:lnTo>
                  <a:pt x="1022" y="578"/>
                </a:lnTo>
                <a:lnTo>
                  <a:pt x="1037" y="573"/>
                </a:lnTo>
                <a:lnTo>
                  <a:pt x="1048" y="567"/>
                </a:lnTo>
                <a:lnTo>
                  <a:pt x="1059" y="557"/>
                </a:lnTo>
                <a:lnTo>
                  <a:pt x="1067" y="547"/>
                </a:lnTo>
                <a:lnTo>
                  <a:pt x="1075" y="534"/>
                </a:lnTo>
                <a:lnTo>
                  <a:pt x="1078" y="522"/>
                </a:lnTo>
                <a:lnTo>
                  <a:pt x="1080" y="506"/>
                </a:lnTo>
                <a:lnTo>
                  <a:pt x="1080" y="506"/>
                </a:lnTo>
                <a:lnTo>
                  <a:pt x="1080" y="506"/>
                </a:lnTo>
                <a:lnTo>
                  <a:pt x="1080" y="73"/>
                </a:lnTo>
                <a:lnTo>
                  <a:pt x="1078" y="58"/>
                </a:lnTo>
                <a:lnTo>
                  <a:pt x="1075" y="45"/>
                </a:lnTo>
                <a:lnTo>
                  <a:pt x="1067" y="32"/>
                </a:lnTo>
                <a:lnTo>
                  <a:pt x="1059" y="21"/>
                </a:lnTo>
                <a:lnTo>
                  <a:pt x="1048" y="13"/>
                </a:lnTo>
                <a:lnTo>
                  <a:pt x="1037" y="7"/>
                </a:lnTo>
                <a:lnTo>
                  <a:pt x="1022" y="2"/>
                </a:lnTo>
                <a:lnTo>
                  <a:pt x="1008" y="0"/>
                </a:lnTo>
                <a:lnTo>
                  <a:pt x="1008" y="0"/>
                </a:lnTo>
                <a:lnTo>
                  <a:pt x="72" y="0"/>
                </a:lnTo>
                <a:lnTo>
                  <a:pt x="58" y="2"/>
                </a:lnTo>
                <a:lnTo>
                  <a:pt x="44" y="7"/>
                </a:lnTo>
                <a:lnTo>
                  <a:pt x="32" y="13"/>
                </a:lnTo>
                <a:lnTo>
                  <a:pt x="21" y="21"/>
                </a:lnTo>
                <a:lnTo>
                  <a:pt x="12" y="32"/>
                </a:lnTo>
                <a:lnTo>
                  <a:pt x="5" y="45"/>
                </a:lnTo>
                <a:lnTo>
                  <a:pt x="2" y="58"/>
                </a:lnTo>
                <a:lnTo>
                  <a:pt x="0" y="73"/>
                </a:lnTo>
                <a:lnTo>
                  <a:pt x="0" y="506"/>
                </a:lnTo>
                <a:lnTo>
                  <a:pt x="2" y="522"/>
                </a:lnTo>
                <a:lnTo>
                  <a:pt x="5" y="534"/>
                </a:lnTo>
                <a:lnTo>
                  <a:pt x="12" y="547"/>
                </a:lnTo>
                <a:lnTo>
                  <a:pt x="21" y="557"/>
                </a:lnTo>
                <a:lnTo>
                  <a:pt x="32" y="567"/>
                </a:lnTo>
                <a:lnTo>
                  <a:pt x="44" y="573"/>
                </a:lnTo>
                <a:lnTo>
                  <a:pt x="58" y="578"/>
                </a:lnTo>
                <a:lnTo>
                  <a:pt x="72" y="578"/>
                </a:lnTo>
                <a:lnTo>
                  <a:pt x="72" y="578"/>
                </a:lnTo>
                <a:close/>
              </a:path>
            </a:pathLst>
          </a:custGeom>
          <a:solidFill>
            <a:srgbClr val="E8EEF7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Image</a:t>
            </a:r>
            <a:endParaRPr lang="en-US" sz="2000" dirty="0"/>
          </a:p>
        </p:txBody>
      </p:sp>
      <p:sp>
        <p:nvSpPr>
          <p:cNvPr id="388" name="Freeform 122"/>
          <p:cNvSpPr>
            <a:spLocks/>
          </p:cNvSpPr>
          <p:nvPr/>
        </p:nvSpPr>
        <p:spPr bwMode="auto">
          <a:xfrm>
            <a:off x="5513389" y="3664789"/>
            <a:ext cx="857250" cy="458788"/>
          </a:xfrm>
          <a:custGeom>
            <a:avLst/>
            <a:gdLst/>
            <a:ahLst/>
            <a:cxnLst>
              <a:cxn ang="0">
                <a:pos x="72" y="578"/>
              </a:cxn>
              <a:cxn ang="0">
                <a:pos x="1008" y="578"/>
              </a:cxn>
              <a:cxn ang="0">
                <a:pos x="1022" y="578"/>
              </a:cxn>
              <a:cxn ang="0">
                <a:pos x="1037" y="573"/>
              </a:cxn>
              <a:cxn ang="0">
                <a:pos x="1048" y="567"/>
              </a:cxn>
              <a:cxn ang="0">
                <a:pos x="1059" y="557"/>
              </a:cxn>
              <a:cxn ang="0">
                <a:pos x="1067" y="547"/>
              </a:cxn>
              <a:cxn ang="0">
                <a:pos x="1075" y="534"/>
              </a:cxn>
              <a:cxn ang="0">
                <a:pos x="1078" y="522"/>
              </a:cxn>
              <a:cxn ang="0">
                <a:pos x="1080" y="506"/>
              </a:cxn>
              <a:cxn ang="0">
                <a:pos x="1080" y="506"/>
              </a:cxn>
              <a:cxn ang="0">
                <a:pos x="1080" y="506"/>
              </a:cxn>
              <a:cxn ang="0">
                <a:pos x="1080" y="73"/>
              </a:cxn>
              <a:cxn ang="0">
                <a:pos x="1078" y="58"/>
              </a:cxn>
              <a:cxn ang="0">
                <a:pos x="1075" y="45"/>
              </a:cxn>
              <a:cxn ang="0">
                <a:pos x="1067" y="32"/>
              </a:cxn>
              <a:cxn ang="0">
                <a:pos x="1059" y="21"/>
              </a:cxn>
              <a:cxn ang="0">
                <a:pos x="1048" y="13"/>
              </a:cxn>
              <a:cxn ang="0">
                <a:pos x="1037" y="7"/>
              </a:cxn>
              <a:cxn ang="0">
                <a:pos x="1022" y="2"/>
              </a:cxn>
              <a:cxn ang="0">
                <a:pos x="1008" y="0"/>
              </a:cxn>
              <a:cxn ang="0">
                <a:pos x="1008" y="0"/>
              </a:cxn>
              <a:cxn ang="0">
                <a:pos x="72" y="0"/>
              </a:cxn>
              <a:cxn ang="0">
                <a:pos x="58" y="2"/>
              </a:cxn>
              <a:cxn ang="0">
                <a:pos x="44" y="7"/>
              </a:cxn>
              <a:cxn ang="0">
                <a:pos x="32" y="13"/>
              </a:cxn>
              <a:cxn ang="0">
                <a:pos x="21" y="21"/>
              </a:cxn>
              <a:cxn ang="0">
                <a:pos x="12" y="32"/>
              </a:cxn>
              <a:cxn ang="0">
                <a:pos x="5" y="45"/>
              </a:cxn>
              <a:cxn ang="0">
                <a:pos x="2" y="58"/>
              </a:cxn>
              <a:cxn ang="0">
                <a:pos x="0" y="73"/>
              </a:cxn>
              <a:cxn ang="0">
                <a:pos x="0" y="506"/>
              </a:cxn>
              <a:cxn ang="0">
                <a:pos x="2" y="522"/>
              </a:cxn>
              <a:cxn ang="0">
                <a:pos x="5" y="534"/>
              </a:cxn>
              <a:cxn ang="0">
                <a:pos x="12" y="547"/>
              </a:cxn>
              <a:cxn ang="0">
                <a:pos x="21" y="557"/>
              </a:cxn>
              <a:cxn ang="0">
                <a:pos x="32" y="567"/>
              </a:cxn>
              <a:cxn ang="0">
                <a:pos x="44" y="573"/>
              </a:cxn>
              <a:cxn ang="0">
                <a:pos x="58" y="578"/>
              </a:cxn>
              <a:cxn ang="0">
                <a:pos x="72" y="578"/>
              </a:cxn>
              <a:cxn ang="0">
                <a:pos x="72" y="578"/>
              </a:cxn>
            </a:cxnLst>
            <a:rect l="0" t="0" r="r" b="b"/>
            <a:pathLst>
              <a:path w="1080" h="578">
                <a:moveTo>
                  <a:pt x="72" y="578"/>
                </a:moveTo>
                <a:lnTo>
                  <a:pt x="1008" y="578"/>
                </a:lnTo>
                <a:lnTo>
                  <a:pt x="1022" y="578"/>
                </a:lnTo>
                <a:lnTo>
                  <a:pt x="1037" y="573"/>
                </a:lnTo>
                <a:lnTo>
                  <a:pt x="1048" y="567"/>
                </a:lnTo>
                <a:lnTo>
                  <a:pt x="1059" y="557"/>
                </a:lnTo>
                <a:lnTo>
                  <a:pt x="1067" y="547"/>
                </a:lnTo>
                <a:lnTo>
                  <a:pt x="1075" y="534"/>
                </a:lnTo>
                <a:lnTo>
                  <a:pt x="1078" y="522"/>
                </a:lnTo>
                <a:lnTo>
                  <a:pt x="1080" y="506"/>
                </a:lnTo>
                <a:lnTo>
                  <a:pt x="1080" y="506"/>
                </a:lnTo>
                <a:lnTo>
                  <a:pt x="1080" y="506"/>
                </a:lnTo>
                <a:lnTo>
                  <a:pt x="1080" y="73"/>
                </a:lnTo>
                <a:lnTo>
                  <a:pt x="1078" y="58"/>
                </a:lnTo>
                <a:lnTo>
                  <a:pt x="1075" y="45"/>
                </a:lnTo>
                <a:lnTo>
                  <a:pt x="1067" y="32"/>
                </a:lnTo>
                <a:lnTo>
                  <a:pt x="1059" y="21"/>
                </a:lnTo>
                <a:lnTo>
                  <a:pt x="1048" y="13"/>
                </a:lnTo>
                <a:lnTo>
                  <a:pt x="1037" y="7"/>
                </a:lnTo>
                <a:lnTo>
                  <a:pt x="1022" y="2"/>
                </a:lnTo>
                <a:lnTo>
                  <a:pt x="1008" y="0"/>
                </a:lnTo>
                <a:lnTo>
                  <a:pt x="1008" y="0"/>
                </a:lnTo>
                <a:lnTo>
                  <a:pt x="72" y="0"/>
                </a:lnTo>
                <a:lnTo>
                  <a:pt x="58" y="2"/>
                </a:lnTo>
                <a:lnTo>
                  <a:pt x="44" y="7"/>
                </a:lnTo>
                <a:lnTo>
                  <a:pt x="32" y="13"/>
                </a:lnTo>
                <a:lnTo>
                  <a:pt x="21" y="21"/>
                </a:lnTo>
                <a:lnTo>
                  <a:pt x="12" y="32"/>
                </a:lnTo>
                <a:lnTo>
                  <a:pt x="5" y="45"/>
                </a:lnTo>
                <a:lnTo>
                  <a:pt x="2" y="58"/>
                </a:lnTo>
                <a:lnTo>
                  <a:pt x="0" y="73"/>
                </a:lnTo>
                <a:lnTo>
                  <a:pt x="0" y="506"/>
                </a:lnTo>
                <a:lnTo>
                  <a:pt x="2" y="522"/>
                </a:lnTo>
                <a:lnTo>
                  <a:pt x="5" y="534"/>
                </a:lnTo>
                <a:lnTo>
                  <a:pt x="12" y="547"/>
                </a:lnTo>
                <a:lnTo>
                  <a:pt x="21" y="557"/>
                </a:lnTo>
                <a:lnTo>
                  <a:pt x="32" y="567"/>
                </a:lnTo>
                <a:lnTo>
                  <a:pt x="44" y="573"/>
                </a:lnTo>
                <a:lnTo>
                  <a:pt x="58" y="578"/>
                </a:lnTo>
                <a:lnTo>
                  <a:pt x="72" y="578"/>
                </a:lnTo>
                <a:lnTo>
                  <a:pt x="72" y="578"/>
                </a:lnTo>
              </a:path>
            </a:pathLst>
          </a:custGeom>
          <a:noFill/>
          <a:ln w="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89" name="Freeform 125"/>
          <p:cNvSpPr>
            <a:spLocks/>
          </p:cNvSpPr>
          <p:nvPr/>
        </p:nvSpPr>
        <p:spPr bwMode="auto">
          <a:xfrm>
            <a:off x="5113339" y="4353764"/>
            <a:ext cx="742950" cy="228600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4" y="101"/>
              </a:cxn>
              <a:cxn ang="0">
                <a:pos x="879" y="75"/>
              </a:cxn>
              <a:cxn ang="0">
                <a:pos x="829" y="51"/>
              </a:cxn>
              <a:cxn ang="0">
                <a:pos x="765" y="32"/>
              </a:cxn>
              <a:cxn ang="0">
                <a:pos x="692" y="16"/>
              </a:cxn>
              <a:cxn ang="0">
                <a:pos x="607" y="6"/>
              </a:cxn>
              <a:cxn ang="0">
                <a:pos x="516" y="0"/>
              </a:cxn>
              <a:cxn ang="0">
                <a:pos x="419" y="0"/>
              </a:cxn>
              <a:cxn ang="0">
                <a:pos x="328" y="6"/>
              </a:cxn>
              <a:cxn ang="0">
                <a:pos x="245" y="16"/>
              </a:cxn>
              <a:cxn ang="0">
                <a:pos x="170" y="32"/>
              </a:cxn>
              <a:cxn ang="0">
                <a:pos x="107" y="51"/>
              </a:cxn>
              <a:cxn ang="0">
                <a:pos x="56" y="75"/>
              </a:cxn>
              <a:cxn ang="0">
                <a:pos x="21" y="101"/>
              </a:cxn>
              <a:cxn ang="0">
                <a:pos x="1" y="130"/>
              </a:cxn>
              <a:cxn ang="0">
                <a:pos x="1" y="159"/>
              </a:cxn>
              <a:cxn ang="0">
                <a:pos x="21" y="188"/>
              </a:cxn>
              <a:cxn ang="0">
                <a:pos x="56" y="213"/>
              </a:cxn>
              <a:cxn ang="0">
                <a:pos x="107" y="236"/>
              </a:cxn>
              <a:cxn ang="0">
                <a:pos x="170" y="255"/>
              </a:cxn>
              <a:cxn ang="0">
                <a:pos x="245" y="271"/>
              </a:cxn>
              <a:cxn ang="0">
                <a:pos x="328" y="282"/>
              </a:cxn>
              <a:cxn ang="0">
                <a:pos x="419" y="287"/>
              </a:cxn>
              <a:cxn ang="0">
                <a:pos x="516" y="287"/>
              </a:cxn>
              <a:cxn ang="0">
                <a:pos x="607" y="282"/>
              </a:cxn>
              <a:cxn ang="0">
                <a:pos x="692" y="271"/>
              </a:cxn>
              <a:cxn ang="0">
                <a:pos x="765" y="255"/>
              </a:cxn>
              <a:cxn ang="0">
                <a:pos x="829" y="236"/>
              </a:cxn>
              <a:cxn ang="0">
                <a:pos x="879" y="213"/>
              </a:cxn>
              <a:cxn ang="0">
                <a:pos x="914" y="188"/>
              </a:cxn>
              <a:cxn ang="0">
                <a:pos x="934" y="159"/>
              </a:cxn>
            </a:cxnLst>
            <a:rect l="0" t="0" r="r" b="b"/>
            <a:pathLst>
              <a:path w="935" h="289">
                <a:moveTo>
                  <a:pt x="935" y="144"/>
                </a:moveTo>
                <a:lnTo>
                  <a:pt x="934" y="130"/>
                </a:lnTo>
                <a:lnTo>
                  <a:pt x="927" y="116"/>
                </a:lnTo>
                <a:lnTo>
                  <a:pt x="914" y="101"/>
                </a:lnTo>
                <a:lnTo>
                  <a:pt x="898" y="88"/>
                </a:lnTo>
                <a:lnTo>
                  <a:pt x="879" y="75"/>
                </a:lnTo>
                <a:lnTo>
                  <a:pt x="857" y="63"/>
                </a:lnTo>
                <a:lnTo>
                  <a:pt x="829" y="51"/>
                </a:lnTo>
                <a:lnTo>
                  <a:pt x="799" y="42"/>
                </a:lnTo>
                <a:lnTo>
                  <a:pt x="765" y="32"/>
                </a:lnTo>
                <a:lnTo>
                  <a:pt x="730" y="24"/>
                </a:lnTo>
                <a:lnTo>
                  <a:pt x="692" y="16"/>
                </a:lnTo>
                <a:lnTo>
                  <a:pt x="650" y="11"/>
                </a:lnTo>
                <a:lnTo>
                  <a:pt x="607" y="6"/>
                </a:lnTo>
                <a:lnTo>
                  <a:pt x="562" y="2"/>
                </a:lnTo>
                <a:lnTo>
                  <a:pt x="516" y="0"/>
                </a:lnTo>
                <a:lnTo>
                  <a:pt x="467" y="0"/>
                </a:lnTo>
                <a:lnTo>
                  <a:pt x="419" y="0"/>
                </a:lnTo>
                <a:lnTo>
                  <a:pt x="373" y="2"/>
                </a:lnTo>
                <a:lnTo>
                  <a:pt x="328" y="6"/>
                </a:lnTo>
                <a:lnTo>
                  <a:pt x="285" y="11"/>
                </a:lnTo>
                <a:lnTo>
                  <a:pt x="245" y="16"/>
                </a:lnTo>
                <a:lnTo>
                  <a:pt x="206" y="24"/>
                </a:lnTo>
                <a:lnTo>
                  <a:pt x="170" y="32"/>
                </a:lnTo>
                <a:lnTo>
                  <a:pt x="138" y="42"/>
                </a:lnTo>
                <a:lnTo>
                  <a:pt x="107" y="51"/>
                </a:lnTo>
                <a:lnTo>
                  <a:pt x="80" y="63"/>
                </a:lnTo>
                <a:lnTo>
                  <a:pt x="56" y="75"/>
                </a:lnTo>
                <a:lnTo>
                  <a:pt x="37" y="88"/>
                </a:lnTo>
                <a:lnTo>
                  <a:pt x="21" y="101"/>
                </a:lnTo>
                <a:lnTo>
                  <a:pt x="9" y="116"/>
                </a:lnTo>
                <a:lnTo>
                  <a:pt x="1" y="130"/>
                </a:lnTo>
                <a:lnTo>
                  <a:pt x="0" y="144"/>
                </a:lnTo>
                <a:lnTo>
                  <a:pt x="1" y="159"/>
                </a:lnTo>
                <a:lnTo>
                  <a:pt x="9" y="173"/>
                </a:lnTo>
                <a:lnTo>
                  <a:pt x="21" y="188"/>
                </a:lnTo>
                <a:lnTo>
                  <a:pt x="37" y="201"/>
                </a:lnTo>
                <a:lnTo>
                  <a:pt x="56" y="213"/>
                </a:lnTo>
                <a:lnTo>
                  <a:pt x="80" y="225"/>
                </a:lnTo>
                <a:lnTo>
                  <a:pt x="107" y="236"/>
                </a:lnTo>
                <a:lnTo>
                  <a:pt x="138" y="245"/>
                </a:lnTo>
                <a:lnTo>
                  <a:pt x="170" y="255"/>
                </a:lnTo>
                <a:lnTo>
                  <a:pt x="206" y="263"/>
                </a:lnTo>
                <a:lnTo>
                  <a:pt x="245" y="271"/>
                </a:lnTo>
                <a:lnTo>
                  <a:pt x="285" y="277"/>
                </a:lnTo>
                <a:lnTo>
                  <a:pt x="328" y="282"/>
                </a:lnTo>
                <a:lnTo>
                  <a:pt x="373" y="286"/>
                </a:lnTo>
                <a:lnTo>
                  <a:pt x="419" y="287"/>
                </a:lnTo>
                <a:lnTo>
                  <a:pt x="467" y="289"/>
                </a:lnTo>
                <a:lnTo>
                  <a:pt x="516" y="287"/>
                </a:lnTo>
                <a:lnTo>
                  <a:pt x="562" y="286"/>
                </a:lnTo>
                <a:lnTo>
                  <a:pt x="607" y="282"/>
                </a:lnTo>
                <a:lnTo>
                  <a:pt x="650" y="277"/>
                </a:lnTo>
                <a:lnTo>
                  <a:pt x="692" y="271"/>
                </a:lnTo>
                <a:lnTo>
                  <a:pt x="730" y="263"/>
                </a:lnTo>
                <a:lnTo>
                  <a:pt x="765" y="255"/>
                </a:lnTo>
                <a:lnTo>
                  <a:pt x="799" y="245"/>
                </a:lnTo>
                <a:lnTo>
                  <a:pt x="829" y="236"/>
                </a:lnTo>
                <a:lnTo>
                  <a:pt x="857" y="225"/>
                </a:lnTo>
                <a:lnTo>
                  <a:pt x="879" y="213"/>
                </a:lnTo>
                <a:lnTo>
                  <a:pt x="898" y="201"/>
                </a:lnTo>
                <a:lnTo>
                  <a:pt x="914" y="188"/>
                </a:lnTo>
                <a:lnTo>
                  <a:pt x="927" y="173"/>
                </a:lnTo>
                <a:lnTo>
                  <a:pt x="934" y="159"/>
                </a:lnTo>
                <a:lnTo>
                  <a:pt x="935" y="144"/>
                </a:lnTo>
                <a:close/>
              </a:path>
            </a:pathLst>
          </a:custGeom>
          <a:solidFill>
            <a:srgbClr val="E8EEF7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/>
              <a:t>desc</a:t>
            </a:r>
            <a:endParaRPr lang="en-US" sz="1200" dirty="0"/>
          </a:p>
        </p:txBody>
      </p:sp>
      <p:sp>
        <p:nvSpPr>
          <p:cNvPr id="390" name="Freeform 126"/>
          <p:cNvSpPr>
            <a:spLocks/>
          </p:cNvSpPr>
          <p:nvPr/>
        </p:nvSpPr>
        <p:spPr bwMode="auto">
          <a:xfrm>
            <a:off x="5113339" y="4353764"/>
            <a:ext cx="742950" cy="228600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4" y="101"/>
              </a:cxn>
              <a:cxn ang="0">
                <a:pos x="879" y="75"/>
              </a:cxn>
              <a:cxn ang="0">
                <a:pos x="829" y="51"/>
              </a:cxn>
              <a:cxn ang="0">
                <a:pos x="765" y="32"/>
              </a:cxn>
              <a:cxn ang="0">
                <a:pos x="692" y="16"/>
              </a:cxn>
              <a:cxn ang="0">
                <a:pos x="607" y="6"/>
              </a:cxn>
              <a:cxn ang="0">
                <a:pos x="516" y="0"/>
              </a:cxn>
              <a:cxn ang="0">
                <a:pos x="419" y="0"/>
              </a:cxn>
              <a:cxn ang="0">
                <a:pos x="328" y="6"/>
              </a:cxn>
              <a:cxn ang="0">
                <a:pos x="245" y="16"/>
              </a:cxn>
              <a:cxn ang="0">
                <a:pos x="170" y="32"/>
              </a:cxn>
              <a:cxn ang="0">
                <a:pos x="107" y="51"/>
              </a:cxn>
              <a:cxn ang="0">
                <a:pos x="56" y="75"/>
              </a:cxn>
              <a:cxn ang="0">
                <a:pos x="21" y="101"/>
              </a:cxn>
              <a:cxn ang="0">
                <a:pos x="1" y="130"/>
              </a:cxn>
              <a:cxn ang="0">
                <a:pos x="1" y="159"/>
              </a:cxn>
              <a:cxn ang="0">
                <a:pos x="21" y="188"/>
              </a:cxn>
              <a:cxn ang="0">
                <a:pos x="56" y="213"/>
              </a:cxn>
              <a:cxn ang="0">
                <a:pos x="107" y="236"/>
              </a:cxn>
              <a:cxn ang="0">
                <a:pos x="170" y="255"/>
              </a:cxn>
              <a:cxn ang="0">
                <a:pos x="245" y="271"/>
              </a:cxn>
              <a:cxn ang="0">
                <a:pos x="328" y="282"/>
              </a:cxn>
              <a:cxn ang="0">
                <a:pos x="419" y="287"/>
              </a:cxn>
              <a:cxn ang="0">
                <a:pos x="516" y="287"/>
              </a:cxn>
              <a:cxn ang="0">
                <a:pos x="607" y="282"/>
              </a:cxn>
              <a:cxn ang="0">
                <a:pos x="692" y="271"/>
              </a:cxn>
              <a:cxn ang="0">
                <a:pos x="765" y="255"/>
              </a:cxn>
              <a:cxn ang="0">
                <a:pos x="829" y="236"/>
              </a:cxn>
              <a:cxn ang="0">
                <a:pos x="879" y="213"/>
              </a:cxn>
              <a:cxn ang="0">
                <a:pos x="914" y="188"/>
              </a:cxn>
              <a:cxn ang="0">
                <a:pos x="934" y="159"/>
              </a:cxn>
            </a:cxnLst>
            <a:rect l="0" t="0" r="r" b="b"/>
            <a:pathLst>
              <a:path w="935" h="289">
                <a:moveTo>
                  <a:pt x="935" y="144"/>
                </a:moveTo>
                <a:lnTo>
                  <a:pt x="934" y="130"/>
                </a:lnTo>
                <a:lnTo>
                  <a:pt x="927" y="116"/>
                </a:lnTo>
                <a:lnTo>
                  <a:pt x="914" y="101"/>
                </a:lnTo>
                <a:lnTo>
                  <a:pt x="898" y="88"/>
                </a:lnTo>
                <a:lnTo>
                  <a:pt x="879" y="75"/>
                </a:lnTo>
                <a:lnTo>
                  <a:pt x="857" y="63"/>
                </a:lnTo>
                <a:lnTo>
                  <a:pt x="829" y="51"/>
                </a:lnTo>
                <a:lnTo>
                  <a:pt x="799" y="42"/>
                </a:lnTo>
                <a:lnTo>
                  <a:pt x="765" y="32"/>
                </a:lnTo>
                <a:lnTo>
                  <a:pt x="730" y="24"/>
                </a:lnTo>
                <a:lnTo>
                  <a:pt x="692" y="16"/>
                </a:lnTo>
                <a:lnTo>
                  <a:pt x="650" y="11"/>
                </a:lnTo>
                <a:lnTo>
                  <a:pt x="607" y="6"/>
                </a:lnTo>
                <a:lnTo>
                  <a:pt x="562" y="2"/>
                </a:lnTo>
                <a:lnTo>
                  <a:pt x="516" y="0"/>
                </a:lnTo>
                <a:lnTo>
                  <a:pt x="467" y="0"/>
                </a:lnTo>
                <a:lnTo>
                  <a:pt x="419" y="0"/>
                </a:lnTo>
                <a:lnTo>
                  <a:pt x="373" y="2"/>
                </a:lnTo>
                <a:lnTo>
                  <a:pt x="328" y="6"/>
                </a:lnTo>
                <a:lnTo>
                  <a:pt x="285" y="11"/>
                </a:lnTo>
                <a:lnTo>
                  <a:pt x="245" y="16"/>
                </a:lnTo>
                <a:lnTo>
                  <a:pt x="206" y="24"/>
                </a:lnTo>
                <a:lnTo>
                  <a:pt x="170" y="32"/>
                </a:lnTo>
                <a:lnTo>
                  <a:pt x="138" y="42"/>
                </a:lnTo>
                <a:lnTo>
                  <a:pt x="107" y="51"/>
                </a:lnTo>
                <a:lnTo>
                  <a:pt x="80" y="63"/>
                </a:lnTo>
                <a:lnTo>
                  <a:pt x="56" y="75"/>
                </a:lnTo>
                <a:lnTo>
                  <a:pt x="37" y="88"/>
                </a:lnTo>
                <a:lnTo>
                  <a:pt x="21" y="101"/>
                </a:lnTo>
                <a:lnTo>
                  <a:pt x="9" y="116"/>
                </a:lnTo>
                <a:lnTo>
                  <a:pt x="1" y="130"/>
                </a:lnTo>
                <a:lnTo>
                  <a:pt x="0" y="144"/>
                </a:lnTo>
                <a:lnTo>
                  <a:pt x="1" y="159"/>
                </a:lnTo>
                <a:lnTo>
                  <a:pt x="9" y="173"/>
                </a:lnTo>
                <a:lnTo>
                  <a:pt x="21" y="188"/>
                </a:lnTo>
                <a:lnTo>
                  <a:pt x="37" y="201"/>
                </a:lnTo>
                <a:lnTo>
                  <a:pt x="56" y="213"/>
                </a:lnTo>
                <a:lnTo>
                  <a:pt x="80" y="225"/>
                </a:lnTo>
                <a:lnTo>
                  <a:pt x="107" y="236"/>
                </a:lnTo>
                <a:lnTo>
                  <a:pt x="138" y="245"/>
                </a:lnTo>
                <a:lnTo>
                  <a:pt x="170" y="255"/>
                </a:lnTo>
                <a:lnTo>
                  <a:pt x="206" y="263"/>
                </a:lnTo>
                <a:lnTo>
                  <a:pt x="245" y="271"/>
                </a:lnTo>
                <a:lnTo>
                  <a:pt x="285" y="277"/>
                </a:lnTo>
                <a:lnTo>
                  <a:pt x="328" y="282"/>
                </a:lnTo>
                <a:lnTo>
                  <a:pt x="373" y="286"/>
                </a:lnTo>
                <a:lnTo>
                  <a:pt x="419" y="287"/>
                </a:lnTo>
                <a:lnTo>
                  <a:pt x="467" y="289"/>
                </a:lnTo>
                <a:lnTo>
                  <a:pt x="516" y="287"/>
                </a:lnTo>
                <a:lnTo>
                  <a:pt x="562" y="286"/>
                </a:lnTo>
                <a:lnTo>
                  <a:pt x="607" y="282"/>
                </a:lnTo>
                <a:lnTo>
                  <a:pt x="650" y="277"/>
                </a:lnTo>
                <a:lnTo>
                  <a:pt x="692" y="271"/>
                </a:lnTo>
                <a:lnTo>
                  <a:pt x="730" y="263"/>
                </a:lnTo>
                <a:lnTo>
                  <a:pt x="765" y="255"/>
                </a:lnTo>
                <a:lnTo>
                  <a:pt x="799" y="245"/>
                </a:lnTo>
                <a:lnTo>
                  <a:pt x="829" y="236"/>
                </a:lnTo>
                <a:lnTo>
                  <a:pt x="857" y="225"/>
                </a:lnTo>
                <a:lnTo>
                  <a:pt x="879" y="213"/>
                </a:lnTo>
                <a:lnTo>
                  <a:pt x="898" y="201"/>
                </a:lnTo>
                <a:lnTo>
                  <a:pt x="914" y="188"/>
                </a:lnTo>
                <a:lnTo>
                  <a:pt x="927" y="173"/>
                </a:lnTo>
                <a:lnTo>
                  <a:pt x="934" y="159"/>
                </a:lnTo>
                <a:lnTo>
                  <a:pt x="935" y="144"/>
                </a:lnTo>
              </a:path>
            </a:pathLst>
          </a:custGeom>
          <a:noFill/>
          <a:ln w="1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91" name="Freeform 130"/>
          <p:cNvSpPr>
            <a:spLocks/>
          </p:cNvSpPr>
          <p:nvPr/>
        </p:nvSpPr>
        <p:spPr bwMode="auto">
          <a:xfrm>
            <a:off x="6084889" y="4353764"/>
            <a:ext cx="742950" cy="228600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6" y="101"/>
              </a:cxn>
              <a:cxn ang="0">
                <a:pos x="881" y="75"/>
              </a:cxn>
              <a:cxn ang="0">
                <a:pos x="830" y="53"/>
              </a:cxn>
              <a:cxn ang="0">
                <a:pos x="766" y="32"/>
              </a:cxn>
              <a:cxn ang="0">
                <a:pos x="692" y="18"/>
              </a:cxn>
              <a:cxn ang="0">
                <a:pos x="609" y="6"/>
              </a:cxn>
              <a:cxn ang="0">
                <a:pos x="518" y="0"/>
              </a:cxn>
              <a:cxn ang="0">
                <a:pos x="422" y="0"/>
              </a:cxn>
              <a:cxn ang="0">
                <a:pos x="330" y="6"/>
              </a:cxn>
              <a:cxn ang="0">
                <a:pos x="245" y="18"/>
              </a:cxn>
              <a:cxn ang="0">
                <a:pos x="172" y="32"/>
              </a:cxn>
              <a:cxn ang="0">
                <a:pos x="108" y="53"/>
              </a:cxn>
              <a:cxn ang="0">
                <a:pos x="58" y="75"/>
              </a:cxn>
              <a:cxn ang="0">
                <a:pos x="23" y="101"/>
              </a:cxn>
              <a:cxn ang="0">
                <a:pos x="4" y="130"/>
              </a:cxn>
              <a:cxn ang="0">
                <a:pos x="4" y="159"/>
              </a:cxn>
              <a:cxn ang="0">
                <a:pos x="23" y="188"/>
              </a:cxn>
              <a:cxn ang="0">
                <a:pos x="58" y="213"/>
              </a:cxn>
              <a:cxn ang="0">
                <a:pos x="108" y="236"/>
              </a:cxn>
              <a:cxn ang="0">
                <a:pos x="172" y="255"/>
              </a:cxn>
              <a:cxn ang="0">
                <a:pos x="245" y="271"/>
              </a:cxn>
              <a:cxn ang="0">
                <a:pos x="330" y="282"/>
              </a:cxn>
              <a:cxn ang="0">
                <a:pos x="422" y="287"/>
              </a:cxn>
              <a:cxn ang="0">
                <a:pos x="518" y="287"/>
              </a:cxn>
              <a:cxn ang="0">
                <a:pos x="609" y="282"/>
              </a:cxn>
              <a:cxn ang="0">
                <a:pos x="692" y="271"/>
              </a:cxn>
              <a:cxn ang="0">
                <a:pos x="766" y="255"/>
              </a:cxn>
              <a:cxn ang="0">
                <a:pos x="830" y="236"/>
              </a:cxn>
              <a:cxn ang="0">
                <a:pos x="881" y="213"/>
              </a:cxn>
              <a:cxn ang="0">
                <a:pos x="916" y="188"/>
              </a:cxn>
              <a:cxn ang="0">
                <a:pos x="934" y="159"/>
              </a:cxn>
            </a:cxnLst>
            <a:rect l="0" t="0" r="r" b="b"/>
            <a:pathLst>
              <a:path w="937" h="289">
                <a:moveTo>
                  <a:pt x="937" y="144"/>
                </a:moveTo>
                <a:lnTo>
                  <a:pt x="934" y="130"/>
                </a:lnTo>
                <a:lnTo>
                  <a:pt x="928" y="116"/>
                </a:lnTo>
                <a:lnTo>
                  <a:pt x="916" y="101"/>
                </a:lnTo>
                <a:lnTo>
                  <a:pt x="900" y="88"/>
                </a:lnTo>
                <a:lnTo>
                  <a:pt x="881" y="75"/>
                </a:lnTo>
                <a:lnTo>
                  <a:pt x="857" y="63"/>
                </a:lnTo>
                <a:lnTo>
                  <a:pt x="830" y="53"/>
                </a:lnTo>
                <a:lnTo>
                  <a:pt x="800" y="42"/>
                </a:lnTo>
                <a:lnTo>
                  <a:pt x="766" y="32"/>
                </a:lnTo>
                <a:lnTo>
                  <a:pt x="731" y="24"/>
                </a:lnTo>
                <a:lnTo>
                  <a:pt x="692" y="18"/>
                </a:lnTo>
                <a:lnTo>
                  <a:pt x="651" y="11"/>
                </a:lnTo>
                <a:lnTo>
                  <a:pt x="609" y="6"/>
                </a:lnTo>
                <a:lnTo>
                  <a:pt x="564" y="2"/>
                </a:lnTo>
                <a:lnTo>
                  <a:pt x="518" y="0"/>
                </a:lnTo>
                <a:lnTo>
                  <a:pt x="470" y="0"/>
                </a:lnTo>
                <a:lnTo>
                  <a:pt x="422" y="0"/>
                </a:lnTo>
                <a:lnTo>
                  <a:pt x="375" y="2"/>
                </a:lnTo>
                <a:lnTo>
                  <a:pt x="330" y="6"/>
                </a:lnTo>
                <a:lnTo>
                  <a:pt x="287" y="11"/>
                </a:lnTo>
                <a:lnTo>
                  <a:pt x="245" y="18"/>
                </a:lnTo>
                <a:lnTo>
                  <a:pt x="207" y="24"/>
                </a:lnTo>
                <a:lnTo>
                  <a:pt x="172" y="32"/>
                </a:lnTo>
                <a:lnTo>
                  <a:pt x="138" y="42"/>
                </a:lnTo>
                <a:lnTo>
                  <a:pt x="108" y="53"/>
                </a:lnTo>
                <a:lnTo>
                  <a:pt x="80" y="63"/>
                </a:lnTo>
                <a:lnTo>
                  <a:pt x="58" y="75"/>
                </a:lnTo>
                <a:lnTo>
                  <a:pt x="37" y="88"/>
                </a:lnTo>
                <a:lnTo>
                  <a:pt x="23" y="101"/>
                </a:lnTo>
                <a:lnTo>
                  <a:pt x="10" y="116"/>
                </a:lnTo>
                <a:lnTo>
                  <a:pt x="4" y="130"/>
                </a:lnTo>
                <a:lnTo>
                  <a:pt x="0" y="144"/>
                </a:lnTo>
                <a:lnTo>
                  <a:pt x="4" y="159"/>
                </a:lnTo>
                <a:lnTo>
                  <a:pt x="10" y="173"/>
                </a:lnTo>
                <a:lnTo>
                  <a:pt x="23" y="188"/>
                </a:lnTo>
                <a:lnTo>
                  <a:pt x="37" y="201"/>
                </a:lnTo>
                <a:lnTo>
                  <a:pt x="58" y="213"/>
                </a:lnTo>
                <a:lnTo>
                  <a:pt x="80" y="225"/>
                </a:lnTo>
                <a:lnTo>
                  <a:pt x="108" y="236"/>
                </a:lnTo>
                <a:lnTo>
                  <a:pt x="138" y="247"/>
                </a:lnTo>
                <a:lnTo>
                  <a:pt x="172" y="255"/>
                </a:lnTo>
                <a:lnTo>
                  <a:pt x="207" y="265"/>
                </a:lnTo>
                <a:lnTo>
                  <a:pt x="245" y="271"/>
                </a:lnTo>
                <a:lnTo>
                  <a:pt x="287" y="277"/>
                </a:lnTo>
                <a:lnTo>
                  <a:pt x="330" y="282"/>
                </a:lnTo>
                <a:lnTo>
                  <a:pt x="375" y="286"/>
                </a:lnTo>
                <a:lnTo>
                  <a:pt x="422" y="287"/>
                </a:lnTo>
                <a:lnTo>
                  <a:pt x="470" y="289"/>
                </a:lnTo>
                <a:lnTo>
                  <a:pt x="518" y="287"/>
                </a:lnTo>
                <a:lnTo>
                  <a:pt x="564" y="286"/>
                </a:lnTo>
                <a:lnTo>
                  <a:pt x="609" y="282"/>
                </a:lnTo>
                <a:lnTo>
                  <a:pt x="651" y="277"/>
                </a:lnTo>
                <a:lnTo>
                  <a:pt x="692" y="271"/>
                </a:lnTo>
                <a:lnTo>
                  <a:pt x="731" y="265"/>
                </a:lnTo>
                <a:lnTo>
                  <a:pt x="766" y="255"/>
                </a:lnTo>
                <a:lnTo>
                  <a:pt x="800" y="247"/>
                </a:lnTo>
                <a:lnTo>
                  <a:pt x="830" y="236"/>
                </a:lnTo>
                <a:lnTo>
                  <a:pt x="857" y="225"/>
                </a:lnTo>
                <a:lnTo>
                  <a:pt x="881" y="213"/>
                </a:lnTo>
                <a:lnTo>
                  <a:pt x="900" y="201"/>
                </a:lnTo>
                <a:lnTo>
                  <a:pt x="916" y="188"/>
                </a:lnTo>
                <a:lnTo>
                  <a:pt x="928" y="173"/>
                </a:lnTo>
                <a:lnTo>
                  <a:pt x="934" y="159"/>
                </a:lnTo>
                <a:lnTo>
                  <a:pt x="937" y="144"/>
                </a:lnTo>
                <a:close/>
              </a:path>
            </a:pathLst>
          </a:custGeom>
          <a:solidFill>
            <a:srgbClr val="E8EEF7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/>
              <a:t>im_id</a:t>
            </a:r>
            <a:endParaRPr lang="en-US" sz="1200" dirty="0"/>
          </a:p>
        </p:txBody>
      </p:sp>
      <p:sp>
        <p:nvSpPr>
          <p:cNvPr id="392" name="Freeform 131"/>
          <p:cNvSpPr>
            <a:spLocks/>
          </p:cNvSpPr>
          <p:nvPr/>
        </p:nvSpPr>
        <p:spPr bwMode="auto">
          <a:xfrm>
            <a:off x="6084889" y="4353764"/>
            <a:ext cx="742950" cy="228600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6" y="101"/>
              </a:cxn>
              <a:cxn ang="0">
                <a:pos x="881" y="75"/>
              </a:cxn>
              <a:cxn ang="0">
                <a:pos x="830" y="53"/>
              </a:cxn>
              <a:cxn ang="0">
                <a:pos x="766" y="32"/>
              </a:cxn>
              <a:cxn ang="0">
                <a:pos x="692" y="18"/>
              </a:cxn>
              <a:cxn ang="0">
                <a:pos x="609" y="6"/>
              </a:cxn>
              <a:cxn ang="0">
                <a:pos x="518" y="0"/>
              </a:cxn>
              <a:cxn ang="0">
                <a:pos x="422" y="0"/>
              </a:cxn>
              <a:cxn ang="0">
                <a:pos x="330" y="6"/>
              </a:cxn>
              <a:cxn ang="0">
                <a:pos x="245" y="18"/>
              </a:cxn>
              <a:cxn ang="0">
                <a:pos x="172" y="32"/>
              </a:cxn>
              <a:cxn ang="0">
                <a:pos x="108" y="53"/>
              </a:cxn>
              <a:cxn ang="0">
                <a:pos x="58" y="75"/>
              </a:cxn>
              <a:cxn ang="0">
                <a:pos x="23" y="101"/>
              </a:cxn>
              <a:cxn ang="0">
                <a:pos x="4" y="130"/>
              </a:cxn>
              <a:cxn ang="0">
                <a:pos x="4" y="159"/>
              </a:cxn>
              <a:cxn ang="0">
                <a:pos x="23" y="188"/>
              </a:cxn>
              <a:cxn ang="0">
                <a:pos x="58" y="213"/>
              </a:cxn>
              <a:cxn ang="0">
                <a:pos x="108" y="236"/>
              </a:cxn>
              <a:cxn ang="0">
                <a:pos x="172" y="255"/>
              </a:cxn>
              <a:cxn ang="0">
                <a:pos x="245" y="271"/>
              </a:cxn>
              <a:cxn ang="0">
                <a:pos x="330" y="282"/>
              </a:cxn>
              <a:cxn ang="0">
                <a:pos x="422" y="287"/>
              </a:cxn>
              <a:cxn ang="0">
                <a:pos x="518" y="287"/>
              </a:cxn>
              <a:cxn ang="0">
                <a:pos x="609" y="282"/>
              </a:cxn>
              <a:cxn ang="0">
                <a:pos x="692" y="271"/>
              </a:cxn>
              <a:cxn ang="0">
                <a:pos x="766" y="255"/>
              </a:cxn>
              <a:cxn ang="0">
                <a:pos x="830" y="236"/>
              </a:cxn>
              <a:cxn ang="0">
                <a:pos x="881" y="213"/>
              </a:cxn>
              <a:cxn ang="0">
                <a:pos x="916" y="188"/>
              </a:cxn>
              <a:cxn ang="0">
                <a:pos x="934" y="159"/>
              </a:cxn>
            </a:cxnLst>
            <a:rect l="0" t="0" r="r" b="b"/>
            <a:pathLst>
              <a:path w="937" h="289">
                <a:moveTo>
                  <a:pt x="937" y="144"/>
                </a:moveTo>
                <a:lnTo>
                  <a:pt x="934" y="130"/>
                </a:lnTo>
                <a:lnTo>
                  <a:pt x="928" y="116"/>
                </a:lnTo>
                <a:lnTo>
                  <a:pt x="916" y="101"/>
                </a:lnTo>
                <a:lnTo>
                  <a:pt x="900" y="88"/>
                </a:lnTo>
                <a:lnTo>
                  <a:pt x="881" y="75"/>
                </a:lnTo>
                <a:lnTo>
                  <a:pt x="857" y="63"/>
                </a:lnTo>
                <a:lnTo>
                  <a:pt x="830" y="53"/>
                </a:lnTo>
                <a:lnTo>
                  <a:pt x="800" y="42"/>
                </a:lnTo>
                <a:lnTo>
                  <a:pt x="766" y="32"/>
                </a:lnTo>
                <a:lnTo>
                  <a:pt x="731" y="24"/>
                </a:lnTo>
                <a:lnTo>
                  <a:pt x="692" y="18"/>
                </a:lnTo>
                <a:lnTo>
                  <a:pt x="651" y="11"/>
                </a:lnTo>
                <a:lnTo>
                  <a:pt x="609" y="6"/>
                </a:lnTo>
                <a:lnTo>
                  <a:pt x="564" y="2"/>
                </a:lnTo>
                <a:lnTo>
                  <a:pt x="518" y="0"/>
                </a:lnTo>
                <a:lnTo>
                  <a:pt x="470" y="0"/>
                </a:lnTo>
                <a:lnTo>
                  <a:pt x="422" y="0"/>
                </a:lnTo>
                <a:lnTo>
                  <a:pt x="375" y="2"/>
                </a:lnTo>
                <a:lnTo>
                  <a:pt x="330" y="6"/>
                </a:lnTo>
                <a:lnTo>
                  <a:pt x="287" y="11"/>
                </a:lnTo>
                <a:lnTo>
                  <a:pt x="245" y="18"/>
                </a:lnTo>
                <a:lnTo>
                  <a:pt x="207" y="24"/>
                </a:lnTo>
                <a:lnTo>
                  <a:pt x="172" y="32"/>
                </a:lnTo>
                <a:lnTo>
                  <a:pt x="138" y="42"/>
                </a:lnTo>
                <a:lnTo>
                  <a:pt x="108" y="53"/>
                </a:lnTo>
                <a:lnTo>
                  <a:pt x="80" y="63"/>
                </a:lnTo>
                <a:lnTo>
                  <a:pt x="58" y="75"/>
                </a:lnTo>
                <a:lnTo>
                  <a:pt x="37" y="88"/>
                </a:lnTo>
                <a:lnTo>
                  <a:pt x="23" y="101"/>
                </a:lnTo>
                <a:lnTo>
                  <a:pt x="10" y="116"/>
                </a:lnTo>
                <a:lnTo>
                  <a:pt x="4" y="130"/>
                </a:lnTo>
                <a:lnTo>
                  <a:pt x="0" y="144"/>
                </a:lnTo>
                <a:lnTo>
                  <a:pt x="4" y="159"/>
                </a:lnTo>
                <a:lnTo>
                  <a:pt x="10" y="173"/>
                </a:lnTo>
                <a:lnTo>
                  <a:pt x="23" y="188"/>
                </a:lnTo>
                <a:lnTo>
                  <a:pt x="37" y="201"/>
                </a:lnTo>
                <a:lnTo>
                  <a:pt x="58" y="213"/>
                </a:lnTo>
                <a:lnTo>
                  <a:pt x="80" y="225"/>
                </a:lnTo>
                <a:lnTo>
                  <a:pt x="108" y="236"/>
                </a:lnTo>
                <a:lnTo>
                  <a:pt x="138" y="247"/>
                </a:lnTo>
                <a:lnTo>
                  <a:pt x="172" y="255"/>
                </a:lnTo>
                <a:lnTo>
                  <a:pt x="207" y="265"/>
                </a:lnTo>
                <a:lnTo>
                  <a:pt x="245" y="271"/>
                </a:lnTo>
                <a:lnTo>
                  <a:pt x="287" y="277"/>
                </a:lnTo>
                <a:lnTo>
                  <a:pt x="330" y="282"/>
                </a:lnTo>
                <a:lnTo>
                  <a:pt x="375" y="286"/>
                </a:lnTo>
                <a:lnTo>
                  <a:pt x="422" y="287"/>
                </a:lnTo>
                <a:lnTo>
                  <a:pt x="470" y="289"/>
                </a:lnTo>
                <a:lnTo>
                  <a:pt x="518" y="287"/>
                </a:lnTo>
                <a:lnTo>
                  <a:pt x="564" y="286"/>
                </a:lnTo>
                <a:lnTo>
                  <a:pt x="609" y="282"/>
                </a:lnTo>
                <a:lnTo>
                  <a:pt x="651" y="277"/>
                </a:lnTo>
                <a:lnTo>
                  <a:pt x="692" y="271"/>
                </a:lnTo>
                <a:lnTo>
                  <a:pt x="731" y="265"/>
                </a:lnTo>
                <a:lnTo>
                  <a:pt x="766" y="255"/>
                </a:lnTo>
                <a:lnTo>
                  <a:pt x="800" y="247"/>
                </a:lnTo>
                <a:lnTo>
                  <a:pt x="830" y="236"/>
                </a:lnTo>
                <a:lnTo>
                  <a:pt x="857" y="225"/>
                </a:lnTo>
                <a:lnTo>
                  <a:pt x="881" y="213"/>
                </a:lnTo>
                <a:lnTo>
                  <a:pt x="900" y="201"/>
                </a:lnTo>
                <a:lnTo>
                  <a:pt x="916" y="188"/>
                </a:lnTo>
                <a:lnTo>
                  <a:pt x="928" y="173"/>
                </a:lnTo>
                <a:lnTo>
                  <a:pt x="934" y="159"/>
                </a:lnTo>
                <a:lnTo>
                  <a:pt x="937" y="144"/>
                </a:lnTo>
              </a:path>
            </a:pathLst>
          </a:custGeom>
          <a:noFill/>
          <a:ln w="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93" name="Rectangle 133"/>
          <p:cNvSpPr>
            <a:spLocks noChangeArrowheads="1"/>
          </p:cNvSpPr>
          <p:nvPr/>
        </p:nvSpPr>
        <p:spPr bwMode="auto">
          <a:xfrm>
            <a:off x="5886451" y="4290264"/>
            <a:ext cx="1923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94" name="Line 134"/>
          <p:cNvSpPr>
            <a:spLocks noChangeShapeType="1"/>
          </p:cNvSpPr>
          <p:nvPr/>
        </p:nvSpPr>
        <p:spPr bwMode="auto">
          <a:xfrm flipV="1">
            <a:off x="5505451" y="4174376"/>
            <a:ext cx="47625" cy="128588"/>
          </a:xfrm>
          <a:prstGeom prst="line">
            <a:avLst/>
          </a:prstGeom>
          <a:noFill/>
          <a:ln w="2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95" name="Freeform 135"/>
          <p:cNvSpPr>
            <a:spLocks/>
          </p:cNvSpPr>
          <p:nvPr/>
        </p:nvSpPr>
        <p:spPr bwMode="auto">
          <a:xfrm>
            <a:off x="5480051" y="4274389"/>
            <a:ext cx="65088" cy="79375"/>
          </a:xfrm>
          <a:custGeom>
            <a:avLst/>
            <a:gdLst/>
            <a:ahLst/>
            <a:cxnLst>
              <a:cxn ang="0">
                <a:pos x="11" y="99"/>
              </a:cxn>
              <a:cxn ang="0">
                <a:pos x="0" y="0"/>
              </a:cxn>
              <a:cxn ang="0">
                <a:pos x="18" y="14"/>
              </a:cxn>
              <a:cxn ang="0">
                <a:pos x="39" y="25"/>
              </a:cxn>
              <a:cxn ang="0">
                <a:pos x="61" y="30"/>
              </a:cxn>
              <a:cxn ang="0">
                <a:pos x="83" y="30"/>
              </a:cxn>
              <a:cxn ang="0">
                <a:pos x="11" y="99"/>
              </a:cxn>
              <a:cxn ang="0">
                <a:pos x="11" y="99"/>
              </a:cxn>
            </a:cxnLst>
            <a:rect l="0" t="0" r="r" b="b"/>
            <a:pathLst>
              <a:path w="83" h="99">
                <a:moveTo>
                  <a:pt x="11" y="99"/>
                </a:moveTo>
                <a:lnTo>
                  <a:pt x="0" y="0"/>
                </a:lnTo>
                <a:lnTo>
                  <a:pt x="18" y="14"/>
                </a:lnTo>
                <a:lnTo>
                  <a:pt x="39" y="25"/>
                </a:lnTo>
                <a:lnTo>
                  <a:pt x="61" y="30"/>
                </a:lnTo>
                <a:lnTo>
                  <a:pt x="83" y="30"/>
                </a:lnTo>
                <a:lnTo>
                  <a:pt x="11" y="99"/>
                </a:lnTo>
                <a:lnTo>
                  <a:pt x="11" y="9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96" name="Freeform 136"/>
          <p:cNvSpPr>
            <a:spLocks/>
          </p:cNvSpPr>
          <p:nvPr/>
        </p:nvSpPr>
        <p:spPr bwMode="auto">
          <a:xfrm>
            <a:off x="5513389" y="4123576"/>
            <a:ext cx="66675" cy="79375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84" y="99"/>
              </a:cxn>
              <a:cxn ang="0">
                <a:pos x="66" y="85"/>
              </a:cxn>
              <a:cxn ang="0">
                <a:pos x="45" y="74"/>
              </a:cxn>
              <a:cxn ang="0">
                <a:pos x="23" y="69"/>
              </a:cxn>
              <a:cxn ang="0">
                <a:pos x="0" y="69"/>
              </a:cxn>
              <a:cxn ang="0">
                <a:pos x="72" y="0"/>
              </a:cxn>
              <a:cxn ang="0">
                <a:pos x="72" y="0"/>
              </a:cxn>
            </a:cxnLst>
            <a:rect l="0" t="0" r="r" b="b"/>
            <a:pathLst>
              <a:path w="84" h="99">
                <a:moveTo>
                  <a:pt x="72" y="0"/>
                </a:moveTo>
                <a:lnTo>
                  <a:pt x="84" y="99"/>
                </a:lnTo>
                <a:lnTo>
                  <a:pt x="66" y="85"/>
                </a:lnTo>
                <a:lnTo>
                  <a:pt x="45" y="74"/>
                </a:lnTo>
                <a:lnTo>
                  <a:pt x="23" y="69"/>
                </a:lnTo>
                <a:lnTo>
                  <a:pt x="0" y="69"/>
                </a:lnTo>
                <a:lnTo>
                  <a:pt x="72" y="0"/>
                </a:lnTo>
                <a:lnTo>
                  <a:pt x="7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97" name="Line 137"/>
          <p:cNvSpPr>
            <a:spLocks noChangeShapeType="1"/>
          </p:cNvSpPr>
          <p:nvPr/>
        </p:nvSpPr>
        <p:spPr bwMode="auto">
          <a:xfrm flipH="1" flipV="1">
            <a:off x="6359526" y="4171201"/>
            <a:ext cx="61913" cy="134938"/>
          </a:xfrm>
          <a:prstGeom prst="line">
            <a:avLst/>
          </a:prstGeom>
          <a:noFill/>
          <a:ln w="2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98" name="Freeform 138"/>
          <p:cNvSpPr>
            <a:spLocks/>
          </p:cNvSpPr>
          <p:nvPr/>
        </p:nvSpPr>
        <p:spPr bwMode="auto">
          <a:xfrm>
            <a:off x="6383339" y="4274389"/>
            <a:ext cx="63500" cy="79375"/>
          </a:xfrm>
          <a:custGeom>
            <a:avLst/>
            <a:gdLst/>
            <a:ahLst/>
            <a:cxnLst>
              <a:cxn ang="0">
                <a:pos x="77" y="99"/>
              </a:cxn>
              <a:cxn ang="0">
                <a:pos x="0" y="36"/>
              </a:cxn>
              <a:cxn ang="0">
                <a:pos x="22" y="35"/>
              </a:cxn>
              <a:cxn ang="0">
                <a:pos x="45" y="28"/>
              </a:cxn>
              <a:cxn ang="0">
                <a:pos x="64" y="16"/>
              </a:cxn>
              <a:cxn ang="0">
                <a:pos x="80" y="0"/>
              </a:cxn>
              <a:cxn ang="0">
                <a:pos x="77" y="99"/>
              </a:cxn>
              <a:cxn ang="0">
                <a:pos x="77" y="99"/>
              </a:cxn>
            </a:cxnLst>
            <a:rect l="0" t="0" r="r" b="b"/>
            <a:pathLst>
              <a:path w="80" h="99">
                <a:moveTo>
                  <a:pt x="77" y="99"/>
                </a:moveTo>
                <a:lnTo>
                  <a:pt x="0" y="36"/>
                </a:lnTo>
                <a:lnTo>
                  <a:pt x="22" y="35"/>
                </a:lnTo>
                <a:lnTo>
                  <a:pt x="45" y="28"/>
                </a:lnTo>
                <a:lnTo>
                  <a:pt x="64" y="16"/>
                </a:lnTo>
                <a:lnTo>
                  <a:pt x="80" y="0"/>
                </a:lnTo>
                <a:lnTo>
                  <a:pt x="77" y="99"/>
                </a:lnTo>
                <a:lnTo>
                  <a:pt x="77" y="9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99" name="Freeform 139"/>
          <p:cNvSpPr>
            <a:spLocks/>
          </p:cNvSpPr>
          <p:nvPr/>
        </p:nvSpPr>
        <p:spPr bwMode="auto">
          <a:xfrm>
            <a:off x="6335714" y="4123576"/>
            <a:ext cx="63500" cy="79375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80" y="62"/>
              </a:cxn>
              <a:cxn ang="0">
                <a:pos x="56" y="64"/>
              </a:cxn>
              <a:cxn ang="0">
                <a:pos x="35" y="72"/>
              </a:cxn>
              <a:cxn ang="0">
                <a:pos x="16" y="83"/>
              </a:cxn>
              <a:cxn ang="0">
                <a:pos x="0" y="99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80" h="99">
                <a:moveTo>
                  <a:pt x="1" y="0"/>
                </a:moveTo>
                <a:lnTo>
                  <a:pt x="80" y="62"/>
                </a:lnTo>
                <a:lnTo>
                  <a:pt x="56" y="64"/>
                </a:lnTo>
                <a:lnTo>
                  <a:pt x="35" y="72"/>
                </a:lnTo>
                <a:lnTo>
                  <a:pt x="16" y="83"/>
                </a:lnTo>
                <a:lnTo>
                  <a:pt x="0" y="99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00" name="Line 140"/>
          <p:cNvSpPr>
            <a:spLocks noChangeShapeType="1"/>
          </p:cNvSpPr>
          <p:nvPr/>
        </p:nvSpPr>
        <p:spPr bwMode="auto">
          <a:xfrm flipV="1">
            <a:off x="5970589" y="4177551"/>
            <a:ext cx="1588" cy="122238"/>
          </a:xfrm>
          <a:prstGeom prst="line">
            <a:avLst/>
          </a:prstGeom>
          <a:noFill/>
          <a:ln w="2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01" name="Freeform 141"/>
          <p:cNvSpPr>
            <a:spLocks/>
          </p:cNvSpPr>
          <p:nvPr/>
        </p:nvSpPr>
        <p:spPr bwMode="auto">
          <a:xfrm>
            <a:off x="5935664" y="4282326"/>
            <a:ext cx="69850" cy="71438"/>
          </a:xfrm>
          <a:custGeom>
            <a:avLst/>
            <a:gdLst/>
            <a:ahLst/>
            <a:cxnLst>
              <a:cxn ang="0">
                <a:pos x="43" y="90"/>
              </a:cxn>
              <a:cxn ang="0">
                <a:pos x="0" y="0"/>
              </a:cxn>
              <a:cxn ang="0">
                <a:pos x="21" y="8"/>
              </a:cxn>
              <a:cxn ang="0">
                <a:pos x="43" y="11"/>
              </a:cxn>
              <a:cxn ang="0">
                <a:pos x="66" y="8"/>
              </a:cxn>
              <a:cxn ang="0">
                <a:pos x="88" y="0"/>
              </a:cxn>
              <a:cxn ang="0">
                <a:pos x="43" y="90"/>
              </a:cxn>
              <a:cxn ang="0">
                <a:pos x="43" y="90"/>
              </a:cxn>
            </a:cxnLst>
            <a:rect l="0" t="0" r="r" b="b"/>
            <a:pathLst>
              <a:path w="88" h="90">
                <a:moveTo>
                  <a:pt x="43" y="90"/>
                </a:moveTo>
                <a:lnTo>
                  <a:pt x="0" y="0"/>
                </a:lnTo>
                <a:lnTo>
                  <a:pt x="21" y="8"/>
                </a:lnTo>
                <a:lnTo>
                  <a:pt x="43" y="11"/>
                </a:lnTo>
                <a:lnTo>
                  <a:pt x="66" y="8"/>
                </a:lnTo>
                <a:lnTo>
                  <a:pt x="88" y="0"/>
                </a:lnTo>
                <a:lnTo>
                  <a:pt x="43" y="90"/>
                </a:lnTo>
                <a:lnTo>
                  <a:pt x="43" y="9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02" name="Freeform 142"/>
          <p:cNvSpPr>
            <a:spLocks/>
          </p:cNvSpPr>
          <p:nvPr/>
        </p:nvSpPr>
        <p:spPr bwMode="auto">
          <a:xfrm>
            <a:off x="5935664" y="4123576"/>
            <a:ext cx="69850" cy="71438"/>
          </a:xfrm>
          <a:custGeom>
            <a:avLst/>
            <a:gdLst/>
            <a:ahLst/>
            <a:cxnLst>
              <a:cxn ang="0">
                <a:pos x="43" y="0"/>
              </a:cxn>
              <a:cxn ang="0">
                <a:pos x="88" y="90"/>
              </a:cxn>
              <a:cxn ang="0">
                <a:pos x="66" y="82"/>
              </a:cxn>
              <a:cxn ang="0">
                <a:pos x="43" y="78"/>
              </a:cxn>
              <a:cxn ang="0">
                <a:pos x="21" y="82"/>
              </a:cxn>
              <a:cxn ang="0">
                <a:pos x="0" y="90"/>
              </a:cxn>
              <a:cxn ang="0">
                <a:pos x="43" y="0"/>
              </a:cxn>
              <a:cxn ang="0">
                <a:pos x="43" y="0"/>
              </a:cxn>
            </a:cxnLst>
            <a:rect l="0" t="0" r="r" b="b"/>
            <a:pathLst>
              <a:path w="88" h="90">
                <a:moveTo>
                  <a:pt x="43" y="0"/>
                </a:moveTo>
                <a:lnTo>
                  <a:pt x="88" y="90"/>
                </a:lnTo>
                <a:lnTo>
                  <a:pt x="66" y="82"/>
                </a:lnTo>
                <a:lnTo>
                  <a:pt x="43" y="78"/>
                </a:lnTo>
                <a:lnTo>
                  <a:pt x="21" y="82"/>
                </a:lnTo>
                <a:lnTo>
                  <a:pt x="0" y="90"/>
                </a:lnTo>
                <a:lnTo>
                  <a:pt x="43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09" name="Rectangle 149"/>
          <p:cNvSpPr>
            <a:spLocks noChangeArrowheads="1"/>
          </p:cNvSpPr>
          <p:nvPr/>
        </p:nvSpPr>
        <p:spPr bwMode="auto">
          <a:xfrm>
            <a:off x="8799514" y="3436189"/>
            <a:ext cx="742950" cy="171450"/>
          </a:xfrm>
          <a:prstGeom prst="rect">
            <a:avLst/>
          </a:prstGeom>
          <a:solidFill>
            <a:srgbClr val="E8EEF7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/>
          </a:p>
        </p:txBody>
      </p:sp>
      <p:sp>
        <p:nvSpPr>
          <p:cNvPr id="410" name="Rectangle 150"/>
          <p:cNvSpPr>
            <a:spLocks noChangeArrowheads="1"/>
          </p:cNvSpPr>
          <p:nvPr/>
        </p:nvSpPr>
        <p:spPr bwMode="auto">
          <a:xfrm>
            <a:off x="8799514" y="3436189"/>
            <a:ext cx="742950" cy="158750"/>
          </a:xfrm>
          <a:prstGeom prst="rect">
            <a:avLst/>
          </a:prstGeom>
          <a:noFill/>
          <a:ln w="12700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marking</a:t>
            </a:r>
            <a:endParaRPr lang="en-US" sz="1200" dirty="0"/>
          </a:p>
        </p:txBody>
      </p:sp>
      <p:sp>
        <p:nvSpPr>
          <p:cNvPr id="411" name="Rectangle 152"/>
          <p:cNvSpPr>
            <a:spLocks noChangeArrowheads="1"/>
          </p:cNvSpPr>
          <p:nvPr/>
        </p:nvSpPr>
        <p:spPr bwMode="auto">
          <a:xfrm>
            <a:off x="9713914" y="3436189"/>
            <a:ext cx="914400" cy="171450"/>
          </a:xfrm>
          <a:prstGeom prst="rect">
            <a:avLst/>
          </a:prstGeom>
          <a:solidFill>
            <a:srgbClr val="EDCDCB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12" name="Rectangle 153"/>
          <p:cNvSpPr>
            <a:spLocks noChangeArrowheads="1"/>
          </p:cNvSpPr>
          <p:nvPr/>
        </p:nvSpPr>
        <p:spPr bwMode="auto">
          <a:xfrm>
            <a:off x="9713914" y="3436189"/>
            <a:ext cx="914400" cy="171450"/>
          </a:xfrm>
          <a:prstGeom prst="rect">
            <a:avLst/>
          </a:prstGeom>
          <a:solidFill>
            <a:srgbClr val="E8EEF7"/>
          </a:solidFill>
          <a:ln w="12700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annotation</a:t>
            </a:r>
            <a:endParaRPr lang="en-US" sz="1200" dirty="0"/>
          </a:p>
        </p:txBody>
      </p:sp>
      <p:sp>
        <p:nvSpPr>
          <p:cNvPr id="413" name="Line 155"/>
          <p:cNvSpPr>
            <a:spLocks noChangeShapeType="1"/>
          </p:cNvSpPr>
          <p:nvPr/>
        </p:nvSpPr>
        <p:spPr bwMode="auto">
          <a:xfrm>
            <a:off x="9542464" y="3550489"/>
            <a:ext cx="171450" cy="158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414" name="Line 156"/>
          <p:cNvSpPr>
            <a:spLocks noChangeShapeType="1"/>
          </p:cNvSpPr>
          <p:nvPr/>
        </p:nvSpPr>
        <p:spPr bwMode="auto">
          <a:xfrm flipV="1">
            <a:off x="9313864" y="3259976"/>
            <a:ext cx="1588" cy="176213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415" name="Freeform 157"/>
          <p:cNvSpPr>
            <a:spLocks/>
          </p:cNvSpPr>
          <p:nvPr/>
        </p:nvSpPr>
        <p:spPr bwMode="auto">
          <a:xfrm>
            <a:off x="9278939" y="3207589"/>
            <a:ext cx="69850" cy="69850"/>
          </a:xfrm>
          <a:custGeom>
            <a:avLst/>
            <a:gdLst/>
            <a:ahLst/>
            <a:cxnLst>
              <a:cxn ang="0">
                <a:pos x="43" y="0"/>
              </a:cxn>
              <a:cxn ang="0">
                <a:pos x="88" y="88"/>
              </a:cxn>
              <a:cxn ang="0">
                <a:pos x="66" y="80"/>
              </a:cxn>
              <a:cxn ang="0">
                <a:pos x="43" y="79"/>
              </a:cxn>
              <a:cxn ang="0">
                <a:pos x="21" y="80"/>
              </a:cxn>
              <a:cxn ang="0">
                <a:pos x="0" y="88"/>
              </a:cxn>
              <a:cxn ang="0">
                <a:pos x="43" y="0"/>
              </a:cxn>
              <a:cxn ang="0">
                <a:pos x="43" y="0"/>
              </a:cxn>
            </a:cxnLst>
            <a:rect l="0" t="0" r="r" b="b"/>
            <a:pathLst>
              <a:path w="88" h="88">
                <a:moveTo>
                  <a:pt x="43" y="0"/>
                </a:moveTo>
                <a:lnTo>
                  <a:pt x="88" y="88"/>
                </a:lnTo>
                <a:lnTo>
                  <a:pt x="66" y="80"/>
                </a:lnTo>
                <a:lnTo>
                  <a:pt x="43" y="79"/>
                </a:lnTo>
                <a:lnTo>
                  <a:pt x="21" y="80"/>
                </a:lnTo>
                <a:lnTo>
                  <a:pt x="0" y="88"/>
                </a:lnTo>
                <a:lnTo>
                  <a:pt x="43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416" name="Line 158"/>
          <p:cNvSpPr>
            <a:spLocks noChangeShapeType="1"/>
          </p:cNvSpPr>
          <p:nvPr/>
        </p:nvSpPr>
        <p:spPr bwMode="auto">
          <a:xfrm flipV="1">
            <a:off x="10171114" y="3259976"/>
            <a:ext cx="1588" cy="176213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417" name="Freeform 159"/>
          <p:cNvSpPr>
            <a:spLocks/>
          </p:cNvSpPr>
          <p:nvPr/>
        </p:nvSpPr>
        <p:spPr bwMode="auto">
          <a:xfrm>
            <a:off x="10136189" y="3207589"/>
            <a:ext cx="69850" cy="69850"/>
          </a:xfrm>
          <a:custGeom>
            <a:avLst/>
            <a:gdLst/>
            <a:ahLst/>
            <a:cxnLst>
              <a:cxn ang="0">
                <a:pos x="45" y="0"/>
              </a:cxn>
              <a:cxn ang="0">
                <a:pos x="88" y="88"/>
              </a:cxn>
              <a:cxn ang="0">
                <a:pos x="68" y="80"/>
              </a:cxn>
              <a:cxn ang="0">
                <a:pos x="45" y="79"/>
              </a:cxn>
              <a:cxn ang="0">
                <a:pos x="23" y="80"/>
              </a:cxn>
              <a:cxn ang="0">
                <a:pos x="0" y="88"/>
              </a:cxn>
              <a:cxn ang="0">
                <a:pos x="45" y="0"/>
              </a:cxn>
              <a:cxn ang="0">
                <a:pos x="45" y="0"/>
              </a:cxn>
            </a:cxnLst>
            <a:rect l="0" t="0" r="r" b="b"/>
            <a:pathLst>
              <a:path w="88" h="88">
                <a:moveTo>
                  <a:pt x="45" y="0"/>
                </a:moveTo>
                <a:lnTo>
                  <a:pt x="88" y="88"/>
                </a:lnTo>
                <a:lnTo>
                  <a:pt x="68" y="80"/>
                </a:lnTo>
                <a:lnTo>
                  <a:pt x="45" y="79"/>
                </a:lnTo>
                <a:lnTo>
                  <a:pt x="23" y="80"/>
                </a:lnTo>
                <a:lnTo>
                  <a:pt x="0" y="88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418" name="Rectangle 162"/>
          <p:cNvSpPr>
            <a:spLocks noChangeArrowheads="1"/>
          </p:cNvSpPr>
          <p:nvPr/>
        </p:nvSpPr>
        <p:spPr bwMode="auto">
          <a:xfrm>
            <a:off x="1530351" y="3779089"/>
            <a:ext cx="811213" cy="173038"/>
          </a:xfrm>
          <a:prstGeom prst="rect">
            <a:avLst/>
          </a:prstGeom>
          <a:solidFill>
            <a:srgbClr val="E8EEF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001</a:t>
            </a:r>
            <a:endParaRPr lang="en-US" sz="1200" dirty="0"/>
          </a:p>
        </p:txBody>
      </p:sp>
      <p:sp>
        <p:nvSpPr>
          <p:cNvPr id="419" name="Rectangle 163"/>
          <p:cNvSpPr>
            <a:spLocks noChangeArrowheads="1"/>
          </p:cNvSpPr>
          <p:nvPr/>
        </p:nvSpPr>
        <p:spPr bwMode="auto">
          <a:xfrm>
            <a:off x="1530351" y="3779089"/>
            <a:ext cx="811213" cy="173038"/>
          </a:xfrm>
          <a:prstGeom prst="rect">
            <a:avLst/>
          </a:prstGeom>
          <a:noFill/>
          <a:ln w="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20" name="Rectangle 167"/>
          <p:cNvSpPr>
            <a:spLocks noChangeArrowheads="1"/>
          </p:cNvSpPr>
          <p:nvPr/>
        </p:nvSpPr>
        <p:spPr bwMode="auto">
          <a:xfrm>
            <a:off x="2513014" y="3779089"/>
            <a:ext cx="1514475" cy="173038"/>
          </a:xfrm>
          <a:prstGeom prst="rect">
            <a:avLst/>
          </a:prstGeom>
          <a:solidFill>
            <a:srgbClr val="EDCDC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421" name="Rectangle 168"/>
          <p:cNvSpPr>
            <a:spLocks noChangeArrowheads="1"/>
          </p:cNvSpPr>
          <p:nvPr/>
        </p:nvSpPr>
        <p:spPr bwMode="auto">
          <a:xfrm>
            <a:off x="2513014" y="3779089"/>
            <a:ext cx="1514475" cy="173038"/>
          </a:xfrm>
          <a:prstGeom prst="rect">
            <a:avLst/>
          </a:prstGeom>
          <a:solidFill>
            <a:srgbClr val="E8EEF7"/>
          </a:solidFill>
          <a:ln w="12700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200" dirty="0" smtClean="0"/>
              <a:t>left temporal …</a:t>
            </a:r>
            <a:endParaRPr lang="en-US" sz="1200" dirty="0"/>
          </a:p>
        </p:txBody>
      </p:sp>
      <p:sp>
        <p:nvSpPr>
          <p:cNvPr id="422" name="Line 171"/>
          <p:cNvSpPr>
            <a:spLocks noChangeShapeType="1"/>
          </p:cNvSpPr>
          <p:nvPr/>
        </p:nvSpPr>
        <p:spPr bwMode="auto">
          <a:xfrm>
            <a:off x="2393951" y="3894976"/>
            <a:ext cx="66675" cy="1588"/>
          </a:xfrm>
          <a:prstGeom prst="line">
            <a:avLst/>
          </a:prstGeom>
          <a:noFill/>
          <a:ln w="2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23" name="Freeform 172"/>
          <p:cNvSpPr>
            <a:spLocks/>
          </p:cNvSpPr>
          <p:nvPr/>
        </p:nvSpPr>
        <p:spPr bwMode="auto">
          <a:xfrm>
            <a:off x="2341564" y="3860051"/>
            <a:ext cx="69850" cy="69850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88" y="0"/>
              </a:cxn>
              <a:cxn ang="0">
                <a:pos x="80" y="21"/>
              </a:cxn>
              <a:cxn ang="0">
                <a:pos x="76" y="43"/>
              </a:cxn>
              <a:cxn ang="0">
                <a:pos x="80" y="66"/>
              </a:cxn>
              <a:cxn ang="0">
                <a:pos x="88" y="88"/>
              </a:cxn>
              <a:cxn ang="0">
                <a:pos x="88" y="88"/>
              </a:cxn>
              <a:cxn ang="0">
                <a:pos x="0" y="43"/>
              </a:cxn>
              <a:cxn ang="0">
                <a:pos x="0" y="43"/>
              </a:cxn>
            </a:cxnLst>
            <a:rect l="0" t="0" r="r" b="b"/>
            <a:pathLst>
              <a:path w="88" h="88">
                <a:moveTo>
                  <a:pt x="0" y="43"/>
                </a:moveTo>
                <a:lnTo>
                  <a:pt x="88" y="0"/>
                </a:lnTo>
                <a:lnTo>
                  <a:pt x="80" y="21"/>
                </a:lnTo>
                <a:lnTo>
                  <a:pt x="76" y="43"/>
                </a:lnTo>
                <a:lnTo>
                  <a:pt x="80" y="66"/>
                </a:lnTo>
                <a:lnTo>
                  <a:pt x="88" y="88"/>
                </a:lnTo>
                <a:lnTo>
                  <a:pt x="88" y="88"/>
                </a:lnTo>
                <a:lnTo>
                  <a:pt x="0" y="43"/>
                </a:lnTo>
                <a:lnTo>
                  <a:pt x="0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24" name="Freeform 173"/>
          <p:cNvSpPr>
            <a:spLocks/>
          </p:cNvSpPr>
          <p:nvPr/>
        </p:nvSpPr>
        <p:spPr bwMode="auto">
          <a:xfrm>
            <a:off x="2443164" y="3860051"/>
            <a:ext cx="69850" cy="69850"/>
          </a:xfrm>
          <a:custGeom>
            <a:avLst/>
            <a:gdLst/>
            <a:ahLst/>
            <a:cxnLst>
              <a:cxn ang="0">
                <a:pos x="88" y="43"/>
              </a:cxn>
              <a:cxn ang="0">
                <a:pos x="0" y="88"/>
              </a:cxn>
              <a:cxn ang="0">
                <a:pos x="8" y="66"/>
              </a:cxn>
              <a:cxn ang="0">
                <a:pos x="11" y="43"/>
              </a:cxn>
              <a:cxn ang="0">
                <a:pos x="8" y="21"/>
              </a:cxn>
              <a:cxn ang="0">
                <a:pos x="0" y="0"/>
              </a:cxn>
              <a:cxn ang="0">
                <a:pos x="0" y="0"/>
              </a:cxn>
              <a:cxn ang="0">
                <a:pos x="88" y="43"/>
              </a:cxn>
              <a:cxn ang="0">
                <a:pos x="88" y="43"/>
              </a:cxn>
            </a:cxnLst>
            <a:rect l="0" t="0" r="r" b="b"/>
            <a:pathLst>
              <a:path w="88" h="88">
                <a:moveTo>
                  <a:pt x="88" y="43"/>
                </a:moveTo>
                <a:lnTo>
                  <a:pt x="0" y="88"/>
                </a:lnTo>
                <a:lnTo>
                  <a:pt x="8" y="66"/>
                </a:lnTo>
                <a:lnTo>
                  <a:pt x="11" y="43"/>
                </a:lnTo>
                <a:lnTo>
                  <a:pt x="8" y="21"/>
                </a:lnTo>
                <a:lnTo>
                  <a:pt x="0" y="0"/>
                </a:lnTo>
                <a:lnTo>
                  <a:pt x="0" y="0"/>
                </a:lnTo>
                <a:lnTo>
                  <a:pt x="88" y="43"/>
                </a:lnTo>
                <a:lnTo>
                  <a:pt x="88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25" name="Line 174"/>
          <p:cNvSpPr>
            <a:spLocks noChangeShapeType="1"/>
          </p:cNvSpPr>
          <p:nvPr/>
        </p:nvSpPr>
        <p:spPr bwMode="auto">
          <a:xfrm flipH="1" flipV="1">
            <a:off x="2705101" y="3242514"/>
            <a:ext cx="293688" cy="536575"/>
          </a:xfrm>
          <a:prstGeom prst="line">
            <a:avLst/>
          </a:prstGeom>
          <a:noFill/>
          <a:ln w="2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26" name="Freeform 175"/>
          <p:cNvSpPr>
            <a:spLocks/>
          </p:cNvSpPr>
          <p:nvPr/>
        </p:nvSpPr>
        <p:spPr bwMode="auto">
          <a:xfrm>
            <a:off x="2678114" y="3194889"/>
            <a:ext cx="65088" cy="79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2" y="56"/>
              </a:cxn>
              <a:cxn ang="0">
                <a:pos x="59" y="61"/>
              </a:cxn>
              <a:cxn ang="0">
                <a:pos x="38" y="69"/>
              </a:cxn>
              <a:cxn ang="0">
                <a:pos x="19" y="81"/>
              </a:cxn>
              <a:cxn ang="0">
                <a:pos x="5" y="9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82" h="99">
                <a:moveTo>
                  <a:pt x="0" y="0"/>
                </a:moveTo>
                <a:lnTo>
                  <a:pt x="82" y="56"/>
                </a:lnTo>
                <a:lnTo>
                  <a:pt x="59" y="61"/>
                </a:lnTo>
                <a:lnTo>
                  <a:pt x="38" y="69"/>
                </a:lnTo>
                <a:lnTo>
                  <a:pt x="19" y="81"/>
                </a:lnTo>
                <a:lnTo>
                  <a:pt x="5" y="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427" name="Line 176"/>
          <p:cNvSpPr>
            <a:spLocks noChangeShapeType="1"/>
          </p:cNvSpPr>
          <p:nvPr/>
        </p:nvSpPr>
        <p:spPr bwMode="auto">
          <a:xfrm flipV="1">
            <a:off x="2092326" y="3279026"/>
            <a:ext cx="6350" cy="500063"/>
          </a:xfrm>
          <a:prstGeom prst="line">
            <a:avLst/>
          </a:prstGeom>
          <a:noFill/>
          <a:ln w="2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28" name="Freeform 177"/>
          <p:cNvSpPr>
            <a:spLocks/>
          </p:cNvSpPr>
          <p:nvPr/>
        </p:nvSpPr>
        <p:spPr bwMode="auto">
          <a:xfrm>
            <a:off x="2063751" y="3226639"/>
            <a:ext cx="69850" cy="69850"/>
          </a:xfrm>
          <a:custGeom>
            <a:avLst/>
            <a:gdLst/>
            <a:ahLst/>
            <a:cxnLst>
              <a:cxn ang="0">
                <a:pos x="46" y="0"/>
              </a:cxn>
              <a:cxn ang="0">
                <a:pos x="88" y="88"/>
              </a:cxn>
              <a:cxn ang="0">
                <a:pos x="67" y="80"/>
              </a:cxn>
              <a:cxn ang="0">
                <a:pos x="45" y="77"/>
              </a:cxn>
              <a:cxn ang="0">
                <a:pos x="22" y="80"/>
              </a:cxn>
              <a:cxn ang="0">
                <a:pos x="0" y="88"/>
              </a:cxn>
              <a:cxn ang="0">
                <a:pos x="0" y="88"/>
              </a:cxn>
              <a:cxn ang="0">
                <a:pos x="46" y="0"/>
              </a:cxn>
              <a:cxn ang="0">
                <a:pos x="46" y="0"/>
              </a:cxn>
            </a:cxnLst>
            <a:rect l="0" t="0" r="r" b="b"/>
            <a:pathLst>
              <a:path w="88" h="88">
                <a:moveTo>
                  <a:pt x="46" y="0"/>
                </a:moveTo>
                <a:lnTo>
                  <a:pt x="88" y="88"/>
                </a:lnTo>
                <a:lnTo>
                  <a:pt x="67" y="80"/>
                </a:lnTo>
                <a:lnTo>
                  <a:pt x="45" y="77"/>
                </a:lnTo>
                <a:lnTo>
                  <a:pt x="22" y="80"/>
                </a:lnTo>
                <a:lnTo>
                  <a:pt x="0" y="88"/>
                </a:lnTo>
                <a:lnTo>
                  <a:pt x="0" y="88"/>
                </a:lnTo>
                <a:lnTo>
                  <a:pt x="46" y="0"/>
                </a:lnTo>
                <a:lnTo>
                  <a:pt x="46" y="0"/>
                </a:lnTo>
                <a:close/>
              </a:path>
            </a:pathLst>
          </a:cu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442" name="Rectangle 149"/>
          <p:cNvSpPr>
            <a:spLocks noChangeArrowheads="1"/>
          </p:cNvSpPr>
          <p:nvPr/>
        </p:nvSpPr>
        <p:spPr bwMode="auto">
          <a:xfrm>
            <a:off x="6696640" y="3429164"/>
            <a:ext cx="742950" cy="171450"/>
          </a:xfrm>
          <a:prstGeom prst="rect">
            <a:avLst/>
          </a:prstGeom>
          <a:solidFill>
            <a:srgbClr val="E8EEF7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/>
          </a:p>
        </p:txBody>
      </p:sp>
      <p:sp>
        <p:nvSpPr>
          <p:cNvPr id="443" name="Rectangle 150"/>
          <p:cNvSpPr>
            <a:spLocks noChangeArrowheads="1"/>
          </p:cNvSpPr>
          <p:nvPr/>
        </p:nvSpPr>
        <p:spPr bwMode="auto">
          <a:xfrm>
            <a:off x="6696640" y="3429164"/>
            <a:ext cx="742950" cy="158750"/>
          </a:xfrm>
          <a:prstGeom prst="rect">
            <a:avLst/>
          </a:prstGeom>
          <a:noFill/>
          <a:ln w="12700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444" name="Rectangle 152"/>
          <p:cNvSpPr>
            <a:spLocks noChangeArrowheads="1"/>
          </p:cNvSpPr>
          <p:nvPr/>
        </p:nvSpPr>
        <p:spPr bwMode="auto">
          <a:xfrm>
            <a:off x="7611040" y="3429164"/>
            <a:ext cx="914400" cy="171450"/>
          </a:xfrm>
          <a:prstGeom prst="rect">
            <a:avLst/>
          </a:prstGeom>
          <a:solidFill>
            <a:srgbClr val="EDCDCB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45" name="Rectangle 153"/>
          <p:cNvSpPr>
            <a:spLocks noChangeArrowheads="1"/>
          </p:cNvSpPr>
          <p:nvPr/>
        </p:nvSpPr>
        <p:spPr bwMode="auto">
          <a:xfrm>
            <a:off x="7611040" y="3429164"/>
            <a:ext cx="914400" cy="171450"/>
          </a:xfrm>
          <a:prstGeom prst="rect">
            <a:avLst/>
          </a:prstGeom>
          <a:solidFill>
            <a:srgbClr val="E8EEF7"/>
          </a:solidFill>
          <a:ln w="12700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seizure</a:t>
            </a:r>
            <a:endParaRPr lang="en-US" sz="1200" dirty="0"/>
          </a:p>
        </p:txBody>
      </p:sp>
      <p:sp>
        <p:nvSpPr>
          <p:cNvPr id="446" name="Line 155"/>
          <p:cNvSpPr>
            <a:spLocks noChangeShapeType="1"/>
          </p:cNvSpPr>
          <p:nvPr/>
        </p:nvSpPr>
        <p:spPr bwMode="auto">
          <a:xfrm>
            <a:off x="7439590" y="3543464"/>
            <a:ext cx="171450" cy="158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448" name="Line 158"/>
          <p:cNvSpPr>
            <a:spLocks noChangeShapeType="1"/>
          </p:cNvSpPr>
          <p:nvPr/>
        </p:nvSpPr>
        <p:spPr bwMode="auto">
          <a:xfrm flipV="1">
            <a:off x="8068240" y="3252951"/>
            <a:ext cx="1588" cy="176213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449" name="Freeform 159"/>
          <p:cNvSpPr>
            <a:spLocks/>
          </p:cNvSpPr>
          <p:nvPr/>
        </p:nvSpPr>
        <p:spPr bwMode="auto">
          <a:xfrm>
            <a:off x="8033315" y="3200564"/>
            <a:ext cx="69850" cy="69850"/>
          </a:xfrm>
          <a:custGeom>
            <a:avLst/>
            <a:gdLst/>
            <a:ahLst/>
            <a:cxnLst>
              <a:cxn ang="0">
                <a:pos x="45" y="0"/>
              </a:cxn>
              <a:cxn ang="0">
                <a:pos x="88" y="88"/>
              </a:cxn>
              <a:cxn ang="0">
                <a:pos x="68" y="80"/>
              </a:cxn>
              <a:cxn ang="0">
                <a:pos x="45" y="79"/>
              </a:cxn>
              <a:cxn ang="0">
                <a:pos x="23" y="80"/>
              </a:cxn>
              <a:cxn ang="0">
                <a:pos x="0" y="88"/>
              </a:cxn>
              <a:cxn ang="0">
                <a:pos x="45" y="0"/>
              </a:cxn>
              <a:cxn ang="0">
                <a:pos x="45" y="0"/>
              </a:cxn>
            </a:cxnLst>
            <a:rect l="0" t="0" r="r" b="b"/>
            <a:pathLst>
              <a:path w="88" h="88">
                <a:moveTo>
                  <a:pt x="45" y="0"/>
                </a:moveTo>
                <a:lnTo>
                  <a:pt x="88" y="88"/>
                </a:lnTo>
                <a:lnTo>
                  <a:pt x="68" y="80"/>
                </a:lnTo>
                <a:lnTo>
                  <a:pt x="45" y="79"/>
                </a:lnTo>
                <a:lnTo>
                  <a:pt x="23" y="80"/>
                </a:lnTo>
                <a:lnTo>
                  <a:pt x="0" y="88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121" name="TextBox 120"/>
          <p:cNvSpPr txBox="1"/>
          <p:nvPr/>
        </p:nvSpPr>
        <p:spPr>
          <a:xfrm>
            <a:off x="2743202" y="5172075"/>
            <a:ext cx="8515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Goal:  find “explanations” about how the terms can be linked</a:t>
            </a:r>
          </a:p>
          <a:p>
            <a:endParaRPr lang="en-US" dirty="0"/>
          </a:p>
          <a:p>
            <a:r>
              <a:rPr lang="en-US" dirty="0" smtClean="0"/>
              <a:t>May require us to add (probabilistic) connections to the graph!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9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&amp; Linking on Demand</a:t>
            </a:r>
          </a:p>
        </p:txBody>
      </p:sp>
      <p:sp>
        <p:nvSpPr>
          <p:cNvPr id="230" name="Freeform 7"/>
          <p:cNvSpPr>
            <a:spLocks/>
          </p:cNvSpPr>
          <p:nvPr/>
        </p:nvSpPr>
        <p:spPr bwMode="auto">
          <a:xfrm>
            <a:off x="1912939" y="2288426"/>
            <a:ext cx="914400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081" y="579"/>
              </a:cxn>
              <a:cxn ang="0">
                <a:pos x="1096" y="577"/>
              </a:cxn>
              <a:cxn ang="0">
                <a:pos x="1109" y="572"/>
              </a:cxn>
              <a:cxn ang="0">
                <a:pos x="1121" y="566"/>
              </a:cxn>
              <a:cxn ang="0">
                <a:pos x="1133" y="556"/>
              </a:cxn>
              <a:cxn ang="0">
                <a:pos x="1141" y="547"/>
              </a:cxn>
              <a:cxn ang="0">
                <a:pos x="1147" y="534"/>
              </a:cxn>
              <a:cxn ang="0">
                <a:pos x="1152" y="521"/>
              </a:cxn>
              <a:cxn ang="0">
                <a:pos x="1153" y="506"/>
              </a:cxn>
              <a:cxn ang="0">
                <a:pos x="1153" y="506"/>
              </a:cxn>
              <a:cxn ang="0">
                <a:pos x="1153" y="72"/>
              </a:cxn>
              <a:cxn ang="0">
                <a:pos x="1152" y="57"/>
              </a:cxn>
              <a:cxn ang="0">
                <a:pos x="1147" y="45"/>
              </a:cxn>
              <a:cxn ang="0">
                <a:pos x="1141" y="32"/>
              </a:cxn>
              <a:cxn ang="0">
                <a:pos x="1133" y="21"/>
              </a:cxn>
              <a:cxn ang="0">
                <a:pos x="1121" y="13"/>
              </a:cxn>
              <a:cxn ang="0">
                <a:pos x="1109" y="6"/>
              </a:cxn>
              <a:cxn ang="0">
                <a:pos x="1096" y="1"/>
              </a:cxn>
              <a:cxn ang="0">
                <a:pos x="1081" y="0"/>
              </a:cxn>
              <a:cxn ang="0">
                <a:pos x="72" y="0"/>
              </a:cxn>
              <a:cxn ang="0">
                <a:pos x="58" y="1"/>
              </a:cxn>
              <a:cxn ang="0">
                <a:pos x="45" y="6"/>
              </a:cxn>
              <a:cxn ang="0">
                <a:pos x="32" y="13"/>
              </a:cxn>
              <a:cxn ang="0">
                <a:pos x="23" y="21"/>
              </a:cxn>
              <a:cxn ang="0">
                <a:pos x="13" y="32"/>
              </a:cxn>
              <a:cxn ang="0">
                <a:pos x="7" y="45"/>
              </a:cxn>
              <a:cxn ang="0">
                <a:pos x="2" y="57"/>
              </a:cxn>
              <a:cxn ang="0">
                <a:pos x="0" y="72"/>
              </a:cxn>
              <a:cxn ang="0">
                <a:pos x="0" y="506"/>
              </a:cxn>
              <a:cxn ang="0">
                <a:pos x="2" y="521"/>
              </a:cxn>
              <a:cxn ang="0">
                <a:pos x="7" y="534"/>
              </a:cxn>
              <a:cxn ang="0">
                <a:pos x="13" y="547"/>
              </a:cxn>
              <a:cxn ang="0">
                <a:pos x="23" y="556"/>
              </a:cxn>
              <a:cxn ang="0">
                <a:pos x="32" y="566"/>
              </a:cxn>
              <a:cxn ang="0">
                <a:pos x="45" y="572"/>
              </a:cxn>
              <a:cxn ang="0">
                <a:pos x="58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153" h="579">
                <a:moveTo>
                  <a:pt x="72" y="579"/>
                </a:moveTo>
                <a:lnTo>
                  <a:pt x="1081" y="579"/>
                </a:lnTo>
                <a:lnTo>
                  <a:pt x="1096" y="577"/>
                </a:lnTo>
                <a:lnTo>
                  <a:pt x="1109" y="572"/>
                </a:lnTo>
                <a:lnTo>
                  <a:pt x="1121" y="566"/>
                </a:lnTo>
                <a:lnTo>
                  <a:pt x="1133" y="556"/>
                </a:lnTo>
                <a:lnTo>
                  <a:pt x="1141" y="547"/>
                </a:lnTo>
                <a:lnTo>
                  <a:pt x="1147" y="534"/>
                </a:lnTo>
                <a:lnTo>
                  <a:pt x="1152" y="521"/>
                </a:lnTo>
                <a:lnTo>
                  <a:pt x="1153" y="506"/>
                </a:lnTo>
                <a:lnTo>
                  <a:pt x="1153" y="506"/>
                </a:lnTo>
                <a:lnTo>
                  <a:pt x="1153" y="72"/>
                </a:lnTo>
                <a:lnTo>
                  <a:pt x="1152" y="57"/>
                </a:lnTo>
                <a:lnTo>
                  <a:pt x="1147" y="45"/>
                </a:lnTo>
                <a:lnTo>
                  <a:pt x="1141" y="32"/>
                </a:lnTo>
                <a:lnTo>
                  <a:pt x="1133" y="21"/>
                </a:lnTo>
                <a:lnTo>
                  <a:pt x="1121" y="13"/>
                </a:lnTo>
                <a:lnTo>
                  <a:pt x="1109" y="6"/>
                </a:lnTo>
                <a:lnTo>
                  <a:pt x="1096" y="1"/>
                </a:lnTo>
                <a:lnTo>
                  <a:pt x="1081" y="0"/>
                </a:lnTo>
                <a:lnTo>
                  <a:pt x="72" y="0"/>
                </a:lnTo>
                <a:lnTo>
                  <a:pt x="58" y="1"/>
                </a:lnTo>
                <a:lnTo>
                  <a:pt x="45" y="6"/>
                </a:lnTo>
                <a:lnTo>
                  <a:pt x="32" y="13"/>
                </a:lnTo>
                <a:lnTo>
                  <a:pt x="23" y="21"/>
                </a:lnTo>
                <a:lnTo>
                  <a:pt x="13" y="32"/>
                </a:lnTo>
                <a:lnTo>
                  <a:pt x="7" y="45"/>
                </a:lnTo>
                <a:lnTo>
                  <a:pt x="2" y="57"/>
                </a:lnTo>
                <a:lnTo>
                  <a:pt x="0" y="72"/>
                </a:lnTo>
                <a:lnTo>
                  <a:pt x="0" y="506"/>
                </a:lnTo>
                <a:lnTo>
                  <a:pt x="2" y="521"/>
                </a:lnTo>
                <a:lnTo>
                  <a:pt x="7" y="534"/>
                </a:lnTo>
                <a:lnTo>
                  <a:pt x="13" y="547"/>
                </a:lnTo>
                <a:lnTo>
                  <a:pt x="23" y="556"/>
                </a:lnTo>
                <a:lnTo>
                  <a:pt x="32" y="566"/>
                </a:lnTo>
                <a:lnTo>
                  <a:pt x="45" y="572"/>
                </a:lnTo>
                <a:lnTo>
                  <a:pt x="58" y="577"/>
                </a:lnTo>
                <a:lnTo>
                  <a:pt x="72" y="579"/>
                </a:lnTo>
                <a:lnTo>
                  <a:pt x="72" y="579"/>
                </a:lnTo>
                <a:close/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Report</a:t>
            </a:r>
            <a:endParaRPr lang="en-US" dirty="0"/>
          </a:p>
        </p:txBody>
      </p:sp>
      <p:sp>
        <p:nvSpPr>
          <p:cNvPr id="231" name="Freeform 8"/>
          <p:cNvSpPr>
            <a:spLocks/>
          </p:cNvSpPr>
          <p:nvPr/>
        </p:nvSpPr>
        <p:spPr bwMode="auto">
          <a:xfrm>
            <a:off x="1912939" y="2288426"/>
            <a:ext cx="914400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081" y="579"/>
              </a:cxn>
              <a:cxn ang="0">
                <a:pos x="1096" y="577"/>
              </a:cxn>
              <a:cxn ang="0">
                <a:pos x="1109" y="572"/>
              </a:cxn>
              <a:cxn ang="0">
                <a:pos x="1121" y="566"/>
              </a:cxn>
              <a:cxn ang="0">
                <a:pos x="1133" y="556"/>
              </a:cxn>
              <a:cxn ang="0">
                <a:pos x="1141" y="547"/>
              </a:cxn>
              <a:cxn ang="0">
                <a:pos x="1147" y="534"/>
              </a:cxn>
              <a:cxn ang="0">
                <a:pos x="1152" y="521"/>
              </a:cxn>
              <a:cxn ang="0">
                <a:pos x="1153" y="506"/>
              </a:cxn>
              <a:cxn ang="0">
                <a:pos x="1153" y="506"/>
              </a:cxn>
              <a:cxn ang="0">
                <a:pos x="1153" y="72"/>
              </a:cxn>
              <a:cxn ang="0">
                <a:pos x="1152" y="57"/>
              </a:cxn>
              <a:cxn ang="0">
                <a:pos x="1147" y="45"/>
              </a:cxn>
              <a:cxn ang="0">
                <a:pos x="1141" y="32"/>
              </a:cxn>
              <a:cxn ang="0">
                <a:pos x="1133" y="21"/>
              </a:cxn>
              <a:cxn ang="0">
                <a:pos x="1121" y="13"/>
              </a:cxn>
              <a:cxn ang="0">
                <a:pos x="1109" y="6"/>
              </a:cxn>
              <a:cxn ang="0">
                <a:pos x="1096" y="1"/>
              </a:cxn>
              <a:cxn ang="0">
                <a:pos x="1081" y="0"/>
              </a:cxn>
              <a:cxn ang="0">
                <a:pos x="72" y="0"/>
              </a:cxn>
              <a:cxn ang="0">
                <a:pos x="58" y="1"/>
              </a:cxn>
              <a:cxn ang="0">
                <a:pos x="45" y="6"/>
              </a:cxn>
              <a:cxn ang="0">
                <a:pos x="32" y="13"/>
              </a:cxn>
              <a:cxn ang="0">
                <a:pos x="23" y="21"/>
              </a:cxn>
              <a:cxn ang="0">
                <a:pos x="13" y="32"/>
              </a:cxn>
              <a:cxn ang="0">
                <a:pos x="7" y="45"/>
              </a:cxn>
              <a:cxn ang="0">
                <a:pos x="2" y="57"/>
              </a:cxn>
              <a:cxn ang="0">
                <a:pos x="0" y="72"/>
              </a:cxn>
              <a:cxn ang="0">
                <a:pos x="0" y="506"/>
              </a:cxn>
              <a:cxn ang="0">
                <a:pos x="2" y="521"/>
              </a:cxn>
              <a:cxn ang="0">
                <a:pos x="7" y="534"/>
              </a:cxn>
              <a:cxn ang="0">
                <a:pos x="13" y="547"/>
              </a:cxn>
              <a:cxn ang="0">
                <a:pos x="23" y="556"/>
              </a:cxn>
              <a:cxn ang="0">
                <a:pos x="32" y="566"/>
              </a:cxn>
              <a:cxn ang="0">
                <a:pos x="45" y="572"/>
              </a:cxn>
              <a:cxn ang="0">
                <a:pos x="58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153" h="579">
                <a:moveTo>
                  <a:pt x="72" y="579"/>
                </a:moveTo>
                <a:lnTo>
                  <a:pt x="1081" y="579"/>
                </a:lnTo>
                <a:lnTo>
                  <a:pt x="1096" y="577"/>
                </a:lnTo>
                <a:lnTo>
                  <a:pt x="1109" y="572"/>
                </a:lnTo>
                <a:lnTo>
                  <a:pt x="1121" y="566"/>
                </a:lnTo>
                <a:lnTo>
                  <a:pt x="1133" y="556"/>
                </a:lnTo>
                <a:lnTo>
                  <a:pt x="1141" y="547"/>
                </a:lnTo>
                <a:lnTo>
                  <a:pt x="1147" y="534"/>
                </a:lnTo>
                <a:lnTo>
                  <a:pt x="1152" y="521"/>
                </a:lnTo>
                <a:lnTo>
                  <a:pt x="1153" y="506"/>
                </a:lnTo>
                <a:lnTo>
                  <a:pt x="1153" y="506"/>
                </a:lnTo>
                <a:lnTo>
                  <a:pt x="1153" y="72"/>
                </a:lnTo>
                <a:lnTo>
                  <a:pt x="1152" y="57"/>
                </a:lnTo>
                <a:lnTo>
                  <a:pt x="1147" y="45"/>
                </a:lnTo>
                <a:lnTo>
                  <a:pt x="1141" y="32"/>
                </a:lnTo>
                <a:lnTo>
                  <a:pt x="1133" y="21"/>
                </a:lnTo>
                <a:lnTo>
                  <a:pt x="1121" y="13"/>
                </a:lnTo>
                <a:lnTo>
                  <a:pt x="1109" y="6"/>
                </a:lnTo>
                <a:lnTo>
                  <a:pt x="1096" y="1"/>
                </a:lnTo>
                <a:lnTo>
                  <a:pt x="1081" y="0"/>
                </a:lnTo>
                <a:lnTo>
                  <a:pt x="72" y="0"/>
                </a:lnTo>
                <a:lnTo>
                  <a:pt x="58" y="1"/>
                </a:lnTo>
                <a:lnTo>
                  <a:pt x="45" y="6"/>
                </a:lnTo>
                <a:lnTo>
                  <a:pt x="32" y="13"/>
                </a:lnTo>
                <a:lnTo>
                  <a:pt x="23" y="21"/>
                </a:lnTo>
                <a:lnTo>
                  <a:pt x="13" y="32"/>
                </a:lnTo>
                <a:lnTo>
                  <a:pt x="7" y="45"/>
                </a:lnTo>
                <a:lnTo>
                  <a:pt x="2" y="57"/>
                </a:lnTo>
                <a:lnTo>
                  <a:pt x="0" y="72"/>
                </a:lnTo>
                <a:lnTo>
                  <a:pt x="0" y="506"/>
                </a:lnTo>
                <a:lnTo>
                  <a:pt x="2" y="521"/>
                </a:lnTo>
                <a:lnTo>
                  <a:pt x="7" y="534"/>
                </a:lnTo>
                <a:lnTo>
                  <a:pt x="13" y="547"/>
                </a:lnTo>
                <a:lnTo>
                  <a:pt x="23" y="556"/>
                </a:lnTo>
                <a:lnTo>
                  <a:pt x="32" y="566"/>
                </a:lnTo>
                <a:lnTo>
                  <a:pt x="45" y="572"/>
                </a:lnTo>
                <a:lnTo>
                  <a:pt x="58" y="577"/>
                </a:lnTo>
                <a:lnTo>
                  <a:pt x="72" y="579"/>
                </a:lnTo>
                <a:lnTo>
                  <a:pt x="72" y="579"/>
                </a:lnTo>
              </a:path>
            </a:pathLst>
          </a:cu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" name="Freeform 10"/>
          <p:cNvSpPr>
            <a:spLocks/>
          </p:cNvSpPr>
          <p:nvPr/>
        </p:nvSpPr>
        <p:spPr bwMode="auto">
          <a:xfrm>
            <a:off x="3398839" y="2288426"/>
            <a:ext cx="1371600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656" y="579"/>
              </a:cxn>
              <a:cxn ang="0">
                <a:pos x="1671" y="577"/>
              </a:cxn>
              <a:cxn ang="0">
                <a:pos x="1685" y="572"/>
              </a:cxn>
              <a:cxn ang="0">
                <a:pos x="1696" y="566"/>
              </a:cxn>
              <a:cxn ang="0">
                <a:pos x="1708" y="556"/>
              </a:cxn>
              <a:cxn ang="0">
                <a:pos x="1717" y="547"/>
              </a:cxn>
              <a:cxn ang="0">
                <a:pos x="1724" y="534"/>
              </a:cxn>
              <a:cxn ang="0">
                <a:pos x="1727" y="521"/>
              </a:cxn>
              <a:cxn ang="0">
                <a:pos x="1728" y="506"/>
              </a:cxn>
              <a:cxn ang="0">
                <a:pos x="1728" y="506"/>
              </a:cxn>
              <a:cxn ang="0">
                <a:pos x="1728" y="72"/>
              </a:cxn>
              <a:cxn ang="0">
                <a:pos x="1727" y="57"/>
              </a:cxn>
              <a:cxn ang="0">
                <a:pos x="1724" y="45"/>
              </a:cxn>
              <a:cxn ang="0">
                <a:pos x="1717" y="32"/>
              </a:cxn>
              <a:cxn ang="0">
                <a:pos x="1708" y="22"/>
              </a:cxn>
              <a:cxn ang="0">
                <a:pos x="1696" y="13"/>
              </a:cxn>
              <a:cxn ang="0">
                <a:pos x="1685" y="6"/>
              </a:cxn>
              <a:cxn ang="0">
                <a:pos x="1671" y="1"/>
              </a:cxn>
              <a:cxn ang="0">
                <a:pos x="1656" y="0"/>
              </a:cxn>
              <a:cxn ang="0">
                <a:pos x="72" y="0"/>
              </a:cxn>
              <a:cxn ang="0">
                <a:pos x="58" y="1"/>
              </a:cxn>
              <a:cxn ang="0">
                <a:pos x="45" y="6"/>
              </a:cxn>
              <a:cxn ang="0">
                <a:pos x="32" y="13"/>
              </a:cxn>
              <a:cxn ang="0">
                <a:pos x="23" y="22"/>
              </a:cxn>
              <a:cxn ang="0">
                <a:pos x="13" y="32"/>
              </a:cxn>
              <a:cxn ang="0">
                <a:pos x="7" y="45"/>
              </a:cxn>
              <a:cxn ang="0">
                <a:pos x="2" y="57"/>
              </a:cxn>
              <a:cxn ang="0">
                <a:pos x="0" y="72"/>
              </a:cxn>
              <a:cxn ang="0">
                <a:pos x="0" y="72"/>
              </a:cxn>
              <a:cxn ang="0">
                <a:pos x="0" y="506"/>
              </a:cxn>
              <a:cxn ang="0">
                <a:pos x="2" y="521"/>
              </a:cxn>
              <a:cxn ang="0">
                <a:pos x="7" y="534"/>
              </a:cxn>
              <a:cxn ang="0">
                <a:pos x="13" y="547"/>
              </a:cxn>
              <a:cxn ang="0">
                <a:pos x="23" y="556"/>
              </a:cxn>
              <a:cxn ang="0">
                <a:pos x="32" y="566"/>
              </a:cxn>
              <a:cxn ang="0">
                <a:pos x="45" y="572"/>
              </a:cxn>
              <a:cxn ang="0">
                <a:pos x="58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728" h="579">
                <a:moveTo>
                  <a:pt x="72" y="579"/>
                </a:moveTo>
                <a:lnTo>
                  <a:pt x="1656" y="579"/>
                </a:lnTo>
                <a:lnTo>
                  <a:pt x="1671" y="577"/>
                </a:lnTo>
                <a:lnTo>
                  <a:pt x="1685" y="572"/>
                </a:lnTo>
                <a:lnTo>
                  <a:pt x="1696" y="566"/>
                </a:lnTo>
                <a:lnTo>
                  <a:pt x="1708" y="556"/>
                </a:lnTo>
                <a:lnTo>
                  <a:pt x="1717" y="547"/>
                </a:lnTo>
                <a:lnTo>
                  <a:pt x="1724" y="534"/>
                </a:lnTo>
                <a:lnTo>
                  <a:pt x="1727" y="521"/>
                </a:lnTo>
                <a:lnTo>
                  <a:pt x="1728" y="506"/>
                </a:lnTo>
                <a:lnTo>
                  <a:pt x="1728" y="506"/>
                </a:lnTo>
                <a:lnTo>
                  <a:pt x="1728" y="72"/>
                </a:lnTo>
                <a:lnTo>
                  <a:pt x="1727" y="57"/>
                </a:lnTo>
                <a:lnTo>
                  <a:pt x="1724" y="45"/>
                </a:lnTo>
                <a:lnTo>
                  <a:pt x="1717" y="32"/>
                </a:lnTo>
                <a:lnTo>
                  <a:pt x="1708" y="22"/>
                </a:lnTo>
                <a:lnTo>
                  <a:pt x="1696" y="13"/>
                </a:lnTo>
                <a:lnTo>
                  <a:pt x="1685" y="6"/>
                </a:lnTo>
                <a:lnTo>
                  <a:pt x="1671" y="1"/>
                </a:lnTo>
                <a:lnTo>
                  <a:pt x="1656" y="0"/>
                </a:lnTo>
                <a:lnTo>
                  <a:pt x="72" y="0"/>
                </a:lnTo>
                <a:lnTo>
                  <a:pt x="58" y="1"/>
                </a:lnTo>
                <a:lnTo>
                  <a:pt x="45" y="6"/>
                </a:lnTo>
                <a:lnTo>
                  <a:pt x="32" y="13"/>
                </a:lnTo>
                <a:lnTo>
                  <a:pt x="23" y="22"/>
                </a:lnTo>
                <a:lnTo>
                  <a:pt x="13" y="32"/>
                </a:lnTo>
                <a:lnTo>
                  <a:pt x="7" y="45"/>
                </a:lnTo>
                <a:lnTo>
                  <a:pt x="2" y="57"/>
                </a:lnTo>
                <a:lnTo>
                  <a:pt x="0" y="72"/>
                </a:lnTo>
                <a:lnTo>
                  <a:pt x="0" y="72"/>
                </a:lnTo>
                <a:lnTo>
                  <a:pt x="0" y="506"/>
                </a:lnTo>
                <a:lnTo>
                  <a:pt x="2" y="521"/>
                </a:lnTo>
                <a:lnTo>
                  <a:pt x="7" y="534"/>
                </a:lnTo>
                <a:lnTo>
                  <a:pt x="13" y="547"/>
                </a:lnTo>
                <a:lnTo>
                  <a:pt x="23" y="556"/>
                </a:lnTo>
                <a:lnTo>
                  <a:pt x="32" y="566"/>
                </a:lnTo>
                <a:lnTo>
                  <a:pt x="45" y="572"/>
                </a:lnTo>
                <a:lnTo>
                  <a:pt x="58" y="577"/>
                </a:lnTo>
                <a:lnTo>
                  <a:pt x="72" y="579"/>
                </a:lnTo>
                <a:lnTo>
                  <a:pt x="72" y="579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" name="Freeform 11"/>
          <p:cNvSpPr>
            <a:spLocks/>
          </p:cNvSpPr>
          <p:nvPr/>
        </p:nvSpPr>
        <p:spPr bwMode="auto">
          <a:xfrm>
            <a:off x="3398839" y="2288426"/>
            <a:ext cx="1371600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656" y="579"/>
              </a:cxn>
              <a:cxn ang="0">
                <a:pos x="1671" y="577"/>
              </a:cxn>
              <a:cxn ang="0">
                <a:pos x="1685" y="572"/>
              </a:cxn>
              <a:cxn ang="0">
                <a:pos x="1696" y="566"/>
              </a:cxn>
              <a:cxn ang="0">
                <a:pos x="1708" y="556"/>
              </a:cxn>
              <a:cxn ang="0">
                <a:pos x="1717" y="547"/>
              </a:cxn>
              <a:cxn ang="0">
                <a:pos x="1724" y="534"/>
              </a:cxn>
              <a:cxn ang="0">
                <a:pos x="1727" y="521"/>
              </a:cxn>
              <a:cxn ang="0">
                <a:pos x="1728" y="506"/>
              </a:cxn>
              <a:cxn ang="0">
                <a:pos x="1728" y="506"/>
              </a:cxn>
              <a:cxn ang="0">
                <a:pos x="1728" y="72"/>
              </a:cxn>
              <a:cxn ang="0">
                <a:pos x="1727" y="57"/>
              </a:cxn>
              <a:cxn ang="0">
                <a:pos x="1724" y="45"/>
              </a:cxn>
              <a:cxn ang="0">
                <a:pos x="1717" y="32"/>
              </a:cxn>
              <a:cxn ang="0">
                <a:pos x="1708" y="22"/>
              </a:cxn>
              <a:cxn ang="0">
                <a:pos x="1696" y="13"/>
              </a:cxn>
              <a:cxn ang="0">
                <a:pos x="1685" y="6"/>
              </a:cxn>
              <a:cxn ang="0">
                <a:pos x="1671" y="1"/>
              </a:cxn>
              <a:cxn ang="0">
                <a:pos x="1656" y="0"/>
              </a:cxn>
              <a:cxn ang="0">
                <a:pos x="72" y="0"/>
              </a:cxn>
              <a:cxn ang="0">
                <a:pos x="58" y="1"/>
              </a:cxn>
              <a:cxn ang="0">
                <a:pos x="45" y="6"/>
              </a:cxn>
              <a:cxn ang="0">
                <a:pos x="32" y="13"/>
              </a:cxn>
              <a:cxn ang="0">
                <a:pos x="23" y="22"/>
              </a:cxn>
              <a:cxn ang="0">
                <a:pos x="13" y="32"/>
              </a:cxn>
              <a:cxn ang="0">
                <a:pos x="7" y="45"/>
              </a:cxn>
              <a:cxn ang="0">
                <a:pos x="2" y="57"/>
              </a:cxn>
              <a:cxn ang="0">
                <a:pos x="0" y="72"/>
              </a:cxn>
              <a:cxn ang="0">
                <a:pos x="0" y="72"/>
              </a:cxn>
              <a:cxn ang="0">
                <a:pos x="0" y="506"/>
              </a:cxn>
              <a:cxn ang="0">
                <a:pos x="2" y="521"/>
              </a:cxn>
              <a:cxn ang="0">
                <a:pos x="7" y="534"/>
              </a:cxn>
              <a:cxn ang="0">
                <a:pos x="13" y="547"/>
              </a:cxn>
              <a:cxn ang="0">
                <a:pos x="23" y="556"/>
              </a:cxn>
              <a:cxn ang="0">
                <a:pos x="32" y="566"/>
              </a:cxn>
              <a:cxn ang="0">
                <a:pos x="45" y="572"/>
              </a:cxn>
              <a:cxn ang="0">
                <a:pos x="58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728" h="579">
                <a:moveTo>
                  <a:pt x="72" y="579"/>
                </a:moveTo>
                <a:lnTo>
                  <a:pt x="1656" y="579"/>
                </a:lnTo>
                <a:lnTo>
                  <a:pt x="1671" y="577"/>
                </a:lnTo>
                <a:lnTo>
                  <a:pt x="1685" y="572"/>
                </a:lnTo>
                <a:lnTo>
                  <a:pt x="1696" y="566"/>
                </a:lnTo>
                <a:lnTo>
                  <a:pt x="1708" y="556"/>
                </a:lnTo>
                <a:lnTo>
                  <a:pt x="1717" y="547"/>
                </a:lnTo>
                <a:lnTo>
                  <a:pt x="1724" y="534"/>
                </a:lnTo>
                <a:lnTo>
                  <a:pt x="1727" y="521"/>
                </a:lnTo>
                <a:lnTo>
                  <a:pt x="1728" y="506"/>
                </a:lnTo>
                <a:lnTo>
                  <a:pt x="1728" y="506"/>
                </a:lnTo>
                <a:lnTo>
                  <a:pt x="1728" y="72"/>
                </a:lnTo>
                <a:lnTo>
                  <a:pt x="1727" y="57"/>
                </a:lnTo>
                <a:lnTo>
                  <a:pt x="1724" y="45"/>
                </a:lnTo>
                <a:lnTo>
                  <a:pt x="1717" y="32"/>
                </a:lnTo>
                <a:lnTo>
                  <a:pt x="1708" y="22"/>
                </a:lnTo>
                <a:lnTo>
                  <a:pt x="1696" y="13"/>
                </a:lnTo>
                <a:lnTo>
                  <a:pt x="1685" y="6"/>
                </a:lnTo>
                <a:lnTo>
                  <a:pt x="1671" y="1"/>
                </a:lnTo>
                <a:lnTo>
                  <a:pt x="1656" y="0"/>
                </a:lnTo>
                <a:lnTo>
                  <a:pt x="72" y="0"/>
                </a:lnTo>
                <a:lnTo>
                  <a:pt x="58" y="1"/>
                </a:lnTo>
                <a:lnTo>
                  <a:pt x="45" y="6"/>
                </a:lnTo>
                <a:lnTo>
                  <a:pt x="32" y="13"/>
                </a:lnTo>
                <a:lnTo>
                  <a:pt x="23" y="22"/>
                </a:lnTo>
                <a:lnTo>
                  <a:pt x="13" y="32"/>
                </a:lnTo>
                <a:lnTo>
                  <a:pt x="7" y="45"/>
                </a:lnTo>
                <a:lnTo>
                  <a:pt x="2" y="57"/>
                </a:lnTo>
                <a:lnTo>
                  <a:pt x="0" y="72"/>
                </a:lnTo>
                <a:lnTo>
                  <a:pt x="0" y="72"/>
                </a:lnTo>
                <a:lnTo>
                  <a:pt x="0" y="506"/>
                </a:lnTo>
                <a:lnTo>
                  <a:pt x="2" y="521"/>
                </a:lnTo>
                <a:lnTo>
                  <a:pt x="7" y="534"/>
                </a:lnTo>
                <a:lnTo>
                  <a:pt x="13" y="547"/>
                </a:lnTo>
                <a:lnTo>
                  <a:pt x="23" y="556"/>
                </a:lnTo>
                <a:lnTo>
                  <a:pt x="32" y="566"/>
                </a:lnTo>
                <a:lnTo>
                  <a:pt x="45" y="572"/>
                </a:lnTo>
                <a:lnTo>
                  <a:pt x="58" y="577"/>
                </a:lnTo>
                <a:lnTo>
                  <a:pt x="72" y="579"/>
                </a:lnTo>
                <a:lnTo>
                  <a:pt x="72" y="579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234" name="Freeform 16"/>
          <p:cNvSpPr>
            <a:spLocks/>
          </p:cNvSpPr>
          <p:nvPr/>
        </p:nvSpPr>
        <p:spPr bwMode="auto">
          <a:xfrm>
            <a:off x="5224464" y="2288426"/>
            <a:ext cx="1201738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441" y="579"/>
              </a:cxn>
              <a:cxn ang="0">
                <a:pos x="1456" y="577"/>
              </a:cxn>
              <a:cxn ang="0">
                <a:pos x="1468" y="572"/>
              </a:cxn>
              <a:cxn ang="0">
                <a:pos x="1481" y="566"/>
              </a:cxn>
              <a:cxn ang="0">
                <a:pos x="1491" y="556"/>
              </a:cxn>
              <a:cxn ang="0">
                <a:pos x="1500" y="547"/>
              </a:cxn>
              <a:cxn ang="0">
                <a:pos x="1507" y="534"/>
              </a:cxn>
              <a:cxn ang="0">
                <a:pos x="1512" y="521"/>
              </a:cxn>
              <a:cxn ang="0">
                <a:pos x="1513" y="506"/>
              </a:cxn>
              <a:cxn ang="0">
                <a:pos x="1513" y="506"/>
              </a:cxn>
              <a:cxn ang="0">
                <a:pos x="1513" y="72"/>
              </a:cxn>
              <a:cxn ang="0">
                <a:pos x="1512" y="57"/>
              </a:cxn>
              <a:cxn ang="0">
                <a:pos x="1507" y="45"/>
              </a:cxn>
              <a:cxn ang="0">
                <a:pos x="1500" y="32"/>
              </a:cxn>
              <a:cxn ang="0">
                <a:pos x="1491" y="22"/>
              </a:cxn>
              <a:cxn ang="0">
                <a:pos x="1481" y="13"/>
              </a:cxn>
              <a:cxn ang="0">
                <a:pos x="1468" y="6"/>
              </a:cxn>
              <a:cxn ang="0">
                <a:pos x="1456" y="1"/>
              </a:cxn>
              <a:cxn ang="0">
                <a:pos x="1441" y="0"/>
              </a:cxn>
              <a:cxn ang="0">
                <a:pos x="72" y="0"/>
              </a:cxn>
              <a:cxn ang="0">
                <a:pos x="57" y="1"/>
              </a:cxn>
              <a:cxn ang="0">
                <a:pos x="45" y="6"/>
              </a:cxn>
              <a:cxn ang="0">
                <a:pos x="32" y="13"/>
              </a:cxn>
              <a:cxn ang="0">
                <a:pos x="22" y="22"/>
              </a:cxn>
              <a:cxn ang="0">
                <a:pos x="13" y="32"/>
              </a:cxn>
              <a:cxn ang="0">
                <a:pos x="6" y="45"/>
              </a:cxn>
              <a:cxn ang="0">
                <a:pos x="1" y="57"/>
              </a:cxn>
              <a:cxn ang="0">
                <a:pos x="0" y="72"/>
              </a:cxn>
              <a:cxn ang="0">
                <a:pos x="0" y="506"/>
              </a:cxn>
              <a:cxn ang="0">
                <a:pos x="1" y="521"/>
              </a:cxn>
              <a:cxn ang="0">
                <a:pos x="6" y="534"/>
              </a:cxn>
              <a:cxn ang="0">
                <a:pos x="13" y="547"/>
              </a:cxn>
              <a:cxn ang="0">
                <a:pos x="22" y="556"/>
              </a:cxn>
              <a:cxn ang="0">
                <a:pos x="32" y="566"/>
              </a:cxn>
              <a:cxn ang="0">
                <a:pos x="45" y="572"/>
              </a:cxn>
              <a:cxn ang="0">
                <a:pos x="57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513" h="579">
                <a:moveTo>
                  <a:pt x="72" y="579"/>
                </a:moveTo>
                <a:lnTo>
                  <a:pt x="1441" y="579"/>
                </a:lnTo>
                <a:lnTo>
                  <a:pt x="1456" y="577"/>
                </a:lnTo>
                <a:lnTo>
                  <a:pt x="1468" y="572"/>
                </a:lnTo>
                <a:lnTo>
                  <a:pt x="1481" y="566"/>
                </a:lnTo>
                <a:lnTo>
                  <a:pt x="1491" y="556"/>
                </a:lnTo>
                <a:lnTo>
                  <a:pt x="1500" y="547"/>
                </a:lnTo>
                <a:lnTo>
                  <a:pt x="1507" y="534"/>
                </a:lnTo>
                <a:lnTo>
                  <a:pt x="1512" y="521"/>
                </a:lnTo>
                <a:lnTo>
                  <a:pt x="1513" y="506"/>
                </a:lnTo>
                <a:lnTo>
                  <a:pt x="1513" y="506"/>
                </a:lnTo>
                <a:lnTo>
                  <a:pt x="1513" y="72"/>
                </a:lnTo>
                <a:lnTo>
                  <a:pt x="1512" y="57"/>
                </a:lnTo>
                <a:lnTo>
                  <a:pt x="1507" y="45"/>
                </a:lnTo>
                <a:lnTo>
                  <a:pt x="1500" y="32"/>
                </a:lnTo>
                <a:lnTo>
                  <a:pt x="1491" y="22"/>
                </a:lnTo>
                <a:lnTo>
                  <a:pt x="1481" y="13"/>
                </a:lnTo>
                <a:lnTo>
                  <a:pt x="1468" y="6"/>
                </a:lnTo>
                <a:lnTo>
                  <a:pt x="1456" y="1"/>
                </a:lnTo>
                <a:lnTo>
                  <a:pt x="1441" y="0"/>
                </a:lnTo>
                <a:lnTo>
                  <a:pt x="72" y="0"/>
                </a:lnTo>
                <a:lnTo>
                  <a:pt x="57" y="1"/>
                </a:lnTo>
                <a:lnTo>
                  <a:pt x="45" y="6"/>
                </a:lnTo>
                <a:lnTo>
                  <a:pt x="32" y="13"/>
                </a:lnTo>
                <a:lnTo>
                  <a:pt x="22" y="22"/>
                </a:lnTo>
                <a:lnTo>
                  <a:pt x="13" y="32"/>
                </a:lnTo>
                <a:lnTo>
                  <a:pt x="6" y="45"/>
                </a:lnTo>
                <a:lnTo>
                  <a:pt x="1" y="57"/>
                </a:lnTo>
                <a:lnTo>
                  <a:pt x="0" y="72"/>
                </a:lnTo>
                <a:lnTo>
                  <a:pt x="0" y="506"/>
                </a:lnTo>
                <a:lnTo>
                  <a:pt x="1" y="521"/>
                </a:lnTo>
                <a:lnTo>
                  <a:pt x="6" y="534"/>
                </a:lnTo>
                <a:lnTo>
                  <a:pt x="13" y="547"/>
                </a:lnTo>
                <a:lnTo>
                  <a:pt x="22" y="556"/>
                </a:lnTo>
                <a:lnTo>
                  <a:pt x="32" y="566"/>
                </a:lnTo>
                <a:lnTo>
                  <a:pt x="45" y="572"/>
                </a:lnTo>
                <a:lnTo>
                  <a:pt x="57" y="577"/>
                </a:lnTo>
                <a:lnTo>
                  <a:pt x="72" y="579"/>
                </a:lnTo>
                <a:lnTo>
                  <a:pt x="72" y="579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" name="Freeform 17"/>
          <p:cNvSpPr>
            <a:spLocks/>
          </p:cNvSpPr>
          <p:nvPr/>
        </p:nvSpPr>
        <p:spPr bwMode="auto">
          <a:xfrm>
            <a:off x="5224464" y="2288426"/>
            <a:ext cx="1201738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441" y="579"/>
              </a:cxn>
              <a:cxn ang="0">
                <a:pos x="1456" y="577"/>
              </a:cxn>
              <a:cxn ang="0">
                <a:pos x="1468" y="572"/>
              </a:cxn>
              <a:cxn ang="0">
                <a:pos x="1481" y="566"/>
              </a:cxn>
              <a:cxn ang="0">
                <a:pos x="1491" y="556"/>
              </a:cxn>
              <a:cxn ang="0">
                <a:pos x="1500" y="547"/>
              </a:cxn>
              <a:cxn ang="0">
                <a:pos x="1507" y="534"/>
              </a:cxn>
              <a:cxn ang="0">
                <a:pos x="1512" y="521"/>
              </a:cxn>
              <a:cxn ang="0">
                <a:pos x="1513" y="506"/>
              </a:cxn>
              <a:cxn ang="0">
                <a:pos x="1513" y="506"/>
              </a:cxn>
              <a:cxn ang="0">
                <a:pos x="1513" y="72"/>
              </a:cxn>
              <a:cxn ang="0">
                <a:pos x="1512" y="57"/>
              </a:cxn>
              <a:cxn ang="0">
                <a:pos x="1507" y="45"/>
              </a:cxn>
              <a:cxn ang="0">
                <a:pos x="1500" y="32"/>
              </a:cxn>
              <a:cxn ang="0">
                <a:pos x="1491" y="22"/>
              </a:cxn>
              <a:cxn ang="0">
                <a:pos x="1481" y="13"/>
              </a:cxn>
              <a:cxn ang="0">
                <a:pos x="1468" y="6"/>
              </a:cxn>
              <a:cxn ang="0">
                <a:pos x="1456" y="1"/>
              </a:cxn>
              <a:cxn ang="0">
                <a:pos x="1441" y="0"/>
              </a:cxn>
              <a:cxn ang="0">
                <a:pos x="72" y="0"/>
              </a:cxn>
              <a:cxn ang="0">
                <a:pos x="57" y="1"/>
              </a:cxn>
              <a:cxn ang="0">
                <a:pos x="45" y="6"/>
              </a:cxn>
              <a:cxn ang="0">
                <a:pos x="32" y="13"/>
              </a:cxn>
              <a:cxn ang="0">
                <a:pos x="22" y="22"/>
              </a:cxn>
              <a:cxn ang="0">
                <a:pos x="13" y="32"/>
              </a:cxn>
              <a:cxn ang="0">
                <a:pos x="6" y="45"/>
              </a:cxn>
              <a:cxn ang="0">
                <a:pos x="1" y="57"/>
              </a:cxn>
              <a:cxn ang="0">
                <a:pos x="0" y="72"/>
              </a:cxn>
              <a:cxn ang="0">
                <a:pos x="0" y="506"/>
              </a:cxn>
              <a:cxn ang="0">
                <a:pos x="1" y="521"/>
              </a:cxn>
              <a:cxn ang="0">
                <a:pos x="6" y="534"/>
              </a:cxn>
              <a:cxn ang="0">
                <a:pos x="13" y="547"/>
              </a:cxn>
              <a:cxn ang="0">
                <a:pos x="22" y="556"/>
              </a:cxn>
              <a:cxn ang="0">
                <a:pos x="32" y="566"/>
              </a:cxn>
              <a:cxn ang="0">
                <a:pos x="45" y="572"/>
              </a:cxn>
              <a:cxn ang="0">
                <a:pos x="57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513" h="579">
                <a:moveTo>
                  <a:pt x="72" y="579"/>
                </a:moveTo>
                <a:lnTo>
                  <a:pt x="1441" y="579"/>
                </a:lnTo>
                <a:lnTo>
                  <a:pt x="1456" y="577"/>
                </a:lnTo>
                <a:lnTo>
                  <a:pt x="1468" y="572"/>
                </a:lnTo>
                <a:lnTo>
                  <a:pt x="1481" y="566"/>
                </a:lnTo>
                <a:lnTo>
                  <a:pt x="1491" y="556"/>
                </a:lnTo>
                <a:lnTo>
                  <a:pt x="1500" y="547"/>
                </a:lnTo>
                <a:lnTo>
                  <a:pt x="1507" y="534"/>
                </a:lnTo>
                <a:lnTo>
                  <a:pt x="1512" y="521"/>
                </a:lnTo>
                <a:lnTo>
                  <a:pt x="1513" y="506"/>
                </a:lnTo>
                <a:lnTo>
                  <a:pt x="1513" y="506"/>
                </a:lnTo>
                <a:lnTo>
                  <a:pt x="1513" y="72"/>
                </a:lnTo>
                <a:lnTo>
                  <a:pt x="1512" y="57"/>
                </a:lnTo>
                <a:lnTo>
                  <a:pt x="1507" y="45"/>
                </a:lnTo>
                <a:lnTo>
                  <a:pt x="1500" y="32"/>
                </a:lnTo>
                <a:lnTo>
                  <a:pt x="1491" y="22"/>
                </a:lnTo>
                <a:lnTo>
                  <a:pt x="1481" y="13"/>
                </a:lnTo>
                <a:lnTo>
                  <a:pt x="1468" y="6"/>
                </a:lnTo>
                <a:lnTo>
                  <a:pt x="1456" y="1"/>
                </a:lnTo>
                <a:lnTo>
                  <a:pt x="1441" y="0"/>
                </a:lnTo>
                <a:lnTo>
                  <a:pt x="72" y="0"/>
                </a:lnTo>
                <a:lnTo>
                  <a:pt x="57" y="1"/>
                </a:lnTo>
                <a:lnTo>
                  <a:pt x="45" y="6"/>
                </a:lnTo>
                <a:lnTo>
                  <a:pt x="32" y="13"/>
                </a:lnTo>
                <a:lnTo>
                  <a:pt x="22" y="22"/>
                </a:lnTo>
                <a:lnTo>
                  <a:pt x="13" y="32"/>
                </a:lnTo>
                <a:lnTo>
                  <a:pt x="6" y="45"/>
                </a:lnTo>
                <a:lnTo>
                  <a:pt x="1" y="57"/>
                </a:lnTo>
                <a:lnTo>
                  <a:pt x="0" y="72"/>
                </a:lnTo>
                <a:lnTo>
                  <a:pt x="0" y="506"/>
                </a:lnTo>
                <a:lnTo>
                  <a:pt x="1" y="521"/>
                </a:lnTo>
                <a:lnTo>
                  <a:pt x="6" y="534"/>
                </a:lnTo>
                <a:lnTo>
                  <a:pt x="13" y="547"/>
                </a:lnTo>
                <a:lnTo>
                  <a:pt x="22" y="556"/>
                </a:lnTo>
                <a:lnTo>
                  <a:pt x="32" y="566"/>
                </a:lnTo>
                <a:lnTo>
                  <a:pt x="45" y="572"/>
                </a:lnTo>
                <a:lnTo>
                  <a:pt x="57" y="577"/>
                </a:lnTo>
                <a:lnTo>
                  <a:pt x="72" y="579"/>
                </a:lnTo>
                <a:lnTo>
                  <a:pt x="72" y="579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EEG</a:t>
            </a:r>
            <a:endParaRPr lang="en-US" dirty="0"/>
          </a:p>
        </p:txBody>
      </p:sp>
      <p:sp>
        <p:nvSpPr>
          <p:cNvPr id="236" name="Freeform 22"/>
          <p:cNvSpPr>
            <a:spLocks/>
          </p:cNvSpPr>
          <p:nvPr/>
        </p:nvSpPr>
        <p:spPr bwMode="auto">
          <a:xfrm>
            <a:off x="7083426" y="2288426"/>
            <a:ext cx="971550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152" y="579"/>
              </a:cxn>
              <a:cxn ang="0">
                <a:pos x="1166" y="577"/>
              </a:cxn>
              <a:cxn ang="0">
                <a:pos x="1179" y="572"/>
              </a:cxn>
              <a:cxn ang="0">
                <a:pos x="1192" y="566"/>
              </a:cxn>
              <a:cxn ang="0">
                <a:pos x="1203" y="558"/>
              </a:cxn>
              <a:cxn ang="0">
                <a:pos x="1211" y="547"/>
              </a:cxn>
              <a:cxn ang="0">
                <a:pos x="1217" y="534"/>
              </a:cxn>
              <a:cxn ang="0">
                <a:pos x="1222" y="521"/>
              </a:cxn>
              <a:cxn ang="0">
                <a:pos x="1224" y="506"/>
              </a:cxn>
              <a:cxn ang="0">
                <a:pos x="1224" y="506"/>
              </a:cxn>
              <a:cxn ang="0">
                <a:pos x="1224" y="506"/>
              </a:cxn>
              <a:cxn ang="0">
                <a:pos x="1224" y="73"/>
              </a:cxn>
              <a:cxn ang="0">
                <a:pos x="1222" y="59"/>
              </a:cxn>
              <a:cxn ang="0">
                <a:pos x="1217" y="45"/>
              </a:cxn>
              <a:cxn ang="0">
                <a:pos x="1211" y="32"/>
              </a:cxn>
              <a:cxn ang="0">
                <a:pos x="1203" y="22"/>
              </a:cxn>
              <a:cxn ang="0">
                <a:pos x="1192" y="13"/>
              </a:cxn>
              <a:cxn ang="0">
                <a:pos x="1179" y="6"/>
              </a:cxn>
              <a:cxn ang="0">
                <a:pos x="1166" y="1"/>
              </a:cxn>
              <a:cxn ang="0">
                <a:pos x="1152" y="0"/>
              </a:cxn>
              <a:cxn ang="0">
                <a:pos x="72" y="0"/>
              </a:cxn>
              <a:cxn ang="0">
                <a:pos x="58" y="1"/>
              </a:cxn>
              <a:cxn ang="0">
                <a:pos x="43" y="6"/>
              </a:cxn>
              <a:cxn ang="0">
                <a:pos x="32" y="13"/>
              </a:cxn>
              <a:cxn ang="0">
                <a:pos x="21" y="22"/>
              </a:cxn>
              <a:cxn ang="0">
                <a:pos x="11" y="32"/>
              </a:cxn>
              <a:cxn ang="0">
                <a:pos x="5" y="45"/>
              </a:cxn>
              <a:cxn ang="0">
                <a:pos x="2" y="59"/>
              </a:cxn>
              <a:cxn ang="0">
                <a:pos x="0" y="73"/>
              </a:cxn>
              <a:cxn ang="0">
                <a:pos x="0" y="73"/>
              </a:cxn>
              <a:cxn ang="0">
                <a:pos x="0" y="506"/>
              </a:cxn>
              <a:cxn ang="0">
                <a:pos x="2" y="521"/>
              </a:cxn>
              <a:cxn ang="0">
                <a:pos x="5" y="534"/>
              </a:cxn>
              <a:cxn ang="0">
                <a:pos x="11" y="547"/>
              </a:cxn>
              <a:cxn ang="0">
                <a:pos x="21" y="558"/>
              </a:cxn>
              <a:cxn ang="0">
                <a:pos x="32" y="566"/>
              </a:cxn>
              <a:cxn ang="0">
                <a:pos x="43" y="572"/>
              </a:cxn>
              <a:cxn ang="0">
                <a:pos x="58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224" h="579">
                <a:moveTo>
                  <a:pt x="72" y="579"/>
                </a:moveTo>
                <a:lnTo>
                  <a:pt x="1152" y="579"/>
                </a:lnTo>
                <a:lnTo>
                  <a:pt x="1166" y="577"/>
                </a:lnTo>
                <a:lnTo>
                  <a:pt x="1179" y="572"/>
                </a:lnTo>
                <a:lnTo>
                  <a:pt x="1192" y="566"/>
                </a:lnTo>
                <a:lnTo>
                  <a:pt x="1203" y="558"/>
                </a:lnTo>
                <a:lnTo>
                  <a:pt x="1211" y="547"/>
                </a:lnTo>
                <a:lnTo>
                  <a:pt x="1217" y="534"/>
                </a:lnTo>
                <a:lnTo>
                  <a:pt x="1222" y="521"/>
                </a:lnTo>
                <a:lnTo>
                  <a:pt x="1224" y="506"/>
                </a:lnTo>
                <a:lnTo>
                  <a:pt x="1224" y="506"/>
                </a:lnTo>
                <a:lnTo>
                  <a:pt x="1224" y="506"/>
                </a:lnTo>
                <a:lnTo>
                  <a:pt x="1224" y="73"/>
                </a:lnTo>
                <a:lnTo>
                  <a:pt x="1222" y="59"/>
                </a:lnTo>
                <a:lnTo>
                  <a:pt x="1217" y="45"/>
                </a:lnTo>
                <a:lnTo>
                  <a:pt x="1211" y="32"/>
                </a:lnTo>
                <a:lnTo>
                  <a:pt x="1203" y="22"/>
                </a:lnTo>
                <a:lnTo>
                  <a:pt x="1192" y="13"/>
                </a:lnTo>
                <a:lnTo>
                  <a:pt x="1179" y="6"/>
                </a:lnTo>
                <a:lnTo>
                  <a:pt x="1166" y="1"/>
                </a:lnTo>
                <a:lnTo>
                  <a:pt x="1152" y="0"/>
                </a:lnTo>
                <a:lnTo>
                  <a:pt x="72" y="0"/>
                </a:lnTo>
                <a:lnTo>
                  <a:pt x="58" y="1"/>
                </a:lnTo>
                <a:lnTo>
                  <a:pt x="43" y="6"/>
                </a:lnTo>
                <a:lnTo>
                  <a:pt x="32" y="13"/>
                </a:lnTo>
                <a:lnTo>
                  <a:pt x="21" y="22"/>
                </a:lnTo>
                <a:lnTo>
                  <a:pt x="11" y="32"/>
                </a:lnTo>
                <a:lnTo>
                  <a:pt x="5" y="45"/>
                </a:lnTo>
                <a:lnTo>
                  <a:pt x="2" y="59"/>
                </a:lnTo>
                <a:lnTo>
                  <a:pt x="0" y="73"/>
                </a:lnTo>
                <a:lnTo>
                  <a:pt x="0" y="73"/>
                </a:lnTo>
                <a:lnTo>
                  <a:pt x="0" y="506"/>
                </a:lnTo>
                <a:lnTo>
                  <a:pt x="2" y="521"/>
                </a:lnTo>
                <a:lnTo>
                  <a:pt x="5" y="534"/>
                </a:lnTo>
                <a:lnTo>
                  <a:pt x="11" y="547"/>
                </a:lnTo>
                <a:lnTo>
                  <a:pt x="21" y="558"/>
                </a:lnTo>
                <a:lnTo>
                  <a:pt x="32" y="566"/>
                </a:lnTo>
                <a:lnTo>
                  <a:pt x="43" y="572"/>
                </a:lnTo>
                <a:lnTo>
                  <a:pt x="58" y="577"/>
                </a:lnTo>
                <a:lnTo>
                  <a:pt x="72" y="579"/>
                </a:lnTo>
                <a:lnTo>
                  <a:pt x="72" y="579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" name="Freeform 23"/>
          <p:cNvSpPr>
            <a:spLocks/>
          </p:cNvSpPr>
          <p:nvPr/>
        </p:nvSpPr>
        <p:spPr bwMode="auto">
          <a:xfrm>
            <a:off x="7083426" y="2288426"/>
            <a:ext cx="971550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152" y="579"/>
              </a:cxn>
              <a:cxn ang="0">
                <a:pos x="1166" y="577"/>
              </a:cxn>
              <a:cxn ang="0">
                <a:pos x="1179" y="572"/>
              </a:cxn>
              <a:cxn ang="0">
                <a:pos x="1192" y="566"/>
              </a:cxn>
              <a:cxn ang="0">
                <a:pos x="1203" y="558"/>
              </a:cxn>
              <a:cxn ang="0">
                <a:pos x="1211" y="547"/>
              </a:cxn>
              <a:cxn ang="0">
                <a:pos x="1217" y="534"/>
              </a:cxn>
              <a:cxn ang="0">
                <a:pos x="1222" y="521"/>
              </a:cxn>
              <a:cxn ang="0">
                <a:pos x="1224" y="506"/>
              </a:cxn>
              <a:cxn ang="0">
                <a:pos x="1224" y="506"/>
              </a:cxn>
              <a:cxn ang="0">
                <a:pos x="1224" y="506"/>
              </a:cxn>
              <a:cxn ang="0">
                <a:pos x="1224" y="73"/>
              </a:cxn>
              <a:cxn ang="0">
                <a:pos x="1222" y="59"/>
              </a:cxn>
              <a:cxn ang="0">
                <a:pos x="1217" y="45"/>
              </a:cxn>
              <a:cxn ang="0">
                <a:pos x="1211" y="32"/>
              </a:cxn>
              <a:cxn ang="0">
                <a:pos x="1203" y="22"/>
              </a:cxn>
              <a:cxn ang="0">
                <a:pos x="1192" y="13"/>
              </a:cxn>
              <a:cxn ang="0">
                <a:pos x="1179" y="6"/>
              </a:cxn>
              <a:cxn ang="0">
                <a:pos x="1166" y="1"/>
              </a:cxn>
              <a:cxn ang="0">
                <a:pos x="1152" y="0"/>
              </a:cxn>
              <a:cxn ang="0">
                <a:pos x="72" y="0"/>
              </a:cxn>
              <a:cxn ang="0">
                <a:pos x="58" y="1"/>
              </a:cxn>
              <a:cxn ang="0">
                <a:pos x="43" y="6"/>
              </a:cxn>
              <a:cxn ang="0">
                <a:pos x="32" y="13"/>
              </a:cxn>
              <a:cxn ang="0">
                <a:pos x="21" y="22"/>
              </a:cxn>
              <a:cxn ang="0">
                <a:pos x="11" y="32"/>
              </a:cxn>
              <a:cxn ang="0">
                <a:pos x="5" y="45"/>
              </a:cxn>
              <a:cxn ang="0">
                <a:pos x="2" y="59"/>
              </a:cxn>
              <a:cxn ang="0">
                <a:pos x="0" y="73"/>
              </a:cxn>
              <a:cxn ang="0">
                <a:pos x="0" y="73"/>
              </a:cxn>
              <a:cxn ang="0">
                <a:pos x="0" y="506"/>
              </a:cxn>
              <a:cxn ang="0">
                <a:pos x="2" y="521"/>
              </a:cxn>
              <a:cxn ang="0">
                <a:pos x="5" y="534"/>
              </a:cxn>
              <a:cxn ang="0">
                <a:pos x="11" y="547"/>
              </a:cxn>
              <a:cxn ang="0">
                <a:pos x="21" y="558"/>
              </a:cxn>
              <a:cxn ang="0">
                <a:pos x="32" y="566"/>
              </a:cxn>
              <a:cxn ang="0">
                <a:pos x="43" y="572"/>
              </a:cxn>
              <a:cxn ang="0">
                <a:pos x="58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224" h="579">
                <a:moveTo>
                  <a:pt x="72" y="579"/>
                </a:moveTo>
                <a:lnTo>
                  <a:pt x="1152" y="579"/>
                </a:lnTo>
                <a:lnTo>
                  <a:pt x="1166" y="577"/>
                </a:lnTo>
                <a:lnTo>
                  <a:pt x="1179" y="572"/>
                </a:lnTo>
                <a:lnTo>
                  <a:pt x="1192" y="566"/>
                </a:lnTo>
                <a:lnTo>
                  <a:pt x="1203" y="558"/>
                </a:lnTo>
                <a:lnTo>
                  <a:pt x="1211" y="547"/>
                </a:lnTo>
                <a:lnTo>
                  <a:pt x="1217" y="534"/>
                </a:lnTo>
                <a:lnTo>
                  <a:pt x="1222" y="521"/>
                </a:lnTo>
                <a:lnTo>
                  <a:pt x="1224" y="506"/>
                </a:lnTo>
                <a:lnTo>
                  <a:pt x="1224" y="506"/>
                </a:lnTo>
                <a:lnTo>
                  <a:pt x="1224" y="506"/>
                </a:lnTo>
                <a:lnTo>
                  <a:pt x="1224" y="73"/>
                </a:lnTo>
                <a:lnTo>
                  <a:pt x="1222" y="59"/>
                </a:lnTo>
                <a:lnTo>
                  <a:pt x="1217" y="45"/>
                </a:lnTo>
                <a:lnTo>
                  <a:pt x="1211" y="32"/>
                </a:lnTo>
                <a:lnTo>
                  <a:pt x="1203" y="22"/>
                </a:lnTo>
                <a:lnTo>
                  <a:pt x="1192" y="13"/>
                </a:lnTo>
                <a:lnTo>
                  <a:pt x="1179" y="6"/>
                </a:lnTo>
                <a:lnTo>
                  <a:pt x="1166" y="1"/>
                </a:lnTo>
                <a:lnTo>
                  <a:pt x="1152" y="0"/>
                </a:lnTo>
                <a:lnTo>
                  <a:pt x="72" y="0"/>
                </a:lnTo>
                <a:lnTo>
                  <a:pt x="58" y="1"/>
                </a:lnTo>
                <a:lnTo>
                  <a:pt x="43" y="6"/>
                </a:lnTo>
                <a:lnTo>
                  <a:pt x="32" y="13"/>
                </a:lnTo>
                <a:lnTo>
                  <a:pt x="21" y="22"/>
                </a:lnTo>
                <a:lnTo>
                  <a:pt x="11" y="32"/>
                </a:lnTo>
                <a:lnTo>
                  <a:pt x="5" y="45"/>
                </a:lnTo>
                <a:lnTo>
                  <a:pt x="2" y="59"/>
                </a:lnTo>
                <a:lnTo>
                  <a:pt x="0" y="73"/>
                </a:lnTo>
                <a:lnTo>
                  <a:pt x="0" y="73"/>
                </a:lnTo>
                <a:lnTo>
                  <a:pt x="0" y="506"/>
                </a:lnTo>
                <a:lnTo>
                  <a:pt x="2" y="521"/>
                </a:lnTo>
                <a:lnTo>
                  <a:pt x="5" y="534"/>
                </a:lnTo>
                <a:lnTo>
                  <a:pt x="11" y="547"/>
                </a:lnTo>
                <a:lnTo>
                  <a:pt x="21" y="558"/>
                </a:lnTo>
                <a:lnTo>
                  <a:pt x="32" y="566"/>
                </a:lnTo>
                <a:lnTo>
                  <a:pt x="43" y="572"/>
                </a:lnTo>
                <a:lnTo>
                  <a:pt x="58" y="577"/>
                </a:lnTo>
                <a:lnTo>
                  <a:pt x="72" y="579"/>
                </a:lnTo>
                <a:lnTo>
                  <a:pt x="72" y="579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Anno-</a:t>
            </a:r>
            <a:br>
              <a:rPr lang="en-US" dirty="0" smtClean="0"/>
            </a:br>
            <a:r>
              <a:rPr lang="en-US" dirty="0" err="1" smtClean="0"/>
              <a:t>tation</a:t>
            </a:r>
            <a:endParaRPr lang="en-US" dirty="0"/>
          </a:p>
        </p:txBody>
      </p:sp>
      <p:sp>
        <p:nvSpPr>
          <p:cNvPr id="238" name="Freeform 26"/>
          <p:cNvSpPr>
            <a:spLocks/>
          </p:cNvSpPr>
          <p:nvPr/>
        </p:nvSpPr>
        <p:spPr bwMode="auto">
          <a:xfrm>
            <a:off x="1912939" y="2977401"/>
            <a:ext cx="342900" cy="230188"/>
          </a:xfrm>
          <a:custGeom>
            <a:avLst/>
            <a:gdLst/>
            <a:ahLst/>
            <a:cxnLst>
              <a:cxn ang="0">
                <a:pos x="433" y="145"/>
              </a:cxn>
              <a:cxn ang="0">
                <a:pos x="431" y="130"/>
              </a:cxn>
              <a:cxn ang="0">
                <a:pos x="428" y="116"/>
              </a:cxn>
              <a:cxn ang="0">
                <a:pos x="423" y="101"/>
              </a:cxn>
              <a:cxn ang="0">
                <a:pos x="417" y="89"/>
              </a:cxn>
              <a:cxn ang="0">
                <a:pos x="407" y="76"/>
              </a:cxn>
              <a:cxn ang="0">
                <a:pos x="396" y="63"/>
              </a:cxn>
              <a:cxn ang="0">
                <a:pos x="383" y="52"/>
              </a:cxn>
              <a:cxn ang="0">
                <a:pos x="370" y="42"/>
              </a:cxn>
              <a:cxn ang="0">
                <a:pos x="338" y="24"/>
              </a:cxn>
              <a:cxn ang="0">
                <a:pos x="301" y="12"/>
              </a:cxn>
              <a:cxn ang="0">
                <a:pos x="260" y="4"/>
              </a:cxn>
              <a:cxn ang="0">
                <a:pos x="216" y="0"/>
              </a:cxn>
              <a:cxn ang="0">
                <a:pos x="173" y="4"/>
              </a:cxn>
              <a:cxn ang="0">
                <a:pos x="133" y="12"/>
              </a:cxn>
              <a:cxn ang="0">
                <a:pos x="96" y="24"/>
              </a:cxn>
              <a:cxn ang="0">
                <a:pos x="64" y="42"/>
              </a:cxn>
              <a:cxn ang="0">
                <a:pos x="50" y="52"/>
              </a:cxn>
              <a:cxn ang="0">
                <a:pos x="37" y="63"/>
              </a:cxn>
              <a:cxn ang="0">
                <a:pos x="27" y="76"/>
              </a:cxn>
              <a:cxn ang="0">
                <a:pos x="18" y="89"/>
              </a:cxn>
              <a:cxn ang="0">
                <a:pos x="10" y="101"/>
              </a:cxn>
              <a:cxn ang="0">
                <a:pos x="5" y="116"/>
              </a:cxn>
              <a:cxn ang="0">
                <a:pos x="2" y="130"/>
              </a:cxn>
              <a:cxn ang="0">
                <a:pos x="0" y="145"/>
              </a:cxn>
              <a:cxn ang="0">
                <a:pos x="2" y="159"/>
              </a:cxn>
              <a:cxn ang="0">
                <a:pos x="5" y="174"/>
              </a:cxn>
              <a:cxn ang="0">
                <a:pos x="10" y="188"/>
              </a:cxn>
              <a:cxn ang="0">
                <a:pos x="18" y="201"/>
              </a:cxn>
              <a:cxn ang="0">
                <a:pos x="27" y="214"/>
              </a:cxn>
              <a:cxn ang="0">
                <a:pos x="37" y="225"/>
              </a:cxn>
              <a:cxn ang="0">
                <a:pos x="50" y="236"/>
              </a:cxn>
              <a:cxn ang="0">
                <a:pos x="64" y="246"/>
              </a:cxn>
              <a:cxn ang="0">
                <a:pos x="96" y="263"/>
              </a:cxn>
              <a:cxn ang="0">
                <a:pos x="133" y="278"/>
              </a:cxn>
              <a:cxn ang="0">
                <a:pos x="173" y="286"/>
              </a:cxn>
              <a:cxn ang="0">
                <a:pos x="216" y="289"/>
              </a:cxn>
              <a:cxn ang="0">
                <a:pos x="260" y="286"/>
              </a:cxn>
              <a:cxn ang="0">
                <a:pos x="301" y="278"/>
              </a:cxn>
              <a:cxn ang="0">
                <a:pos x="338" y="263"/>
              </a:cxn>
              <a:cxn ang="0">
                <a:pos x="370" y="246"/>
              </a:cxn>
              <a:cxn ang="0">
                <a:pos x="383" y="236"/>
              </a:cxn>
              <a:cxn ang="0">
                <a:pos x="396" y="225"/>
              </a:cxn>
              <a:cxn ang="0">
                <a:pos x="407" y="214"/>
              </a:cxn>
              <a:cxn ang="0">
                <a:pos x="417" y="201"/>
              </a:cxn>
              <a:cxn ang="0">
                <a:pos x="423" y="188"/>
              </a:cxn>
              <a:cxn ang="0">
                <a:pos x="428" y="174"/>
              </a:cxn>
              <a:cxn ang="0">
                <a:pos x="431" y="159"/>
              </a:cxn>
              <a:cxn ang="0">
                <a:pos x="433" y="145"/>
              </a:cxn>
            </a:cxnLst>
            <a:rect l="0" t="0" r="r" b="b"/>
            <a:pathLst>
              <a:path w="433" h="289">
                <a:moveTo>
                  <a:pt x="433" y="145"/>
                </a:moveTo>
                <a:lnTo>
                  <a:pt x="431" y="130"/>
                </a:lnTo>
                <a:lnTo>
                  <a:pt x="428" y="116"/>
                </a:lnTo>
                <a:lnTo>
                  <a:pt x="423" y="101"/>
                </a:lnTo>
                <a:lnTo>
                  <a:pt x="417" y="89"/>
                </a:lnTo>
                <a:lnTo>
                  <a:pt x="407" y="76"/>
                </a:lnTo>
                <a:lnTo>
                  <a:pt x="396" y="63"/>
                </a:lnTo>
                <a:lnTo>
                  <a:pt x="383" y="52"/>
                </a:lnTo>
                <a:lnTo>
                  <a:pt x="370" y="42"/>
                </a:lnTo>
                <a:lnTo>
                  <a:pt x="338" y="24"/>
                </a:lnTo>
                <a:lnTo>
                  <a:pt x="301" y="12"/>
                </a:lnTo>
                <a:lnTo>
                  <a:pt x="260" y="4"/>
                </a:lnTo>
                <a:lnTo>
                  <a:pt x="216" y="0"/>
                </a:lnTo>
                <a:lnTo>
                  <a:pt x="173" y="4"/>
                </a:lnTo>
                <a:lnTo>
                  <a:pt x="133" y="12"/>
                </a:lnTo>
                <a:lnTo>
                  <a:pt x="96" y="24"/>
                </a:lnTo>
                <a:lnTo>
                  <a:pt x="64" y="42"/>
                </a:lnTo>
                <a:lnTo>
                  <a:pt x="50" y="52"/>
                </a:lnTo>
                <a:lnTo>
                  <a:pt x="37" y="63"/>
                </a:lnTo>
                <a:lnTo>
                  <a:pt x="27" y="76"/>
                </a:lnTo>
                <a:lnTo>
                  <a:pt x="18" y="89"/>
                </a:lnTo>
                <a:lnTo>
                  <a:pt x="10" y="101"/>
                </a:lnTo>
                <a:lnTo>
                  <a:pt x="5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5" y="174"/>
                </a:lnTo>
                <a:lnTo>
                  <a:pt x="10" y="188"/>
                </a:lnTo>
                <a:lnTo>
                  <a:pt x="18" y="201"/>
                </a:lnTo>
                <a:lnTo>
                  <a:pt x="27" y="214"/>
                </a:lnTo>
                <a:lnTo>
                  <a:pt x="37" y="225"/>
                </a:lnTo>
                <a:lnTo>
                  <a:pt x="50" y="236"/>
                </a:lnTo>
                <a:lnTo>
                  <a:pt x="64" y="246"/>
                </a:lnTo>
                <a:lnTo>
                  <a:pt x="96" y="263"/>
                </a:lnTo>
                <a:lnTo>
                  <a:pt x="133" y="278"/>
                </a:lnTo>
                <a:lnTo>
                  <a:pt x="173" y="286"/>
                </a:lnTo>
                <a:lnTo>
                  <a:pt x="216" y="289"/>
                </a:lnTo>
                <a:lnTo>
                  <a:pt x="260" y="286"/>
                </a:lnTo>
                <a:lnTo>
                  <a:pt x="301" y="278"/>
                </a:lnTo>
                <a:lnTo>
                  <a:pt x="338" y="263"/>
                </a:lnTo>
                <a:lnTo>
                  <a:pt x="370" y="246"/>
                </a:lnTo>
                <a:lnTo>
                  <a:pt x="383" y="236"/>
                </a:lnTo>
                <a:lnTo>
                  <a:pt x="396" y="225"/>
                </a:lnTo>
                <a:lnTo>
                  <a:pt x="407" y="214"/>
                </a:lnTo>
                <a:lnTo>
                  <a:pt x="417" y="201"/>
                </a:lnTo>
                <a:lnTo>
                  <a:pt x="423" y="188"/>
                </a:lnTo>
                <a:lnTo>
                  <a:pt x="428" y="174"/>
                </a:lnTo>
                <a:lnTo>
                  <a:pt x="431" y="159"/>
                </a:lnTo>
                <a:lnTo>
                  <a:pt x="433" y="145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39" name="Freeform 27"/>
          <p:cNvSpPr>
            <a:spLocks/>
          </p:cNvSpPr>
          <p:nvPr/>
        </p:nvSpPr>
        <p:spPr bwMode="auto">
          <a:xfrm>
            <a:off x="1833564" y="2977401"/>
            <a:ext cx="422275" cy="222250"/>
          </a:xfrm>
          <a:custGeom>
            <a:avLst/>
            <a:gdLst/>
            <a:ahLst/>
            <a:cxnLst>
              <a:cxn ang="0">
                <a:pos x="433" y="145"/>
              </a:cxn>
              <a:cxn ang="0">
                <a:pos x="431" y="130"/>
              </a:cxn>
              <a:cxn ang="0">
                <a:pos x="428" y="116"/>
              </a:cxn>
              <a:cxn ang="0">
                <a:pos x="423" y="101"/>
              </a:cxn>
              <a:cxn ang="0">
                <a:pos x="417" y="89"/>
              </a:cxn>
              <a:cxn ang="0">
                <a:pos x="407" y="76"/>
              </a:cxn>
              <a:cxn ang="0">
                <a:pos x="396" y="63"/>
              </a:cxn>
              <a:cxn ang="0">
                <a:pos x="383" y="52"/>
              </a:cxn>
              <a:cxn ang="0">
                <a:pos x="370" y="42"/>
              </a:cxn>
              <a:cxn ang="0">
                <a:pos x="338" y="24"/>
              </a:cxn>
              <a:cxn ang="0">
                <a:pos x="301" y="12"/>
              </a:cxn>
              <a:cxn ang="0">
                <a:pos x="260" y="4"/>
              </a:cxn>
              <a:cxn ang="0">
                <a:pos x="216" y="0"/>
              </a:cxn>
              <a:cxn ang="0">
                <a:pos x="173" y="4"/>
              </a:cxn>
              <a:cxn ang="0">
                <a:pos x="133" y="12"/>
              </a:cxn>
              <a:cxn ang="0">
                <a:pos x="96" y="24"/>
              </a:cxn>
              <a:cxn ang="0">
                <a:pos x="64" y="42"/>
              </a:cxn>
              <a:cxn ang="0">
                <a:pos x="50" y="52"/>
              </a:cxn>
              <a:cxn ang="0">
                <a:pos x="37" y="63"/>
              </a:cxn>
              <a:cxn ang="0">
                <a:pos x="27" y="76"/>
              </a:cxn>
              <a:cxn ang="0">
                <a:pos x="18" y="89"/>
              </a:cxn>
              <a:cxn ang="0">
                <a:pos x="10" y="101"/>
              </a:cxn>
              <a:cxn ang="0">
                <a:pos x="5" y="116"/>
              </a:cxn>
              <a:cxn ang="0">
                <a:pos x="2" y="130"/>
              </a:cxn>
              <a:cxn ang="0">
                <a:pos x="0" y="145"/>
              </a:cxn>
              <a:cxn ang="0">
                <a:pos x="2" y="159"/>
              </a:cxn>
              <a:cxn ang="0">
                <a:pos x="5" y="174"/>
              </a:cxn>
              <a:cxn ang="0">
                <a:pos x="10" y="188"/>
              </a:cxn>
              <a:cxn ang="0">
                <a:pos x="18" y="201"/>
              </a:cxn>
              <a:cxn ang="0">
                <a:pos x="27" y="214"/>
              </a:cxn>
              <a:cxn ang="0">
                <a:pos x="37" y="225"/>
              </a:cxn>
              <a:cxn ang="0">
                <a:pos x="50" y="236"/>
              </a:cxn>
              <a:cxn ang="0">
                <a:pos x="64" y="246"/>
              </a:cxn>
              <a:cxn ang="0">
                <a:pos x="96" y="263"/>
              </a:cxn>
              <a:cxn ang="0">
                <a:pos x="133" y="278"/>
              </a:cxn>
              <a:cxn ang="0">
                <a:pos x="173" y="286"/>
              </a:cxn>
              <a:cxn ang="0">
                <a:pos x="216" y="289"/>
              </a:cxn>
              <a:cxn ang="0">
                <a:pos x="260" y="286"/>
              </a:cxn>
              <a:cxn ang="0">
                <a:pos x="301" y="278"/>
              </a:cxn>
              <a:cxn ang="0">
                <a:pos x="338" y="263"/>
              </a:cxn>
              <a:cxn ang="0">
                <a:pos x="370" y="246"/>
              </a:cxn>
              <a:cxn ang="0">
                <a:pos x="383" y="236"/>
              </a:cxn>
              <a:cxn ang="0">
                <a:pos x="396" y="225"/>
              </a:cxn>
              <a:cxn ang="0">
                <a:pos x="407" y="214"/>
              </a:cxn>
              <a:cxn ang="0">
                <a:pos x="417" y="201"/>
              </a:cxn>
              <a:cxn ang="0">
                <a:pos x="423" y="188"/>
              </a:cxn>
              <a:cxn ang="0">
                <a:pos x="428" y="174"/>
              </a:cxn>
              <a:cxn ang="0">
                <a:pos x="431" y="159"/>
              </a:cxn>
              <a:cxn ang="0">
                <a:pos x="433" y="145"/>
              </a:cxn>
            </a:cxnLst>
            <a:rect l="0" t="0" r="r" b="b"/>
            <a:pathLst>
              <a:path w="433" h="289">
                <a:moveTo>
                  <a:pt x="433" y="145"/>
                </a:moveTo>
                <a:lnTo>
                  <a:pt x="431" y="130"/>
                </a:lnTo>
                <a:lnTo>
                  <a:pt x="428" y="116"/>
                </a:lnTo>
                <a:lnTo>
                  <a:pt x="423" y="101"/>
                </a:lnTo>
                <a:lnTo>
                  <a:pt x="417" y="89"/>
                </a:lnTo>
                <a:lnTo>
                  <a:pt x="407" y="76"/>
                </a:lnTo>
                <a:lnTo>
                  <a:pt x="396" y="63"/>
                </a:lnTo>
                <a:lnTo>
                  <a:pt x="383" y="52"/>
                </a:lnTo>
                <a:lnTo>
                  <a:pt x="370" y="42"/>
                </a:lnTo>
                <a:lnTo>
                  <a:pt x="338" y="24"/>
                </a:lnTo>
                <a:lnTo>
                  <a:pt x="301" y="12"/>
                </a:lnTo>
                <a:lnTo>
                  <a:pt x="260" y="4"/>
                </a:lnTo>
                <a:lnTo>
                  <a:pt x="216" y="0"/>
                </a:lnTo>
                <a:lnTo>
                  <a:pt x="173" y="4"/>
                </a:lnTo>
                <a:lnTo>
                  <a:pt x="133" y="12"/>
                </a:lnTo>
                <a:lnTo>
                  <a:pt x="96" y="24"/>
                </a:lnTo>
                <a:lnTo>
                  <a:pt x="64" y="42"/>
                </a:lnTo>
                <a:lnTo>
                  <a:pt x="50" y="52"/>
                </a:lnTo>
                <a:lnTo>
                  <a:pt x="37" y="63"/>
                </a:lnTo>
                <a:lnTo>
                  <a:pt x="27" y="76"/>
                </a:lnTo>
                <a:lnTo>
                  <a:pt x="18" y="89"/>
                </a:lnTo>
                <a:lnTo>
                  <a:pt x="10" y="101"/>
                </a:lnTo>
                <a:lnTo>
                  <a:pt x="5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5" y="174"/>
                </a:lnTo>
                <a:lnTo>
                  <a:pt x="10" y="188"/>
                </a:lnTo>
                <a:lnTo>
                  <a:pt x="18" y="201"/>
                </a:lnTo>
                <a:lnTo>
                  <a:pt x="27" y="214"/>
                </a:lnTo>
                <a:lnTo>
                  <a:pt x="37" y="225"/>
                </a:lnTo>
                <a:lnTo>
                  <a:pt x="50" y="236"/>
                </a:lnTo>
                <a:lnTo>
                  <a:pt x="64" y="246"/>
                </a:lnTo>
                <a:lnTo>
                  <a:pt x="96" y="263"/>
                </a:lnTo>
                <a:lnTo>
                  <a:pt x="133" y="278"/>
                </a:lnTo>
                <a:lnTo>
                  <a:pt x="173" y="286"/>
                </a:lnTo>
                <a:lnTo>
                  <a:pt x="216" y="289"/>
                </a:lnTo>
                <a:lnTo>
                  <a:pt x="260" y="286"/>
                </a:lnTo>
                <a:lnTo>
                  <a:pt x="301" y="278"/>
                </a:lnTo>
                <a:lnTo>
                  <a:pt x="338" y="263"/>
                </a:lnTo>
                <a:lnTo>
                  <a:pt x="370" y="246"/>
                </a:lnTo>
                <a:lnTo>
                  <a:pt x="383" y="236"/>
                </a:lnTo>
                <a:lnTo>
                  <a:pt x="396" y="225"/>
                </a:lnTo>
                <a:lnTo>
                  <a:pt x="407" y="214"/>
                </a:lnTo>
                <a:lnTo>
                  <a:pt x="417" y="201"/>
                </a:lnTo>
                <a:lnTo>
                  <a:pt x="423" y="188"/>
                </a:lnTo>
                <a:lnTo>
                  <a:pt x="428" y="174"/>
                </a:lnTo>
                <a:lnTo>
                  <a:pt x="431" y="159"/>
                </a:lnTo>
                <a:lnTo>
                  <a:pt x="433" y="145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" tIns="45720" rIns="9144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200" dirty="0" err="1" smtClean="0"/>
              <a:t>ds_id</a:t>
            </a:r>
            <a:endParaRPr lang="en-US" sz="1200" dirty="0" smtClean="0"/>
          </a:p>
        </p:txBody>
      </p:sp>
      <p:sp>
        <p:nvSpPr>
          <p:cNvPr id="240" name="Freeform 29"/>
          <p:cNvSpPr>
            <a:spLocks/>
          </p:cNvSpPr>
          <p:nvPr/>
        </p:nvSpPr>
        <p:spPr bwMode="auto">
          <a:xfrm>
            <a:off x="2312989" y="2977401"/>
            <a:ext cx="514350" cy="230188"/>
          </a:xfrm>
          <a:custGeom>
            <a:avLst/>
            <a:gdLst/>
            <a:ahLst/>
            <a:cxnLst>
              <a:cxn ang="0">
                <a:pos x="648" y="145"/>
              </a:cxn>
              <a:cxn ang="0">
                <a:pos x="647" y="130"/>
              </a:cxn>
              <a:cxn ang="0">
                <a:pos x="642" y="116"/>
              </a:cxn>
              <a:cxn ang="0">
                <a:pos x="634" y="101"/>
              </a:cxn>
              <a:cxn ang="0">
                <a:pos x="623" y="89"/>
              </a:cxn>
              <a:cxn ang="0">
                <a:pos x="608" y="76"/>
              </a:cxn>
              <a:cxn ang="0">
                <a:pos x="592" y="63"/>
              </a:cxn>
              <a:cxn ang="0">
                <a:pos x="575" y="52"/>
              </a:cxn>
              <a:cxn ang="0">
                <a:pos x="552" y="42"/>
              </a:cxn>
              <a:cxn ang="0">
                <a:pos x="530" y="32"/>
              </a:cxn>
              <a:cxn ang="0">
                <a:pos x="506" y="24"/>
              </a:cxn>
              <a:cxn ang="0">
                <a:pos x="479" y="18"/>
              </a:cxn>
              <a:cxn ang="0">
                <a:pos x="450" y="12"/>
              </a:cxn>
              <a:cxn ang="0">
                <a:pos x="389" y="4"/>
              </a:cxn>
              <a:cxn ang="0">
                <a:pos x="323" y="0"/>
              </a:cxn>
              <a:cxn ang="0">
                <a:pos x="259" y="4"/>
              </a:cxn>
              <a:cxn ang="0">
                <a:pos x="198" y="12"/>
              </a:cxn>
              <a:cxn ang="0">
                <a:pos x="170" y="18"/>
              </a:cxn>
              <a:cxn ang="0">
                <a:pos x="142" y="24"/>
              </a:cxn>
              <a:cxn ang="0">
                <a:pos x="118" y="32"/>
              </a:cxn>
              <a:cxn ang="0">
                <a:pos x="94" y="42"/>
              </a:cxn>
              <a:cxn ang="0">
                <a:pos x="73" y="52"/>
              </a:cxn>
              <a:cxn ang="0">
                <a:pos x="56" y="63"/>
              </a:cxn>
              <a:cxn ang="0">
                <a:pos x="40" y="76"/>
              </a:cxn>
              <a:cxn ang="0">
                <a:pos x="25" y="89"/>
              </a:cxn>
              <a:cxn ang="0">
                <a:pos x="14" y="101"/>
              </a:cxn>
              <a:cxn ang="0">
                <a:pos x="6" y="116"/>
              </a:cxn>
              <a:cxn ang="0">
                <a:pos x="1" y="130"/>
              </a:cxn>
              <a:cxn ang="0">
                <a:pos x="0" y="145"/>
              </a:cxn>
              <a:cxn ang="0">
                <a:pos x="1" y="159"/>
              </a:cxn>
              <a:cxn ang="0">
                <a:pos x="6" y="174"/>
              </a:cxn>
              <a:cxn ang="0">
                <a:pos x="14" y="188"/>
              </a:cxn>
              <a:cxn ang="0">
                <a:pos x="25" y="201"/>
              </a:cxn>
              <a:cxn ang="0">
                <a:pos x="40" y="214"/>
              </a:cxn>
              <a:cxn ang="0">
                <a:pos x="56" y="225"/>
              </a:cxn>
              <a:cxn ang="0">
                <a:pos x="73" y="236"/>
              </a:cxn>
              <a:cxn ang="0">
                <a:pos x="94" y="246"/>
              </a:cxn>
              <a:cxn ang="0">
                <a:pos x="118" y="255"/>
              </a:cxn>
              <a:cxn ang="0">
                <a:pos x="142" y="263"/>
              </a:cxn>
              <a:cxn ang="0">
                <a:pos x="170" y="271"/>
              </a:cxn>
              <a:cxn ang="0">
                <a:pos x="198" y="278"/>
              </a:cxn>
              <a:cxn ang="0">
                <a:pos x="259" y="286"/>
              </a:cxn>
              <a:cxn ang="0">
                <a:pos x="323" y="289"/>
              </a:cxn>
              <a:cxn ang="0">
                <a:pos x="389" y="286"/>
              </a:cxn>
              <a:cxn ang="0">
                <a:pos x="450" y="278"/>
              </a:cxn>
              <a:cxn ang="0">
                <a:pos x="479" y="271"/>
              </a:cxn>
              <a:cxn ang="0">
                <a:pos x="506" y="263"/>
              </a:cxn>
              <a:cxn ang="0">
                <a:pos x="530" y="255"/>
              </a:cxn>
              <a:cxn ang="0">
                <a:pos x="552" y="246"/>
              </a:cxn>
              <a:cxn ang="0">
                <a:pos x="575" y="236"/>
              </a:cxn>
              <a:cxn ang="0">
                <a:pos x="592" y="225"/>
              </a:cxn>
              <a:cxn ang="0">
                <a:pos x="608" y="214"/>
              </a:cxn>
              <a:cxn ang="0">
                <a:pos x="623" y="201"/>
              </a:cxn>
              <a:cxn ang="0">
                <a:pos x="634" y="188"/>
              </a:cxn>
              <a:cxn ang="0">
                <a:pos x="642" y="174"/>
              </a:cxn>
              <a:cxn ang="0">
                <a:pos x="647" y="159"/>
              </a:cxn>
              <a:cxn ang="0">
                <a:pos x="648" y="145"/>
              </a:cxn>
            </a:cxnLst>
            <a:rect l="0" t="0" r="r" b="b"/>
            <a:pathLst>
              <a:path w="648" h="289">
                <a:moveTo>
                  <a:pt x="648" y="145"/>
                </a:moveTo>
                <a:lnTo>
                  <a:pt x="647" y="130"/>
                </a:lnTo>
                <a:lnTo>
                  <a:pt x="642" y="116"/>
                </a:lnTo>
                <a:lnTo>
                  <a:pt x="634" y="101"/>
                </a:lnTo>
                <a:lnTo>
                  <a:pt x="623" y="89"/>
                </a:lnTo>
                <a:lnTo>
                  <a:pt x="608" y="76"/>
                </a:lnTo>
                <a:lnTo>
                  <a:pt x="592" y="63"/>
                </a:lnTo>
                <a:lnTo>
                  <a:pt x="575" y="52"/>
                </a:lnTo>
                <a:lnTo>
                  <a:pt x="552" y="42"/>
                </a:lnTo>
                <a:lnTo>
                  <a:pt x="530" y="32"/>
                </a:lnTo>
                <a:lnTo>
                  <a:pt x="506" y="24"/>
                </a:lnTo>
                <a:lnTo>
                  <a:pt x="479" y="18"/>
                </a:lnTo>
                <a:lnTo>
                  <a:pt x="450" y="12"/>
                </a:lnTo>
                <a:lnTo>
                  <a:pt x="389" y="4"/>
                </a:lnTo>
                <a:lnTo>
                  <a:pt x="323" y="0"/>
                </a:lnTo>
                <a:lnTo>
                  <a:pt x="259" y="4"/>
                </a:lnTo>
                <a:lnTo>
                  <a:pt x="198" y="12"/>
                </a:lnTo>
                <a:lnTo>
                  <a:pt x="170" y="18"/>
                </a:lnTo>
                <a:lnTo>
                  <a:pt x="142" y="24"/>
                </a:lnTo>
                <a:lnTo>
                  <a:pt x="118" y="32"/>
                </a:lnTo>
                <a:lnTo>
                  <a:pt x="94" y="42"/>
                </a:lnTo>
                <a:lnTo>
                  <a:pt x="73" y="52"/>
                </a:lnTo>
                <a:lnTo>
                  <a:pt x="56" y="63"/>
                </a:lnTo>
                <a:lnTo>
                  <a:pt x="40" y="76"/>
                </a:lnTo>
                <a:lnTo>
                  <a:pt x="25" y="89"/>
                </a:lnTo>
                <a:lnTo>
                  <a:pt x="14" y="101"/>
                </a:lnTo>
                <a:lnTo>
                  <a:pt x="6" y="116"/>
                </a:lnTo>
                <a:lnTo>
                  <a:pt x="1" y="130"/>
                </a:lnTo>
                <a:lnTo>
                  <a:pt x="0" y="145"/>
                </a:lnTo>
                <a:lnTo>
                  <a:pt x="1" y="159"/>
                </a:lnTo>
                <a:lnTo>
                  <a:pt x="6" y="174"/>
                </a:lnTo>
                <a:lnTo>
                  <a:pt x="14" y="188"/>
                </a:lnTo>
                <a:lnTo>
                  <a:pt x="25" y="201"/>
                </a:lnTo>
                <a:lnTo>
                  <a:pt x="40" y="214"/>
                </a:lnTo>
                <a:lnTo>
                  <a:pt x="56" y="225"/>
                </a:lnTo>
                <a:lnTo>
                  <a:pt x="73" y="236"/>
                </a:lnTo>
                <a:lnTo>
                  <a:pt x="94" y="246"/>
                </a:lnTo>
                <a:lnTo>
                  <a:pt x="118" y="255"/>
                </a:lnTo>
                <a:lnTo>
                  <a:pt x="142" y="263"/>
                </a:lnTo>
                <a:lnTo>
                  <a:pt x="170" y="271"/>
                </a:lnTo>
                <a:lnTo>
                  <a:pt x="198" y="278"/>
                </a:lnTo>
                <a:lnTo>
                  <a:pt x="259" y="286"/>
                </a:lnTo>
                <a:lnTo>
                  <a:pt x="323" y="289"/>
                </a:lnTo>
                <a:lnTo>
                  <a:pt x="389" y="286"/>
                </a:lnTo>
                <a:lnTo>
                  <a:pt x="450" y="278"/>
                </a:lnTo>
                <a:lnTo>
                  <a:pt x="479" y="271"/>
                </a:lnTo>
                <a:lnTo>
                  <a:pt x="506" y="263"/>
                </a:lnTo>
                <a:lnTo>
                  <a:pt x="530" y="255"/>
                </a:lnTo>
                <a:lnTo>
                  <a:pt x="552" y="246"/>
                </a:lnTo>
                <a:lnTo>
                  <a:pt x="575" y="236"/>
                </a:lnTo>
                <a:lnTo>
                  <a:pt x="592" y="225"/>
                </a:lnTo>
                <a:lnTo>
                  <a:pt x="608" y="214"/>
                </a:lnTo>
                <a:lnTo>
                  <a:pt x="623" y="201"/>
                </a:lnTo>
                <a:lnTo>
                  <a:pt x="634" y="188"/>
                </a:lnTo>
                <a:lnTo>
                  <a:pt x="642" y="174"/>
                </a:lnTo>
                <a:lnTo>
                  <a:pt x="647" y="159"/>
                </a:lnTo>
                <a:lnTo>
                  <a:pt x="648" y="145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41" name="Freeform 30"/>
          <p:cNvSpPr>
            <a:spLocks/>
          </p:cNvSpPr>
          <p:nvPr/>
        </p:nvSpPr>
        <p:spPr bwMode="auto">
          <a:xfrm>
            <a:off x="2312989" y="2977401"/>
            <a:ext cx="514350" cy="230188"/>
          </a:xfrm>
          <a:custGeom>
            <a:avLst/>
            <a:gdLst/>
            <a:ahLst/>
            <a:cxnLst>
              <a:cxn ang="0">
                <a:pos x="648" y="145"/>
              </a:cxn>
              <a:cxn ang="0">
                <a:pos x="647" y="130"/>
              </a:cxn>
              <a:cxn ang="0">
                <a:pos x="642" y="116"/>
              </a:cxn>
              <a:cxn ang="0">
                <a:pos x="634" y="101"/>
              </a:cxn>
              <a:cxn ang="0">
                <a:pos x="623" y="89"/>
              </a:cxn>
              <a:cxn ang="0">
                <a:pos x="608" y="76"/>
              </a:cxn>
              <a:cxn ang="0">
                <a:pos x="592" y="63"/>
              </a:cxn>
              <a:cxn ang="0">
                <a:pos x="575" y="52"/>
              </a:cxn>
              <a:cxn ang="0">
                <a:pos x="552" y="42"/>
              </a:cxn>
              <a:cxn ang="0">
                <a:pos x="530" y="32"/>
              </a:cxn>
              <a:cxn ang="0">
                <a:pos x="506" y="24"/>
              </a:cxn>
              <a:cxn ang="0">
                <a:pos x="479" y="18"/>
              </a:cxn>
              <a:cxn ang="0">
                <a:pos x="450" y="12"/>
              </a:cxn>
              <a:cxn ang="0">
                <a:pos x="389" y="4"/>
              </a:cxn>
              <a:cxn ang="0">
                <a:pos x="323" y="0"/>
              </a:cxn>
              <a:cxn ang="0">
                <a:pos x="259" y="4"/>
              </a:cxn>
              <a:cxn ang="0">
                <a:pos x="198" y="12"/>
              </a:cxn>
              <a:cxn ang="0">
                <a:pos x="170" y="18"/>
              </a:cxn>
              <a:cxn ang="0">
                <a:pos x="142" y="24"/>
              </a:cxn>
              <a:cxn ang="0">
                <a:pos x="118" y="32"/>
              </a:cxn>
              <a:cxn ang="0">
                <a:pos x="94" y="42"/>
              </a:cxn>
              <a:cxn ang="0">
                <a:pos x="73" y="52"/>
              </a:cxn>
              <a:cxn ang="0">
                <a:pos x="56" y="63"/>
              </a:cxn>
              <a:cxn ang="0">
                <a:pos x="40" y="76"/>
              </a:cxn>
              <a:cxn ang="0">
                <a:pos x="25" y="89"/>
              </a:cxn>
              <a:cxn ang="0">
                <a:pos x="14" y="101"/>
              </a:cxn>
              <a:cxn ang="0">
                <a:pos x="6" y="116"/>
              </a:cxn>
              <a:cxn ang="0">
                <a:pos x="1" y="130"/>
              </a:cxn>
              <a:cxn ang="0">
                <a:pos x="0" y="145"/>
              </a:cxn>
              <a:cxn ang="0">
                <a:pos x="1" y="159"/>
              </a:cxn>
              <a:cxn ang="0">
                <a:pos x="6" y="174"/>
              </a:cxn>
              <a:cxn ang="0">
                <a:pos x="14" y="188"/>
              </a:cxn>
              <a:cxn ang="0">
                <a:pos x="25" y="201"/>
              </a:cxn>
              <a:cxn ang="0">
                <a:pos x="40" y="214"/>
              </a:cxn>
              <a:cxn ang="0">
                <a:pos x="56" y="225"/>
              </a:cxn>
              <a:cxn ang="0">
                <a:pos x="73" y="236"/>
              </a:cxn>
              <a:cxn ang="0">
                <a:pos x="94" y="246"/>
              </a:cxn>
              <a:cxn ang="0">
                <a:pos x="118" y="255"/>
              </a:cxn>
              <a:cxn ang="0">
                <a:pos x="142" y="263"/>
              </a:cxn>
              <a:cxn ang="0">
                <a:pos x="170" y="271"/>
              </a:cxn>
              <a:cxn ang="0">
                <a:pos x="198" y="278"/>
              </a:cxn>
              <a:cxn ang="0">
                <a:pos x="259" y="286"/>
              </a:cxn>
              <a:cxn ang="0">
                <a:pos x="323" y="289"/>
              </a:cxn>
              <a:cxn ang="0">
                <a:pos x="389" y="286"/>
              </a:cxn>
              <a:cxn ang="0">
                <a:pos x="450" y="278"/>
              </a:cxn>
              <a:cxn ang="0">
                <a:pos x="479" y="271"/>
              </a:cxn>
              <a:cxn ang="0">
                <a:pos x="506" y="263"/>
              </a:cxn>
              <a:cxn ang="0">
                <a:pos x="530" y="255"/>
              </a:cxn>
              <a:cxn ang="0">
                <a:pos x="552" y="246"/>
              </a:cxn>
              <a:cxn ang="0">
                <a:pos x="575" y="236"/>
              </a:cxn>
              <a:cxn ang="0">
                <a:pos x="592" y="225"/>
              </a:cxn>
              <a:cxn ang="0">
                <a:pos x="608" y="214"/>
              </a:cxn>
              <a:cxn ang="0">
                <a:pos x="623" y="201"/>
              </a:cxn>
              <a:cxn ang="0">
                <a:pos x="634" y="188"/>
              </a:cxn>
              <a:cxn ang="0">
                <a:pos x="642" y="174"/>
              </a:cxn>
              <a:cxn ang="0">
                <a:pos x="647" y="159"/>
              </a:cxn>
              <a:cxn ang="0">
                <a:pos x="648" y="145"/>
              </a:cxn>
            </a:cxnLst>
            <a:rect l="0" t="0" r="r" b="b"/>
            <a:pathLst>
              <a:path w="648" h="289">
                <a:moveTo>
                  <a:pt x="648" y="145"/>
                </a:moveTo>
                <a:lnTo>
                  <a:pt x="647" y="130"/>
                </a:lnTo>
                <a:lnTo>
                  <a:pt x="642" y="116"/>
                </a:lnTo>
                <a:lnTo>
                  <a:pt x="634" y="101"/>
                </a:lnTo>
                <a:lnTo>
                  <a:pt x="623" y="89"/>
                </a:lnTo>
                <a:lnTo>
                  <a:pt x="608" y="76"/>
                </a:lnTo>
                <a:lnTo>
                  <a:pt x="592" y="63"/>
                </a:lnTo>
                <a:lnTo>
                  <a:pt x="575" y="52"/>
                </a:lnTo>
                <a:lnTo>
                  <a:pt x="552" y="42"/>
                </a:lnTo>
                <a:lnTo>
                  <a:pt x="530" y="32"/>
                </a:lnTo>
                <a:lnTo>
                  <a:pt x="506" y="24"/>
                </a:lnTo>
                <a:lnTo>
                  <a:pt x="479" y="18"/>
                </a:lnTo>
                <a:lnTo>
                  <a:pt x="450" y="12"/>
                </a:lnTo>
                <a:lnTo>
                  <a:pt x="389" y="4"/>
                </a:lnTo>
                <a:lnTo>
                  <a:pt x="323" y="0"/>
                </a:lnTo>
                <a:lnTo>
                  <a:pt x="259" y="4"/>
                </a:lnTo>
                <a:lnTo>
                  <a:pt x="198" y="12"/>
                </a:lnTo>
                <a:lnTo>
                  <a:pt x="170" y="18"/>
                </a:lnTo>
                <a:lnTo>
                  <a:pt x="142" y="24"/>
                </a:lnTo>
                <a:lnTo>
                  <a:pt x="118" y="32"/>
                </a:lnTo>
                <a:lnTo>
                  <a:pt x="94" y="42"/>
                </a:lnTo>
                <a:lnTo>
                  <a:pt x="73" y="52"/>
                </a:lnTo>
                <a:lnTo>
                  <a:pt x="56" y="63"/>
                </a:lnTo>
                <a:lnTo>
                  <a:pt x="40" y="76"/>
                </a:lnTo>
                <a:lnTo>
                  <a:pt x="25" y="89"/>
                </a:lnTo>
                <a:lnTo>
                  <a:pt x="14" y="101"/>
                </a:lnTo>
                <a:lnTo>
                  <a:pt x="6" y="116"/>
                </a:lnTo>
                <a:lnTo>
                  <a:pt x="1" y="130"/>
                </a:lnTo>
                <a:lnTo>
                  <a:pt x="0" y="145"/>
                </a:lnTo>
                <a:lnTo>
                  <a:pt x="1" y="159"/>
                </a:lnTo>
                <a:lnTo>
                  <a:pt x="6" y="174"/>
                </a:lnTo>
                <a:lnTo>
                  <a:pt x="14" y="188"/>
                </a:lnTo>
                <a:lnTo>
                  <a:pt x="25" y="201"/>
                </a:lnTo>
                <a:lnTo>
                  <a:pt x="40" y="214"/>
                </a:lnTo>
                <a:lnTo>
                  <a:pt x="56" y="225"/>
                </a:lnTo>
                <a:lnTo>
                  <a:pt x="73" y="236"/>
                </a:lnTo>
                <a:lnTo>
                  <a:pt x="94" y="246"/>
                </a:lnTo>
                <a:lnTo>
                  <a:pt x="118" y="255"/>
                </a:lnTo>
                <a:lnTo>
                  <a:pt x="142" y="263"/>
                </a:lnTo>
                <a:lnTo>
                  <a:pt x="170" y="271"/>
                </a:lnTo>
                <a:lnTo>
                  <a:pt x="198" y="278"/>
                </a:lnTo>
                <a:lnTo>
                  <a:pt x="259" y="286"/>
                </a:lnTo>
                <a:lnTo>
                  <a:pt x="323" y="289"/>
                </a:lnTo>
                <a:lnTo>
                  <a:pt x="389" y="286"/>
                </a:lnTo>
                <a:lnTo>
                  <a:pt x="450" y="278"/>
                </a:lnTo>
                <a:lnTo>
                  <a:pt x="479" y="271"/>
                </a:lnTo>
                <a:lnTo>
                  <a:pt x="506" y="263"/>
                </a:lnTo>
                <a:lnTo>
                  <a:pt x="530" y="255"/>
                </a:lnTo>
                <a:lnTo>
                  <a:pt x="552" y="246"/>
                </a:lnTo>
                <a:lnTo>
                  <a:pt x="575" y="236"/>
                </a:lnTo>
                <a:lnTo>
                  <a:pt x="592" y="225"/>
                </a:lnTo>
                <a:lnTo>
                  <a:pt x="608" y="214"/>
                </a:lnTo>
                <a:lnTo>
                  <a:pt x="623" y="201"/>
                </a:lnTo>
                <a:lnTo>
                  <a:pt x="634" y="188"/>
                </a:lnTo>
                <a:lnTo>
                  <a:pt x="642" y="174"/>
                </a:lnTo>
                <a:lnTo>
                  <a:pt x="647" y="159"/>
                </a:lnTo>
                <a:lnTo>
                  <a:pt x="648" y="145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text</a:t>
            </a:r>
            <a:endParaRPr lang="en-US" sz="1200" dirty="0"/>
          </a:p>
        </p:txBody>
      </p:sp>
      <p:sp>
        <p:nvSpPr>
          <p:cNvPr id="242" name="Rectangle 32"/>
          <p:cNvSpPr>
            <a:spLocks noChangeArrowheads="1"/>
          </p:cNvSpPr>
          <p:nvPr/>
        </p:nvSpPr>
        <p:spPr bwMode="auto">
          <a:xfrm>
            <a:off x="2884489" y="2913901"/>
            <a:ext cx="120226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cs typeface="Arial" pitchFamily="34" charset="0"/>
              </a:rPr>
              <a:t>...</a:t>
            </a:r>
            <a:endParaRPr lang="en-US" sz="1200">
              <a:cs typeface="Arial" pitchFamily="34" charset="0"/>
            </a:endParaRPr>
          </a:p>
        </p:txBody>
      </p:sp>
      <p:sp>
        <p:nvSpPr>
          <p:cNvPr id="243" name="Freeform 34"/>
          <p:cNvSpPr>
            <a:spLocks/>
          </p:cNvSpPr>
          <p:nvPr/>
        </p:nvSpPr>
        <p:spPr bwMode="auto">
          <a:xfrm>
            <a:off x="3381376" y="2977401"/>
            <a:ext cx="531813" cy="191250"/>
          </a:xfrm>
          <a:custGeom>
            <a:avLst/>
            <a:gdLst/>
            <a:ahLst/>
            <a:cxnLst>
              <a:cxn ang="0">
                <a:pos x="649" y="145"/>
              </a:cxn>
              <a:cxn ang="0">
                <a:pos x="647" y="130"/>
              </a:cxn>
              <a:cxn ang="0">
                <a:pos x="643" y="116"/>
              </a:cxn>
              <a:cxn ang="0">
                <a:pos x="635" y="101"/>
              </a:cxn>
              <a:cxn ang="0">
                <a:pos x="623" y="89"/>
              </a:cxn>
              <a:cxn ang="0">
                <a:pos x="609" y="76"/>
              </a:cxn>
              <a:cxn ang="0">
                <a:pos x="593" y="63"/>
              </a:cxn>
              <a:cxn ang="0">
                <a:pos x="575" y="52"/>
              </a:cxn>
              <a:cxn ang="0">
                <a:pos x="555" y="42"/>
              </a:cxn>
              <a:cxn ang="0">
                <a:pos x="531" y="32"/>
              </a:cxn>
              <a:cxn ang="0">
                <a:pos x="507" y="24"/>
              </a:cxn>
              <a:cxn ang="0">
                <a:pos x="479" y="18"/>
              </a:cxn>
              <a:cxn ang="0">
                <a:pos x="450" y="12"/>
              </a:cxn>
              <a:cxn ang="0">
                <a:pos x="390" y="4"/>
              </a:cxn>
              <a:cxn ang="0">
                <a:pos x="326" y="0"/>
              </a:cxn>
              <a:cxn ang="0">
                <a:pos x="260" y="4"/>
              </a:cxn>
              <a:cxn ang="0">
                <a:pos x="199" y="12"/>
              </a:cxn>
              <a:cxn ang="0">
                <a:pos x="170" y="18"/>
              </a:cxn>
              <a:cxn ang="0">
                <a:pos x="143" y="24"/>
              </a:cxn>
              <a:cxn ang="0">
                <a:pos x="119" y="32"/>
              </a:cxn>
              <a:cxn ang="0">
                <a:pos x="97" y="42"/>
              </a:cxn>
              <a:cxn ang="0">
                <a:pos x="74" y="52"/>
              </a:cxn>
              <a:cxn ang="0">
                <a:pos x="56" y="63"/>
              </a:cxn>
              <a:cxn ang="0">
                <a:pos x="40" y="76"/>
              </a:cxn>
              <a:cxn ang="0">
                <a:pos x="26" y="89"/>
              </a:cxn>
              <a:cxn ang="0">
                <a:pos x="15" y="101"/>
              </a:cxn>
              <a:cxn ang="0">
                <a:pos x="7" y="116"/>
              </a:cxn>
              <a:cxn ang="0">
                <a:pos x="2" y="130"/>
              </a:cxn>
              <a:cxn ang="0">
                <a:pos x="0" y="145"/>
              </a:cxn>
              <a:cxn ang="0">
                <a:pos x="2" y="159"/>
              </a:cxn>
              <a:cxn ang="0">
                <a:pos x="7" y="174"/>
              </a:cxn>
              <a:cxn ang="0">
                <a:pos x="15" y="188"/>
              </a:cxn>
              <a:cxn ang="0">
                <a:pos x="26" y="201"/>
              </a:cxn>
              <a:cxn ang="0">
                <a:pos x="40" y="214"/>
              </a:cxn>
              <a:cxn ang="0">
                <a:pos x="56" y="225"/>
              </a:cxn>
              <a:cxn ang="0">
                <a:pos x="74" y="236"/>
              </a:cxn>
              <a:cxn ang="0">
                <a:pos x="97" y="246"/>
              </a:cxn>
              <a:cxn ang="0">
                <a:pos x="119" y="255"/>
              </a:cxn>
              <a:cxn ang="0">
                <a:pos x="143" y="263"/>
              </a:cxn>
              <a:cxn ang="0">
                <a:pos x="170" y="271"/>
              </a:cxn>
              <a:cxn ang="0">
                <a:pos x="199" y="278"/>
              </a:cxn>
              <a:cxn ang="0">
                <a:pos x="260" y="286"/>
              </a:cxn>
              <a:cxn ang="0">
                <a:pos x="326" y="289"/>
              </a:cxn>
              <a:cxn ang="0">
                <a:pos x="390" y="286"/>
              </a:cxn>
              <a:cxn ang="0">
                <a:pos x="450" y="278"/>
              </a:cxn>
              <a:cxn ang="0">
                <a:pos x="479" y="271"/>
              </a:cxn>
              <a:cxn ang="0">
                <a:pos x="507" y="263"/>
              </a:cxn>
              <a:cxn ang="0">
                <a:pos x="531" y="255"/>
              </a:cxn>
              <a:cxn ang="0">
                <a:pos x="555" y="246"/>
              </a:cxn>
              <a:cxn ang="0">
                <a:pos x="575" y="236"/>
              </a:cxn>
              <a:cxn ang="0">
                <a:pos x="593" y="225"/>
              </a:cxn>
              <a:cxn ang="0">
                <a:pos x="609" y="214"/>
              </a:cxn>
              <a:cxn ang="0">
                <a:pos x="623" y="201"/>
              </a:cxn>
              <a:cxn ang="0">
                <a:pos x="635" y="188"/>
              </a:cxn>
              <a:cxn ang="0">
                <a:pos x="643" y="174"/>
              </a:cxn>
              <a:cxn ang="0">
                <a:pos x="647" y="159"/>
              </a:cxn>
              <a:cxn ang="0">
                <a:pos x="649" y="145"/>
              </a:cxn>
            </a:cxnLst>
            <a:rect l="0" t="0" r="r" b="b"/>
            <a:pathLst>
              <a:path w="649" h="289">
                <a:moveTo>
                  <a:pt x="649" y="145"/>
                </a:moveTo>
                <a:lnTo>
                  <a:pt x="647" y="130"/>
                </a:lnTo>
                <a:lnTo>
                  <a:pt x="643" y="116"/>
                </a:lnTo>
                <a:lnTo>
                  <a:pt x="635" y="101"/>
                </a:lnTo>
                <a:lnTo>
                  <a:pt x="623" y="89"/>
                </a:lnTo>
                <a:lnTo>
                  <a:pt x="609" y="76"/>
                </a:lnTo>
                <a:lnTo>
                  <a:pt x="593" y="63"/>
                </a:lnTo>
                <a:lnTo>
                  <a:pt x="575" y="52"/>
                </a:lnTo>
                <a:lnTo>
                  <a:pt x="555" y="42"/>
                </a:lnTo>
                <a:lnTo>
                  <a:pt x="531" y="32"/>
                </a:lnTo>
                <a:lnTo>
                  <a:pt x="507" y="24"/>
                </a:lnTo>
                <a:lnTo>
                  <a:pt x="479" y="18"/>
                </a:lnTo>
                <a:lnTo>
                  <a:pt x="450" y="12"/>
                </a:lnTo>
                <a:lnTo>
                  <a:pt x="390" y="4"/>
                </a:lnTo>
                <a:lnTo>
                  <a:pt x="326" y="0"/>
                </a:lnTo>
                <a:lnTo>
                  <a:pt x="260" y="4"/>
                </a:lnTo>
                <a:lnTo>
                  <a:pt x="199" y="12"/>
                </a:lnTo>
                <a:lnTo>
                  <a:pt x="170" y="18"/>
                </a:lnTo>
                <a:lnTo>
                  <a:pt x="143" y="24"/>
                </a:lnTo>
                <a:lnTo>
                  <a:pt x="119" y="32"/>
                </a:lnTo>
                <a:lnTo>
                  <a:pt x="97" y="42"/>
                </a:lnTo>
                <a:lnTo>
                  <a:pt x="74" y="52"/>
                </a:lnTo>
                <a:lnTo>
                  <a:pt x="56" y="63"/>
                </a:lnTo>
                <a:lnTo>
                  <a:pt x="40" y="76"/>
                </a:lnTo>
                <a:lnTo>
                  <a:pt x="26" y="89"/>
                </a:lnTo>
                <a:lnTo>
                  <a:pt x="15" y="101"/>
                </a:lnTo>
                <a:lnTo>
                  <a:pt x="7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7" y="174"/>
                </a:lnTo>
                <a:lnTo>
                  <a:pt x="15" y="188"/>
                </a:lnTo>
                <a:lnTo>
                  <a:pt x="26" y="201"/>
                </a:lnTo>
                <a:lnTo>
                  <a:pt x="40" y="214"/>
                </a:lnTo>
                <a:lnTo>
                  <a:pt x="56" y="225"/>
                </a:lnTo>
                <a:lnTo>
                  <a:pt x="74" y="236"/>
                </a:lnTo>
                <a:lnTo>
                  <a:pt x="97" y="246"/>
                </a:lnTo>
                <a:lnTo>
                  <a:pt x="119" y="255"/>
                </a:lnTo>
                <a:lnTo>
                  <a:pt x="143" y="263"/>
                </a:lnTo>
                <a:lnTo>
                  <a:pt x="170" y="271"/>
                </a:lnTo>
                <a:lnTo>
                  <a:pt x="199" y="278"/>
                </a:lnTo>
                <a:lnTo>
                  <a:pt x="260" y="286"/>
                </a:lnTo>
                <a:lnTo>
                  <a:pt x="326" y="289"/>
                </a:lnTo>
                <a:lnTo>
                  <a:pt x="390" y="286"/>
                </a:lnTo>
                <a:lnTo>
                  <a:pt x="450" y="278"/>
                </a:lnTo>
                <a:lnTo>
                  <a:pt x="479" y="271"/>
                </a:lnTo>
                <a:lnTo>
                  <a:pt x="507" y="263"/>
                </a:lnTo>
                <a:lnTo>
                  <a:pt x="531" y="255"/>
                </a:lnTo>
                <a:lnTo>
                  <a:pt x="555" y="246"/>
                </a:lnTo>
                <a:lnTo>
                  <a:pt x="575" y="236"/>
                </a:lnTo>
                <a:lnTo>
                  <a:pt x="593" y="225"/>
                </a:lnTo>
                <a:lnTo>
                  <a:pt x="609" y="214"/>
                </a:lnTo>
                <a:lnTo>
                  <a:pt x="623" y="201"/>
                </a:lnTo>
                <a:lnTo>
                  <a:pt x="635" y="188"/>
                </a:lnTo>
                <a:lnTo>
                  <a:pt x="643" y="174"/>
                </a:lnTo>
                <a:lnTo>
                  <a:pt x="647" y="159"/>
                </a:lnTo>
                <a:lnTo>
                  <a:pt x="649" y="145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/>
              <a:t>ds_id</a:t>
            </a:r>
            <a:endParaRPr lang="en-US" sz="1200" dirty="0"/>
          </a:p>
        </p:txBody>
      </p:sp>
      <p:sp>
        <p:nvSpPr>
          <p:cNvPr id="244" name="Freeform 38"/>
          <p:cNvSpPr>
            <a:spLocks/>
          </p:cNvSpPr>
          <p:nvPr/>
        </p:nvSpPr>
        <p:spPr bwMode="auto">
          <a:xfrm>
            <a:off x="4027489" y="2977401"/>
            <a:ext cx="742950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5" y="101"/>
              </a:cxn>
              <a:cxn ang="0">
                <a:pos x="879" y="76"/>
              </a:cxn>
              <a:cxn ang="0">
                <a:pos x="830" y="53"/>
              </a:cxn>
              <a:cxn ang="0">
                <a:pos x="766" y="32"/>
              </a:cxn>
              <a:cxn ang="0">
                <a:pos x="690" y="18"/>
              </a:cxn>
              <a:cxn ang="0">
                <a:pos x="607" y="7"/>
              </a:cxn>
              <a:cxn ang="0">
                <a:pos x="516" y="0"/>
              </a:cxn>
              <a:cxn ang="0">
                <a:pos x="420" y="0"/>
              </a:cxn>
              <a:cxn ang="0">
                <a:pos x="328" y="7"/>
              </a:cxn>
              <a:cxn ang="0">
                <a:pos x="245" y="18"/>
              </a:cxn>
              <a:cxn ang="0">
                <a:pos x="170" y="32"/>
              </a:cxn>
              <a:cxn ang="0">
                <a:pos x="107" y="53"/>
              </a:cxn>
              <a:cxn ang="0">
                <a:pos x="56" y="76"/>
              </a:cxn>
              <a:cxn ang="0">
                <a:pos x="21" y="101"/>
              </a:cxn>
              <a:cxn ang="0">
                <a:pos x="2" y="130"/>
              </a:cxn>
              <a:cxn ang="0">
                <a:pos x="2" y="159"/>
              </a:cxn>
              <a:cxn ang="0">
                <a:pos x="21" y="188"/>
              </a:cxn>
              <a:cxn ang="0">
                <a:pos x="56" y="214"/>
              </a:cxn>
              <a:cxn ang="0">
                <a:pos x="107" y="236"/>
              </a:cxn>
              <a:cxn ang="0">
                <a:pos x="170" y="255"/>
              </a:cxn>
              <a:cxn ang="0">
                <a:pos x="245" y="271"/>
              </a:cxn>
              <a:cxn ang="0">
                <a:pos x="328" y="283"/>
              </a:cxn>
              <a:cxn ang="0">
                <a:pos x="420" y="289"/>
              </a:cxn>
              <a:cxn ang="0">
                <a:pos x="516" y="289"/>
              </a:cxn>
              <a:cxn ang="0">
                <a:pos x="607" y="283"/>
              </a:cxn>
              <a:cxn ang="0">
                <a:pos x="690" y="271"/>
              </a:cxn>
              <a:cxn ang="0">
                <a:pos x="766" y="255"/>
              </a:cxn>
              <a:cxn ang="0">
                <a:pos x="830" y="236"/>
              </a:cxn>
              <a:cxn ang="0">
                <a:pos x="879" y="214"/>
              </a:cxn>
              <a:cxn ang="0">
                <a:pos x="915" y="188"/>
              </a:cxn>
              <a:cxn ang="0">
                <a:pos x="934" y="159"/>
              </a:cxn>
            </a:cxnLst>
            <a:rect l="0" t="0" r="r" b="b"/>
            <a:pathLst>
              <a:path w="935" h="289">
                <a:moveTo>
                  <a:pt x="935" y="145"/>
                </a:moveTo>
                <a:lnTo>
                  <a:pt x="934" y="130"/>
                </a:lnTo>
                <a:lnTo>
                  <a:pt x="926" y="116"/>
                </a:lnTo>
                <a:lnTo>
                  <a:pt x="915" y="101"/>
                </a:lnTo>
                <a:lnTo>
                  <a:pt x="899" y="89"/>
                </a:lnTo>
                <a:lnTo>
                  <a:pt x="879" y="76"/>
                </a:lnTo>
                <a:lnTo>
                  <a:pt x="855" y="64"/>
                </a:lnTo>
                <a:lnTo>
                  <a:pt x="830" y="53"/>
                </a:lnTo>
                <a:lnTo>
                  <a:pt x="799" y="42"/>
                </a:lnTo>
                <a:lnTo>
                  <a:pt x="766" y="32"/>
                </a:lnTo>
                <a:lnTo>
                  <a:pt x="729" y="24"/>
                </a:lnTo>
                <a:lnTo>
                  <a:pt x="690" y="18"/>
                </a:lnTo>
                <a:lnTo>
                  <a:pt x="650" y="12"/>
                </a:lnTo>
                <a:lnTo>
                  <a:pt x="607" y="7"/>
                </a:lnTo>
                <a:lnTo>
                  <a:pt x="562" y="4"/>
                </a:lnTo>
                <a:lnTo>
                  <a:pt x="516" y="0"/>
                </a:lnTo>
                <a:lnTo>
                  <a:pt x="468" y="0"/>
                </a:lnTo>
                <a:lnTo>
                  <a:pt x="420" y="0"/>
                </a:lnTo>
                <a:lnTo>
                  <a:pt x="373" y="4"/>
                </a:lnTo>
                <a:lnTo>
                  <a:pt x="328" y="7"/>
                </a:lnTo>
                <a:lnTo>
                  <a:pt x="285" y="12"/>
                </a:lnTo>
                <a:lnTo>
                  <a:pt x="245" y="18"/>
                </a:lnTo>
                <a:lnTo>
                  <a:pt x="207" y="24"/>
                </a:lnTo>
                <a:lnTo>
                  <a:pt x="170" y="32"/>
                </a:lnTo>
                <a:lnTo>
                  <a:pt x="136" y="42"/>
                </a:lnTo>
                <a:lnTo>
                  <a:pt x="107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10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10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7" y="236"/>
                </a:lnTo>
                <a:lnTo>
                  <a:pt x="136" y="247"/>
                </a:lnTo>
                <a:lnTo>
                  <a:pt x="170" y="255"/>
                </a:lnTo>
                <a:lnTo>
                  <a:pt x="207" y="265"/>
                </a:lnTo>
                <a:lnTo>
                  <a:pt x="245" y="271"/>
                </a:lnTo>
                <a:lnTo>
                  <a:pt x="285" y="278"/>
                </a:lnTo>
                <a:lnTo>
                  <a:pt x="328" y="283"/>
                </a:lnTo>
                <a:lnTo>
                  <a:pt x="373" y="286"/>
                </a:lnTo>
                <a:lnTo>
                  <a:pt x="420" y="289"/>
                </a:lnTo>
                <a:lnTo>
                  <a:pt x="468" y="289"/>
                </a:lnTo>
                <a:lnTo>
                  <a:pt x="516" y="289"/>
                </a:lnTo>
                <a:lnTo>
                  <a:pt x="562" y="286"/>
                </a:lnTo>
                <a:lnTo>
                  <a:pt x="607" y="283"/>
                </a:lnTo>
                <a:lnTo>
                  <a:pt x="650" y="278"/>
                </a:lnTo>
                <a:lnTo>
                  <a:pt x="690" y="271"/>
                </a:lnTo>
                <a:lnTo>
                  <a:pt x="729" y="265"/>
                </a:lnTo>
                <a:lnTo>
                  <a:pt x="766" y="255"/>
                </a:lnTo>
                <a:lnTo>
                  <a:pt x="799" y="247"/>
                </a:lnTo>
                <a:lnTo>
                  <a:pt x="830" y="236"/>
                </a:lnTo>
                <a:lnTo>
                  <a:pt x="855" y="225"/>
                </a:lnTo>
                <a:lnTo>
                  <a:pt x="879" y="214"/>
                </a:lnTo>
                <a:lnTo>
                  <a:pt x="899" y="201"/>
                </a:lnTo>
                <a:lnTo>
                  <a:pt x="915" y="188"/>
                </a:lnTo>
                <a:lnTo>
                  <a:pt x="926" y="174"/>
                </a:lnTo>
                <a:lnTo>
                  <a:pt x="934" y="159"/>
                </a:lnTo>
                <a:lnTo>
                  <a:pt x="935" y="145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45" name="Freeform 39"/>
          <p:cNvSpPr>
            <a:spLocks/>
          </p:cNvSpPr>
          <p:nvPr/>
        </p:nvSpPr>
        <p:spPr bwMode="auto">
          <a:xfrm>
            <a:off x="4027489" y="2977401"/>
            <a:ext cx="742950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5" y="101"/>
              </a:cxn>
              <a:cxn ang="0">
                <a:pos x="879" y="76"/>
              </a:cxn>
              <a:cxn ang="0">
                <a:pos x="830" y="53"/>
              </a:cxn>
              <a:cxn ang="0">
                <a:pos x="766" y="32"/>
              </a:cxn>
              <a:cxn ang="0">
                <a:pos x="690" y="18"/>
              </a:cxn>
              <a:cxn ang="0">
                <a:pos x="607" y="7"/>
              </a:cxn>
              <a:cxn ang="0">
                <a:pos x="516" y="0"/>
              </a:cxn>
              <a:cxn ang="0">
                <a:pos x="420" y="0"/>
              </a:cxn>
              <a:cxn ang="0">
                <a:pos x="328" y="7"/>
              </a:cxn>
              <a:cxn ang="0">
                <a:pos x="245" y="18"/>
              </a:cxn>
              <a:cxn ang="0">
                <a:pos x="170" y="32"/>
              </a:cxn>
              <a:cxn ang="0">
                <a:pos x="107" y="53"/>
              </a:cxn>
              <a:cxn ang="0">
                <a:pos x="56" y="76"/>
              </a:cxn>
              <a:cxn ang="0">
                <a:pos x="21" y="101"/>
              </a:cxn>
              <a:cxn ang="0">
                <a:pos x="2" y="130"/>
              </a:cxn>
              <a:cxn ang="0">
                <a:pos x="2" y="159"/>
              </a:cxn>
              <a:cxn ang="0">
                <a:pos x="21" y="188"/>
              </a:cxn>
              <a:cxn ang="0">
                <a:pos x="56" y="214"/>
              </a:cxn>
              <a:cxn ang="0">
                <a:pos x="107" y="236"/>
              </a:cxn>
              <a:cxn ang="0">
                <a:pos x="170" y="255"/>
              </a:cxn>
              <a:cxn ang="0">
                <a:pos x="245" y="271"/>
              </a:cxn>
              <a:cxn ang="0">
                <a:pos x="328" y="283"/>
              </a:cxn>
              <a:cxn ang="0">
                <a:pos x="420" y="289"/>
              </a:cxn>
              <a:cxn ang="0">
                <a:pos x="516" y="289"/>
              </a:cxn>
              <a:cxn ang="0">
                <a:pos x="607" y="283"/>
              </a:cxn>
              <a:cxn ang="0">
                <a:pos x="690" y="271"/>
              </a:cxn>
              <a:cxn ang="0">
                <a:pos x="766" y="255"/>
              </a:cxn>
              <a:cxn ang="0">
                <a:pos x="830" y="236"/>
              </a:cxn>
              <a:cxn ang="0">
                <a:pos x="879" y="214"/>
              </a:cxn>
              <a:cxn ang="0">
                <a:pos x="915" y="188"/>
              </a:cxn>
              <a:cxn ang="0">
                <a:pos x="934" y="159"/>
              </a:cxn>
            </a:cxnLst>
            <a:rect l="0" t="0" r="r" b="b"/>
            <a:pathLst>
              <a:path w="935" h="289">
                <a:moveTo>
                  <a:pt x="935" y="145"/>
                </a:moveTo>
                <a:lnTo>
                  <a:pt x="934" y="130"/>
                </a:lnTo>
                <a:lnTo>
                  <a:pt x="926" y="116"/>
                </a:lnTo>
                <a:lnTo>
                  <a:pt x="915" y="101"/>
                </a:lnTo>
                <a:lnTo>
                  <a:pt x="899" y="89"/>
                </a:lnTo>
                <a:lnTo>
                  <a:pt x="879" y="76"/>
                </a:lnTo>
                <a:lnTo>
                  <a:pt x="855" y="64"/>
                </a:lnTo>
                <a:lnTo>
                  <a:pt x="830" y="53"/>
                </a:lnTo>
                <a:lnTo>
                  <a:pt x="799" y="42"/>
                </a:lnTo>
                <a:lnTo>
                  <a:pt x="766" y="32"/>
                </a:lnTo>
                <a:lnTo>
                  <a:pt x="729" y="24"/>
                </a:lnTo>
                <a:lnTo>
                  <a:pt x="690" y="18"/>
                </a:lnTo>
                <a:lnTo>
                  <a:pt x="650" y="12"/>
                </a:lnTo>
                <a:lnTo>
                  <a:pt x="607" y="7"/>
                </a:lnTo>
                <a:lnTo>
                  <a:pt x="562" y="4"/>
                </a:lnTo>
                <a:lnTo>
                  <a:pt x="516" y="0"/>
                </a:lnTo>
                <a:lnTo>
                  <a:pt x="468" y="0"/>
                </a:lnTo>
                <a:lnTo>
                  <a:pt x="420" y="0"/>
                </a:lnTo>
                <a:lnTo>
                  <a:pt x="373" y="4"/>
                </a:lnTo>
                <a:lnTo>
                  <a:pt x="328" y="7"/>
                </a:lnTo>
                <a:lnTo>
                  <a:pt x="285" y="12"/>
                </a:lnTo>
                <a:lnTo>
                  <a:pt x="245" y="18"/>
                </a:lnTo>
                <a:lnTo>
                  <a:pt x="207" y="24"/>
                </a:lnTo>
                <a:lnTo>
                  <a:pt x="170" y="32"/>
                </a:lnTo>
                <a:lnTo>
                  <a:pt x="136" y="42"/>
                </a:lnTo>
                <a:lnTo>
                  <a:pt x="107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10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10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7" y="236"/>
                </a:lnTo>
                <a:lnTo>
                  <a:pt x="136" y="247"/>
                </a:lnTo>
                <a:lnTo>
                  <a:pt x="170" y="255"/>
                </a:lnTo>
                <a:lnTo>
                  <a:pt x="207" y="265"/>
                </a:lnTo>
                <a:lnTo>
                  <a:pt x="245" y="271"/>
                </a:lnTo>
                <a:lnTo>
                  <a:pt x="285" y="278"/>
                </a:lnTo>
                <a:lnTo>
                  <a:pt x="328" y="283"/>
                </a:lnTo>
                <a:lnTo>
                  <a:pt x="373" y="286"/>
                </a:lnTo>
                <a:lnTo>
                  <a:pt x="420" y="289"/>
                </a:lnTo>
                <a:lnTo>
                  <a:pt x="468" y="289"/>
                </a:lnTo>
                <a:lnTo>
                  <a:pt x="516" y="289"/>
                </a:lnTo>
                <a:lnTo>
                  <a:pt x="562" y="286"/>
                </a:lnTo>
                <a:lnTo>
                  <a:pt x="607" y="283"/>
                </a:lnTo>
                <a:lnTo>
                  <a:pt x="650" y="278"/>
                </a:lnTo>
                <a:lnTo>
                  <a:pt x="690" y="271"/>
                </a:lnTo>
                <a:lnTo>
                  <a:pt x="729" y="265"/>
                </a:lnTo>
                <a:lnTo>
                  <a:pt x="766" y="255"/>
                </a:lnTo>
                <a:lnTo>
                  <a:pt x="799" y="247"/>
                </a:lnTo>
                <a:lnTo>
                  <a:pt x="830" y="236"/>
                </a:lnTo>
                <a:lnTo>
                  <a:pt x="855" y="225"/>
                </a:lnTo>
                <a:lnTo>
                  <a:pt x="879" y="214"/>
                </a:lnTo>
                <a:lnTo>
                  <a:pt x="899" y="201"/>
                </a:lnTo>
                <a:lnTo>
                  <a:pt x="915" y="188"/>
                </a:lnTo>
                <a:lnTo>
                  <a:pt x="926" y="174"/>
                </a:lnTo>
                <a:lnTo>
                  <a:pt x="934" y="159"/>
                </a:lnTo>
                <a:lnTo>
                  <a:pt x="935" y="145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name</a:t>
            </a:r>
            <a:endParaRPr lang="en-US" sz="1200" dirty="0"/>
          </a:p>
        </p:txBody>
      </p:sp>
      <p:sp>
        <p:nvSpPr>
          <p:cNvPr id="246" name="Freeform 43"/>
          <p:cNvSpPr>
            <a:spLocks/>
          </p:cNvSpPr>
          <p:nvPr/>
        </p:nvSpPr>
        <p:spPr bwMode="auto">
          <a:xfrm>
            <a:off x="9228139" y="2288426"/>
            <a:ext cx="971550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151" y="579"/>
              </a:cxn>
              <a:cxn ang="0">
                <a:pos x="1166" y="577"/>
              </a:cxn>
              <a:cxn ang="0">
                <a:pos x="1180" y="572"/>
              </a:cxn>
              <a:cxn ang="0">
                <a:pos x="1191" y="566"/>
              </a:cxn>
              <a:cxn ang="0">
                <a:pos x="1203" y="558"/>
              </a:cxn>
              <a:cxn ang="0">
                <a:pos x="1212" y="547"/>
              </a:cxn>
              <a:cxn ang="0">
                <a:pos x="1219" y="534"/>
              </a:cxn>
              <a:cxn ang="0">
                <a:pos x="1222" y="521"/>
              </a:cxn>
              <a:cxn ang="0">
                <a:pos x="1223" y="506"/>
              </a:cxn>
              <a:cxn ang="0">
                <a:pos x="1223" y="506"/>
              </a:cxn>
              <a:cxn ang="0">
                <a:pos x="1223" y="506"/>
              </a:cxn>
              <a:cxn ang="0">
                <a:pos x="1223" y="73"/>
              </a:cxn>
              <a:cxn ang="0">
                <a:pos x="1222" y="59"/>
              </a:cxn>
              <a:cxn ang="0">
                <a:pos x="1219" y="45"/>
              </a:cxn>
              <a:cxn ang="0">
                <a:pos x="1212" y="32"/>
              </a:cxn>
              <a:cxn ang="0">
                <a:pos x="1203" y="22"/>
              </a:cxn>
              <a:cxn ang="0">
                <a:pos x="1191" y="13"/>
              </a:cxn>
              <a:cxn ang="0">
                <a:pos x="1180" y="6"/>
              </a:cxn>
              <a:cxn ang="0">
                <a:pos x="1166" y="1"/>
              </a:cxn>
              <a:cxn ang="0">
                <a:pos x="1151" y="0"/>
              </a:cxn>
              <a:cxn ang="0">
                <a:pos x="72" y="0"/>
              </a:cxn>
              <a:cxn ang="0">
                <a:pos x="58" y="1"/>
              </a:cxn>
              <a:cxn ang="0">
                <a:pos x="43" y="6"/>
              </a:cxn>
              <a:cxn ang="0">
                <a:pos x="32" y="13"/>
              </a:cxn>
              <a:cxn ang="0">
                <a:pos x="21" y="22"/>
              </a:cxn>
              <a:cxn ang="0">
                <a:pos x="13" y="32"/>
              </a:cxn>
              <a:cxn ang="0">
                <a:pos x="5" y="45"/>
              </a:cxn>
              <a:cxn ang="0">
                <a:pos x="2" y="59"/>
              </a:cxn>
              <a:cxn ang="0">
                <a:pos x="0" y="73"/>
              </a:cxn>
              <a:cxn ang="0">
                <a:pos x="0" y="506"/>
              </a:cxn>
              <a:cxn ang="0">
                <a:pos x="2" y="521"/>
              </a:cxn>
              <a:cxn ang="0">
                <a:pos x="5" y="534"/>
              </a:cxn>
              <a:cxn ang="0">
                <a:pos x="13" y="547"/>
              </a:cxn>
              <a:cxn ang="0">
                <a:pos x="21" y="558"/>
              </a:cxn>
              <a:cxn ang="0">
                <a:pos x="32" y="566"/>
              </a:cxn>
              <a:cxn ang="0">
                <a:pos x="43" y="572"/>
              </a:cxn>
              <a:cxn ang="0">
                <a:pos x="58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223" h="579">
                <a:moveTo>
                  <a:pt x="72" y="579"/>
                </a:moveTo>
                <a:lnTo>
                  <a:pt x="1151" y="579"/>
                </a:lnTo>
                <a:lnTo>
                  <a:pt x="1166" y="577"/>
                </a:lnTo>
                <a:lnTo>
                  <a:pt x="1180" y="572"/>
                </a:lnTo>
                <a:lnTo>
                  <a:pt x="1191" y="566"/>
                </a:lnTo>
                <a:lnTo>
                  <a:pt x="1203" y="558"/>
                </a:lnTo>
                <a:lnTo>
                  <a:pt x="1212" y="547"/>
                </a:lnTo>
                <a:lnTo>
                  <a:pt x="1219" y="534"/>
                </a:lnTo>
                <a:lnTo>
                  <a:pt x="1222" y="521"/>
                </a:lnTo>
                <a:lnTo>
                  <a:pt x="1223" y="506"/>
                </a:lnTo>
                <a:lnTo>
                  <a:pt x="1223" y="506"/>
                </a:lnTo>
                <a:lnTo>
                  <a:pt x="1223" y="506"/>
                </a:lnTo>
                <a:lnTo>
                  <a:pt x="1223" y="73"/>
                </a:lnTo>
                <a:lnTo>
                  <a:pt x="1222" y="59"/>
                </a:lnTo>
                <a:lnTo>
                  <a:pt x="1219" y="45"/>
                </a:lnTo>
                <a:lnTo>
                  <a:pt x="1212" y="32"/>
                </a:lnTo>
                <a:lnTo>
                  <a:pt x="1203" y="22"/>
                </a:lnTo>
                <a:lnTo>
                  <a:pt x="1191" y="13"/>
                </a:lnTo>
                <a:lnTo>
                  <a:pt x="1180" y="6"/>
                </a:lnTo>
                <a:lnTo>
                  <a:pt x="1166" y="1"/>
                </a:lnTo>
                <a:lnTo>
                  <a:pt x="1151" y="0"/>
                </a:lnTo>
                <a:lnTo>
                  <a:pt x="72" y="0"/>
                </a:lnTo>
                <a:lnTo>
                  <a:pt x="58" y="1"/>
                </a:lnTo>
                <a:lnTo>
                  <a:pt x="43" y="6"/>
                </a:lnTo>
                <a:lnTo>
                  <a:pt x="32" y="13"/>
                </a:lnTo>
                <a:lnTo>
                  <a:pt x="21" y="22"/>
                </a:lnTo>
                <a:lnTo>
                  <a:pt x="13" y="32"/>
                </a:lnTo>
                <a:lnTo>
                  <a:pt x="5" y="45"/>
                </a:lnTo>
                <a:lnTo>
                  <a:pt x="2" y="59"/>
                </a:lnTo>
                <a:lnTo>
                  <a:pt x="0" y="73"/>
                </a:lnTo>
                <a:lnTo>
                  <a:pt x="0" y="506"/>
                </a:lnTo>
                <a:lnTo>
                  <a:pt x="2" y="521"/>
                </a:lnTo>
                <a:lnTo>
                  <a:pt x="5" y="534"/>
                </a:lnTo>
                <a:lnTo>
                  <a:pt x="13" y="547"/>
                </a:lnTo>
                <a:lnTo>
                  <a:pt x="21" y="558"/>
                </a:lnTo>
                <a:lnTo>
                  <a:pt x="32" y="566"/>
                </a:lnTo>
                <a:lnTo>
                  <a:pt x="43" y="572"/>
                </a:lnTo>
                <a:lnTo>
                  <a:pt x="58" y="577"/>
                </a:lnTo>
                <a:lnTo>
                  <a:pt x="72" y="579"/>
                </a:lnTo>
                <a:lnTo>
                  <a:pt x="72" y="579"/>
                </a:lnTo>
                <a:close/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Terms</a:t>
            </a:r>
            <a:endParaRPr lang="en-US" dirty="0"/>
          </a:p>
        </p:txBody>
      </p:sp>
      <p:sp>
        <p:nvSpPr>
          <p:cNvPr id="247" name="Freeform 44"/>
          <p:cNvSpPr>
            <a:spLocks/>
          </p:cNvSpPr>
          <p:nvPr/>
        </p:nvSpPr>
        <p:spPr bwMode="auto">
          <a:xfrm>
            <a:off x="9228139" y="2288426"/>
            <a:ext cx="971550" cy="460375"/>
          </a:xfrm>
          <a:custGeom>
            <a:avLst/>
            <a:gdLst/>
            <a:ahLst/>
            <a:cxnLst>
              <a:cxn ang="0">
                <a:pos x="72" y="579"/>
              </a:cxn>
              <a:cxn ang="0">
                <a:pos x="1151" y="579"/>
              </a:cxn>
              <a:cxn ang="0">
                <a:pos x="1166" y="577"/>
              </a:cxn>
              <a:cxn ang="0">
                <a:pos x="1180" y="572"/>
              </a:cxn>
              <a:cxn ang="0">
                <a:pos x="1191" y="566"/>
              </a:cxn>
              <a:cxn ang="0">
                <a:pos x="1203" y="558"/>
              </a:cxn>
              <a:cxn ang="0">
                <a:pos x="1212" y="547"/>
              </a:cxn>
              <a:cxn ang="0">
                <a:pos x="1219" y="534"/>
              </a:cxn>
              <a:cxn ang="0">
                <a:pos x="1222" y="521"/>
              </a:cxn>
              <a:cxn ang="0">
                <a:pos x="1223" y="506"/>
              </a:cxn>
              <a:cxn ang="0">
                <a:pos x="1223" y="506"/>
              </a:cxn>
              <a:cxn ang="0">
                <a:pos x="1223" y="506"/>
              </a:cxn>
              <a:cxn ang="0">
                <a:pos x="1223" y="73"/>
              </a:cxn>
              <a:cxn ang="0">
                <a:pos x="1222" y="59"/>
              </a:cxn>
              <a:cxn ang="0">
                <a:pos x="1219" y="45"/>
              </a:cxn>
              <a:cxn ang="0">
                <a:pos x="1212" y="32"/>
              </a:cxn>
              <a:cxn ang="0">
                <a:pos x="1203" y="22"/>
              </a:cxn>
              <a:cxn ang="0">
                <a:pos x="1191" y="13"/>
              </a:cxn>
              <a:cxn ang="0">
                <a:pos x="1180" y="6"/>
              </a:cxn>
              <a:cxn ang="0">
                <a:pos x="1166" y="1"/>
              </a:cxn>
              <a:cxn ang="0">
                <a:pos x="1151" y="0"/>
              </a:cxn>
              <a:cxn ang="0">
                <a:pos x="72" y="0"/>
              </a:cxn>
              <a:cxn ang="0">
                <a:pos x="58" y="1"/>
              </a:cxn>
              <a:cxn ang="0">
                <a:pos x="43" y="6"/>
              </a:cxn>
              <a:cxn ang="0">
                <a:pos x="32" y="13"/>
              </a:cxn>
              <a:cxn ang="0">
                <a:pos x="21" y="22"/>
              </a:cxn>
              <a:cxn ang="0">
                <a:pos x="13" y="32"/>
              </a:cxn>
              <a:cxn ang="0">
                <a:pos x="5" y="45"/>
              </a:cxn>
              <a:cxn ang="0">
                <a:pos x="2" y="59"/>
              </a:cxn>
              <a:cxn ang="0">
                <a:pos x="0" y="73"/>
              </a:cxn>
              <a:cxn ang="0">
                <a:pos x="0" y="506"/>
              </a:cxn>
              <a:cxn ang="0">
                <a:pos x="2" y="521"/>
              </a:cxn>
              <a:cxn ang="0">
                <a:pos x="5" y="534"/>
              </a:cxn>
              <a:cxn ang="0">
                <a:pos x="13" y="547"/>
              </a:cxn>
              <a:cxn ang="0">
                <a:pos x="21" y="558"/>
              </a:cxn>
              <a:cxn ang="0">
                <a:pos x="32" y="566"/>
              </a:cxn>
              <a:cxn ang="0">
                <a:pos x="43" y="572"/>
              </a:cxn>
              <a:cxn ang="0">
                <a:pos x="58" y="577"/>
              </a:cxn>
              <a:cxn ang="0">
                <a:pos x="72" y="579"/>
              </a:cxn>
              <a:cxn ang="0">
                <a:pos x="72" y="579"/>
              </a:cxn>
            </a:cxnLst>
            <a:rect l="0" t="0" r="r" b="b"/>
            <a:pathLst>
              <a:path w="1223" h="579">
                <a:moveTo>
                  <a:pt x="72" y="579"/>
                </a:moveTo>
                <a:lnTo>
                  <a:pt x="1151" y="579"/>
                </a:lnTo>
                <a:lnTo>
                  <a:pt x="1166" y="577"/>
                </a:lnTo>
                <a:lnTo>
                  <a:pt x="1180" y="572"/>
                </a:lnTo>
                <a:lnTo>
                  <a:pt x="1191" y="566"/>
                </a:lnTo>
                <a:lnTo>
                  <a:pt x="1203" y="558"/>
                </a:lnTo>
                <a:lnTo>
                  <a:pt x="1212" y="547"/>
                </a:lnTo>
                <a:lnTo>
                  <a:pt x="1219" y="534"/>
                </a:lnTo>
                <a:lnTo>
                  <a:pt x="1222" y="521"/>
                </a:lnTo>
                <a:lnTo>
                  <a:pt x="1223" y="506"/>
                </a:lnTo>
                <a:lnTo>
                  <a:pt x="1223" y="506"/>
                </a:lnTo>
                <a:lnTo>
                  <a:pt x="1223" y="506"/>
                </a:lnTo>
                <a:lnTo>
                  <a:pt x="1223" y="73"/>
                </a:lnTo>
                <a:lnTo>
                  <a:pt x="1222" y="59"/>
                </a:lnTo>
                <a:lnTo>
                  <a:pt x="1219" y="45"/>
                </a:lnTo>
                <a:lnTo>
                  <a:pt x="1212" y="32"/>
                </a:lnTo>
                <a:lnTo>
                  <a:pt x="1203" y="22"/>
                </a:lnTo>
                <a:lnTo>
                  <a:pt x="1191" y="13"/>
                </a:lnTo>
                <a:lnTo>
                  <a:pt x="1180" y="6"/>
                </a:lnTo>
                <a:lnTo>
                  <a:pt x="1166" y="1"/>
                </a:lnTo>
                <a:lnTo>
                  <a:pt x="1151" y="0"/>
                </a:lnTo>
                <a:lnTo>
                  <a:pt x="72" y="0"/>
                </a:lnTo>
                <a:lnTo>
                  <a:pt x="58" y="1"/>
                </a:lnTo>
                <a:lnTo>
                  <a:pt x="43" y="6"/>
                </a:lnTo>
                <a:lnTo>
                  <a:pt x="32" y="13"/>
                </a:lnTo>
                <a:lnTo>
                  <a:pt x="21" y="22"/>
                </a:lnTo>
                <a:lnTo>
                  <a:pt x="13" y="32"/>
                </a:lnTo>
                <a:lnTo>
                  <a:pt x="5" y="45"/>
                </a:lnTo>
                <a:lnTo>
                  <a:pt x="2" y="59"/>
                </a:lnTo>
                <a:lnTo>
                  <a:pt x="0" y="73"/>
                </a:lnTo>
                <a:lnTo>
                  <a:pt x="0" y="506"/>
                </a:lnTo>
                <a:lnTo>
                  <a:pt x="2" y="521"/>
                </a:lnTo>
                <a:lnTo>
                  <a:pt x="5" y="534"/>
                </a:lnTo>
                <a:lnTo>
                  <a:pt x="13" y="547"/>
                </a:lnTo>
                <a:lnTo>
                  <a:pt x="21" y="558"/>
                </a:lnTo>
                <a:lnTo>
                  <a:pt x="32" y="566"/>
                </a:lnTo>
                <a:lnTo>
                  <a:pt x="43" y="572"/>
                </a:lnTo>
                <a:lnTo>
                  <a:pt x="58" y="577"/>
                </a:lnTo>
                <a:lnTo>
                  <a:pt x="72" y="579"/>
                </a:lnTo>
                <a:lnTo>
                  <a:pt x="72" y="579"/>
                </a:lnTo>
              </a:path>
            </a:pathLst>
          </a:cu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" name="Freeform 47"/>
          <p:cNvSpPr>
            <a:spLocks/>
          </p:cNvSpPr>
          <p:nvPr/>
        </p:nvSpPr>
        <p:spPr bwMode="auto">
          <a:xfrm>
            <a:off x="8970964" y="2977401"/>
            <a:ext cx="742950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5" y="101"/>
              </a:cxn>
              <a:cxn ang="0">
                <a:pos x="880" y="76"/>
              </a:cxn>
              <a:cxn ang="0">
                <a:pos x="828" y="53"/>
              </a:cxn>
              <a:cxn ang="0">
                <a:pos x="766" y="32"/>
              </a:cxn>
              <a:cxn ang="0">
                <a:pos x="691" y="18"/>
              </a:cxn>
              <a:cxn ang="0">
                <a:pos x="607" y="7"/>
              </a:cxn>
              <a:cxn ang="0">
                <a:pos x="516" y="0"/>
              </a:cxn>
              <a:cxn ang="0">
                <a:pos x="420" y="0"/>
              </a:cxn>
              <a:cxn ang="0">
                <a:pos x="329" y="7"/>
              </a:cxn>
              <a:cxn ang="0">
                <a:pos x="245" y="18"/>
              </a:cxn>
              <a:cxn ang="0">
                <a:pos x="170" y="32"/>
              </a:cxn>
              <a:cxn ang="0">
                <a:pos x="106" y="53"/>
              </a:cxn>
              <a:cxn ang="0">
                <a:pos x="56" y="76"/>
              </a:cxn>
              <a:cxn ang="0">
                <a:pos x="21" y="101"/>
              </a:cxn>
              <a:cxn ang="0">
                <a:pos x="2" y="130"/>
              </a:cxn>
              <a:cxn ang="0">
                <a:pos x="2" y="159"/>
              </a:cxn>
              <a:cxn ang="0">
                <a:pos x="21" y="188"/>
              </a:cxn>
              <a:cxn ang="0">
                <a:pos x="56" y="214"/>
              </a:cxn>
              <a:cxn ang="0">
                <a:pos x="106" y="236"/>
              </a:cxn>
              <a:cxn ang="0">
                <a:pos x="170" y="257"/>
              </a:cxn>
              <a:cxn ang="0">
                <a:pos x="245" y="271"/>
              </a:cxn>
              <a:cxn ang="0">
                <a:pos x="329" y="283"/>
              </a:cxn>
              <a:cxn ang="0">
                <a:pos x="420" y="289"/>
              </a:cxn>
              <a:cxn ang="0">
                <a:pos x="516" y="289"/>
              </a:cxn>
              <a:cxn ang="0">
                <a:pos x="607" y="283"/>
              </a:cxn>
              <a:cxn ang="0">
                <a:pos x="691" y="271"/>
              </a:cxn>
              <a:cxn ang="0">
                <a:pos x="766" y="257"/>
              </a:cxn>
              <a:cxn ang="0">
                <a:pos x="828" y="236"/>
              </a:cxn>
              <a:cxn ang="0">
                <a:pos x="880" y="214"/>
              </a:cxn>
              <a:cxn ang="0">
                <a:pos x="915" y="188"/>
              </a:cxn>
              <a:cxn ang="0">
                <a:pos x="934" y="159"/>
              </a:cxn>
            </a:cxnLst>
            <a:rect l="0" t="0" r="r" b="b"/>
            <a:pathLst>
              <a:path w="936" h="289">
                <a:moveTo>
                  <a:pt x="936" y="145"/>
                </a:moveTo>
                <a:lnTo>
                  <a:pt x="934" y="130"/>
                </a:lnTo>
                <a:lnTo>
                  <a:pt x="926" y="116"/>
                </a:lnTo>
                <a:lnTo>
                  <a:pt x="915" y="101"/>
                </a:lnTo>
                <a:lnTo>
                  <a:pt x="899" y="89"/>
                </a:lnTo>
                <a:lnTo>
                  <a:pt x="880" y="76"/>
                </a:lnTo>
                <a:lnTo>
                  <a:pt x="856" y="64"/>
                </a:lnTo>
                <a:lnTo>
                  <a:pt x="828" y="53"/>
                </a:lnTo>
                <a:lnTo>
                  <a:pt x="800" y="42"/>
                </a:lnTo>
                <a:lnTo>
                  <a:pt x="766" y="32"/>
                </a:lnTo>
                <a:lnTo>
                  <a:pt x="729" y="24"/>
                </a:lnTo>
                <a:lnTo>
                  <a:pt x="691" y="18"/>
                </a:lnTo>
                <a:lnTo>
                  <a:pt x="651" y="12"/>
                </a:lnTo>
                <a:lnTo>
                  <a:pt x="607" y="7"/>
                </a:lnTo>
                <a:lnTo>
                  <a:pt x="563" y="4"/>
                </a:lnTo>
                <a:lnTo>
                  <a:pt x="516" y="0"/>
                </a:lnTo>
                <a:lnTo>
                  <a:pt x="468" y="0"/>
                </a:lnTo>
                <a:lnTo>
                  <a:pt x="420" y="0"/>
                </a:lnTo>
                <a:lnTo>
                  <a:pt x="374" y="4"/>
                </a:lnTo>
                <a:lnTo>
                  <a:pt x="329" y="7"/>
                </a:lnTo>
                <a:lnTo>
                  <a:pt x="285" y="12"/>
                </a:lnTo>
                <a:lnTo>
                  <a:pt x="245" y="18"/>
                </a:lnTo>
                <a:lnTo>
                  <a:pt x="205" y="24"/>
                </a:lnTo>
                <a:lnTo>
                  <a:pt x="170" y="32"/>
                </a:lnTo>
                <a:lnTo>
                  <a:pt x="137" y="42"/>
                </a:lnTo>
                <a:lnTo>
                  <a:pt x="106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10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10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6" y="236"/>
                </a:lnTo>
                <a:lnTo>
                  <a:pt x="137" y="247"/>
                </a:lnTo>
                <a:lnTo>
                  <a:pt x="170" y="257"/>
                </a:lnTo>
                <a:lnTo>
                  <a:pt x="205" y="265"/>
                </a:lnTo>
                <a:lnTo>
                  <a:pt x="245" y="271"/>
                </a:lnTo>
                <a:lnTo>
                  <a:pt x="285" y="278"/>
                </a:lnTo>
                <a:lnTo>
                  <a:pt x="329" y="283"/>
                </a:lnTo>
                <a:lnTo>
                  <a:pt x="374" y="286"/>
                </a:lnTo>
                <a:lnTo>
                  <a:pt x="420" y="289"/>
                </a:lnTo>
                <a:lnTo>
                  <a:pt x="468" y="289"/>
                </a:lnTo>
                <a:lnTo>
                  <a:pt x="516" y="289"/>
                </a:lnTo>
                <a:lnTo>
                  <a:pt x="563" y="286"/>
                </a:lnTo>
                <a:lnTo>
                  <a:pt x="607" y="283"/>
                </a:lnTo>
                <a:lnTo>
                  <a:pt x="651" y="278"/>
                </a:lnTo>
                <a:lnTo>
                  <a:pt x="691" y="271"/>
                </a:lnTo>
                <a:lnTo>
                  <a:pt x="729" y="265"/>
                </a:lnTo>
                <a:lnTo>
                  <a:pt x="766" y="257"/>
                </a:lnTo>
                <a:lnTo>
                  <a:pt x="800" y="247"/>
                </a:lnTo>
                <a:lnTo>
                  <a:pt x="828" y="236"/>
                </a:lnTo>
                <a:lnTo>
                  <a:pt x="856" y="225"/>
                </a:lnTo>
                <a:lnTo>
                  <a:pt x="880" y="214"/>
                </a:lnTo>
                <a:lnTo>
                  <a:pt x="899" y="201"/>
                </a:lnTo>
                <a:lnTo>
                  <a:pt x="915" y="188"/>
                </a:lnTo>
                <a:lnTo>
                  <a:pt x="926" y="174"/>
                </a:lnTo>
                <a:lnTo>
                  <a:pt x="934" y="159"/>
                </a:lnTo>
                <a:lnTo>
                  <a:pt x="936" y="145"/>
                </a:lnTo>
                <a:close/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term</a:t>
            </a:r>
            <a:endParaRPr lang="en-US" sz="1200" dirty="0"/>
          </a:p>
        </p:txBody>
      </p:sp>
      <p:sp>
        <p:nvSpPr>
          <p:cNvPr id="249" name="Freeform 48"/>
          <p:cNvSpPr>
            <a:spLocks/>
          </p:cNvSpPr>
          <p:nvPr/>
        </p:nvSpPr>
        <p:spPr bwMode="auto">
          <a:xfrm>
            <a:off x="8970964" y="2977401"/>
            <a:ext cx="742950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5" y="101"/>
              </a:cxn>
              <a:cxn ang="0">
                <a:pos x="880" y="76"/>
              </a:cxn>
              <a:cxn ang="0">
                <a:pos x="828" y="53"/>
              </a:cxn>
              <a:cxn ang="0">
                <a:pos x="766" y="32"/>
              </a:cxn>
              <a:cxn ang="0">
                <a:pos x="691" y="18"/>
              </a:cxn>
              <a:cxn ang="0">
                <a:pos x="607" y="7"/>
              </a:cxn>
              <a:cxn ang="0">
                <a:pos x="516" y="0"/>
              </a:cxn>
              <a:cxn ang="0">
                <a:pos x="420" y="0"/>
              </a:cxn>
              <a:cxn ang="0">
                <a:pos x="329" y="7"/>
              </a:cxn>
              <a:cxn ang="0">
                <a:pos x="245" y="18"/>
              </a:cxn>
              <a:cxn ang="0">
                <a:pos x="170" y="32"/>
              </a:cxn>
              <a:cxn ang="0">
                <a:pos x="106" y="53"/>
              </a:cxn>
              <a:cxn ang="0">
                <a:pos x="56" y="76"/>
              </a:cxn>
              <a:cxn ang="0">
                <a:pos x="21" y="101"/>
              </a:cxn>
              <a:cxn ang="0">
                <a:pos x="2" y="130"/>
              </a:cxn>
              <a:cxn ang="0">
                <a:pos x="2" y="159"/>
              </a:cxn>
              <a:cxn ang="0">
                <a:pos x="21" y="188"/>
              </a:cxn>
              <a:cxn ang="0">
                <a:pos x="56" y="214"/>
              </a:cxn>
              <a:cxn ang="0">
                <a:pos x="106" y="236"/>
              </a:cxn>
              <a:cxn ang="0">
                <a:pos x="170" y="257"/>
              </a:cxn>
              <a:cxn ang="0">
                <a:pos x="245" y="271"/>
              </a:cxn>
              <a:cxn ang="0">
                <a:pos x="329" y="283"/>
              </a:cxn>
              <a:cxn ang="0">
                <a:pos x="420" y="289"/>
              </a:cxn>
              <a:cxn ang="0">
                <a:pos x="516" y="289"/>
              </a:cxn>
              <a:cxn ang="0">
                <a:pos x="607" y="283"/>
              </a:cxn>
              <a:cxn ang="0">
                <a:pos x="691" y="271"/>
              </a:cxn>
              <a:cxn ang="0">
                <a:pos x="766" y="257"/>
              </a:cxn>
              <a:cxn ang="0">
                <a:pos x="828" y="236"/>
              </a:cxn>
              <a:cxn ang="0">
                <a:pos x="880" y="214"/>
              </a:cxn>
              <a:cxn ang="0">
                <a:pos x="915" y="188"/>
              </a:cxn>
              <a:cxn ang="0">
                <a:pos x="934" y="159"/>
              </a:cxn>
            </a:cxnLst>
            <a:rect l="0" t="0" r="r" b="b"/>
            <a:pathLst>
              <a:path w="936" h="289">
                <a:moveTo>
                  <a:pt x="936" y="145"/>
                </a:moveTo>
                <a:lnTo>
                  <a:pt x="934" y="130"/>
                </a:lnTo>
                <a:lnTo>
                  <a:pt x="926" y="116"/>
                </a:lnTo>
                <a:lnTo>
                  <a:pt x="915" y="101"/>
                </a:lnTo>
                <a:lnTo>
                  <a:pt x="899" y="89"/>
                </a:lnTo>
                <a:lnTo>
                  <a:pt x="880" y="76"/>
                </a:lnTo>
                <a:lnTo>
                  <a:pt x="856" y="64"/>
                </a:lnTo>
                <a:lnTo>
                  <a:pt x="828" y="53"/>
                </a:lnTo>
                <a:lnTo>
                  <a:pt x="800" y="42"/>
                </a:lnTo>
                <a:lnTo>
                  <a:pt x="766" y="32"/>
                </a:lnTo>
                <a:lnTo>
                  <a:pt x="729" y="24"/>
                </a:lnTo>
                <a:lnTo>
                  <a:pt x="691" y="18"/>
                </a:lnTo>
                <a:lnTo>
                  <a:pt x="651" y="12"/>
                </a:lnTo>
                <a:lnTo>
                  <a:pt x="607" y="7"/>
                </a:lnTo>
                <a:lnTo>
                  <a:pt x="563" y="4"/>
                </a:lnTo>
                <a:lnTo>
                  <a:pt x="516" y="0"/>
                </a:lnTo>
                <a:lnTo>
                  <a:pt x="468" y="0"/>
                </a:lnTo>
                <a:lnTo>
                  <a:pt x="420" y="0"/>
                </a:lnTo>
                <a:lnTo>
                  <a:pt x="374" y="4"/>
                </a:lnTo>
                <a:lnTo>
                  <a:pt x="329" y="7"/>
                </a:lnTo>
                <a:lnTo>
                  <a:pt x="285" y="12"/>
                </a:lnTo>
                <a:lnTo>
                  <a:pt x="245" y="18"/>
                </a:lnTo>
                <a:lnTo>
                  <a:pt x="205" y="24"/>
                </a:lnTo>
                <a:lnTo>
                  <a:pt x="170" y="32"/>
                </a:lnTo>
                <a:lnTo>
                  <a:pt x="137" y="42"/>
                </a:lnTo>
                <a:lnTo>
                  <a:pt x="106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10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10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6" y="236"/>
                </a:lnTo>
                <a:lnTo>
                  <a:pt x="137" y="247"/>
                </a:lnTo>
                <a:lnTo>
                  <a:pt x="170" y="257"/>
                </a:lnTo>
                <a:lnTo>
                  <a:pt x="205" y="265"/>
                </a:lnTo>
                <a:lnTo>
                  <a:pt x="245" y="271"/>
                </a:lnTo>
                <a:lnTo>
                  <a:pt x="285" y="278"/>
                </a:lnTo>
                <a:lnTo>
                  <a:pt x="329" y="283"/>
                </a:lnTo>
                <a:lnTo>
                  <a:pt x="374" y="286"/>
                </a:lnTo>
                <a:lnTo>
                  <a:pt x="420" y="289"/>
                </a:lnTo>
                <a:lnTo>
                  <a:pt x="468" y="289"/>
                </a:lnTo>
                <a:lnTo>
                  <a:pt x="516" y="289"/>
                </a:lnTo>
                <a:lnTo>
                  <a:pt x="563" y="286"/>
                </a:lnTo>
                <a:lnTo>
                  <a:pt x="607" y="283"/>
                </a:lnTo>
                <a:lnTo>
                  <a:pt x="651" y="278"/>
                </a:lnTo>
                <a:lnTo>
                  <a:pt x="691" y="271"/>
                </a:lnTo>
                <a:lnTo>
                  <a:pt x="729" y="265"/>
                </a:lnTo>
                <a:lnTo>
                  <a:pt x="766" y="257"/>
                </a:lnTo>
                <a:lnTo>
                  <a:pt x="800" y="247"/>
                </a:lnTo>
                <a:lnTo>
                  <a:pt x="828" y="236"/>
                </a:lnTo>
                <a:lnTo>
                  <a:pt x="856" y="225"/>
                </a:lnTo>
                <a:lnTo>
                  <a:pt x="880" y="214"/>
                </a:lnTo>
                <a:lnTo>
                  <a:pt x="899" y="201"/>
                </a:lnTo>
                <a:lnTo>
                  <a:pt x="915" y="188"/>
                </a:lnTo>
                <a:lnTo>
                  <a:pt x="926" y="174"/>
                </a:lnTo>
                <a:lnTo>
                  <a:pt x="934" y="159"/>
                </a:lnTo>
                <a:lnTo>
                  <a:pt x="936" y="145"/>
                </a:lnTo>
              </a:path>
            </a:pathLst>
          </a:cu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50" name="Freeform 50"/>
          <p:cNvSpPr>
            <a:spLocks/>
          </p:cNvSpPr>
          <p:nvPr/>
        </p:nvSpPr>
        <p:spPr bwMode="auto">
          <a:xfrm>
            <a:off x="9771064" y="2977401"/>
            <a:ext cx="742950" cy="230188"/>
          </a:xfrm>
          <a:custGeom>
            <a:avLst/>
            <a:gdLst/>
            <a:ahLst/>
            <a:cxnLst>
              <a:cxn ang="0">
                <a:pos x="933" y="130"/>
              </a:cxn>
              <a:cxn ang="0">
                <a:pos x="914" y="101"/>
              </a:cxn>
              <a:cxn ang="0">
                <a:pos x="879" y="76"/>
              </a:cxn>
              <a:cxn ang="0">
                <a:pos x="829" y="53"/>
              </a:cxn>
              <a:cxn ang="0">
                <a:pos x="765" y="32"/>
              </a:cxn>
              <a:cxn ang="0">
                <a:pos x="692" y="18"/>
              </a:cxn>
              <a:cxn ang="0">
                <a:pos x="607" y="7"/>
              </a:cxn>
              <a:cxn ang="0">
                <a:pos x="515" y="0"/>
              </a:cxn>
              <a:cxn ang="0">
                <a:pos x="419" y="0"/>
              </a:cxn>
              <a:cxn ang="0">
                <a:pos x="328" y="7"/>
              </a:cxn>
              <a:cxn ang="0">
                <a:pos x="245" y="18"/>
              </a:cxn>
              <a:cxn ang="0">
                <a:pos x="170" y="32"/>
              </a:cxn>
              <a:cxn ang="0">
                <a:pos x="107" y="53"/>
              </a:cxn>
              <a:cxn ang="0">
                <a:pos x="56" y="76"/>
              </a:cxn>
              <a:cxn ang="0">
                <a:pos x="21" y="101"/>
              </a:cxn>
              <a:cxn ang="0">
                <a:pos x="1" y="130"/>
              </a:cxn>
              <a:cxn ang="0">
                <a:pos x="1" y="159"/>
              </a:cxn>
              <a:cxn ang="0">
                <a:pos x="21" y="188"/>
              </a:cxn>
              <a:cxn ang="0">
                <a:pos x="56" y="214"/>
              </a:cxn>
              <a:cxn ang="0">
                <a:pos x="107" y="236"/>
              </a:cxn>
              <a:cxn ang="0">
                <a:pos x="170" y="257"/>
              </a:cxn>
              <a:cxn ang="0">
                <a:pos x="245" y="271"/>
              </a:cxn>
              <a:cxn ang="0">
                <a:pos x="328" y="283"/>
              </a:cxn>
              <a:cxn ang="0">
                <a:pos x="419" y="289"/>
              </a:cxn>
              <a:cxn ang="0">
                <a:pos x="515" y="289"/>
              </a:cxn>
              <a:cxn ang="0">
                <a:pos x="607" y="283"/>
              </a:cxn>
              <a:cxn ang="0">
                <a:pos x="692" y="271"/>
              </a:cxn>
              <a:cxn ang="0">
                <a:pos x="765" y="257"/>
              </a:cxn>
              <a:cxn ang="0">
                <a:pos x="829" y="236"/>
              </a:cxn>
              <a:cxn ang="0">
                <a:pos x="879" y="214"/>
              </a:cxn>
              <a:cxn ang="0">
                <a:pos x="914" y="188"/>
              </a:cxn>
              <a:cxn ang="0">
                <a:pos x="933" y="159"/>
              </a:cxn>
            </a:cxnLst>
            <a:rect l="0" t="0" r="r" b="b"/>
            <a:pathLst>
              <a:path w="935" h="289">
                <a:moveTo>
                  <a:pt x="935" y="145"/>
                </a:moveTo>
                <a:lnTo>
                  <a:pt x="933" y="130"/>
                </a:lnTo>
                <a:lnTo>
                  <a:pt x="925" y="116"/>
                </a:lnTo>
                <a:lnTo>
                  <a:pt x="914" y="101"/>
                </a:lnTo>
                <a:lnTo>
                  <a:pt x="898" y="89"/>
                </a:lnTo>
                <a:lnTo>
                  <a:pt x="879" y="76"/>
                </a:lnTo>
                <a:lnTo>
                  <a:pt x="857" y="64"/>
                </a:lnTo>
                <a:lnTo>
                  <a:pt x="829" y="53"/>
                </a:lnTo>
                <a:lnTo>
                  <a:pt x="799" y="42"/>
                </a:lnTo>
                <a:lnTo>
                  <a:pt x="765" y="32"/>
                </a:lnTo>
                <a:lnTo>
                  <a:pt x="730" y="24"/>
                </a:lnTo>
                <a:lnTo>
                  <a:pt x="692" y="18"/>
                </a:lnTo>
                <a:lnTo>
                  <a:pt x="650" y="12"/>
                </a:lnTo>
                <a:lnTo>
                  <a:pt x="607" y="7"/>
                </a:lnTo>
                <a:lnTo>
                  <a:pt x="562" y="4"/>
                </a:lnTo>
                <a:lnTo>
                  <a:pt x="515" y="0"/>
                </a:lnTo>
                <a:lnTo>
                  <a:pt x="467" y="0"/>
                </a:lnTo>
                <a:lnTo>
                  <a:pt x="419" y="0"/>
                </a:lnTo>
                <a:lnTo>
                  <a:pt x="373" y="4"/>
                </a:lnTo>
                <a:lnTo>
                  <a:pt x="328" y="7"/>
                </a:lnTo>
                <a:lnTo>
                  <a:pt x="285" y="12"/>
                </a:lnTo>
                <a:lnTo>
                  <a:pt x="245" y="18"/>
                </a:lnTo>
                <a:lnTo>
                  <a:pt x="206" y="24"/>
                </a:lnTo>
                <a:lnTo>
                  <a:pt x="170" y="32"/>
                </a:lnTo>
                <a:lnTo>
                  <a:pt x="137" y="42"/>
                </a:lnTo>
                <a:lnTo>
                  <a:pt x="107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9" y="116"/>
                </a:lnTo>
                <a:lnTo>
                  <a:pt x="1" y="130"/>
                </a:lnTo>
                <a:lnTo>
                  <a:pt x="0" y="145"/>
                </a:lnTo>
                <a:lnTo>
                  <a:pt x="1" y="159"/>
                </a:lnTo>
                <a:lnTo>
                  <a:pt x="9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7" y="236"/>
                </a:lnTo>
                <a:lnTo>
                  <a:pt x="137" y="247"/>
                </a:lnTo>
                <a:lnTo>
                  <a:pt x="170" y="257"/>
                </a:lnTo>
                <a:lnTo>
                  <a:pt x="206" y="265"/>
                </a:lnTo>
                <a:lnTo>
                  <a:pt x="245" y="271"/>
                </a:lnTo>
                <a:lnTo>
                  <a:pt x="285" y="278"/>
                </a:lnTo>
                <a:lnTo>
                  <a:pt x="328" y="283"/>
                </a:lnTo>
                <a:lnTo>
                  <a:pt x="373" y="286"/>
                </a:lnTo>
                <a:lnTo>
                  <a:pt x="419" y="289"/>
                </a:lnTo>
                <a:lnTo>
                  <a:pt x="467" y="289"/>
                </a:lnTo>
                <a:lnTo>
                  <a:pt x="515" y="289"/>
                </a:lnTo>
                <a:lnTo>
                  <a:pt x="562" y="286"/>
                </a:lnTo>
                <a:lnTo>
                  <a:pt x="607" y="283"/>
                </a:lnTo>
                <a:lnTo>
                  <a:pt x="650" y="278"/>
                </a:lnTo>
                <a:lnTo>
                  <a:pt x="692" y="271"/>
                </a:lnTo>
                <a:lnTo>
                  <a:pt x="730" y="265"/>
                </a:lnTo>
                <a:lnTo>
                  <a:pt x="765" y="257"/>
                </a:lnTo>
                <a:lnTo>
                  <a:pt x="799" y="247"/>
                </a:lnTo>
                <a:lnTo>
                  <a:pt x="829" y="236"/>
                </a:lnTo>
                <a:lnTo>
                  <a:pt x="857" y="225"/>
                </a:lnTo>
                <a:lnTo>
                  <a:pt x="879" y="214"/>
                </a:lnTo>
                <a:lnTo>
                  <a:pt x="898" y="201"/>
                </a:lnTo>
                <a:lnTo>
                  <a:pt x="914" y="188"/>
                </a:lnTo>
                <a:lnTo>
                  <a:pt x="925" y="174"/>
                </a:lnTo>
                <a:lnTo>
                  <a:pt x="933" y="159"/>
                </a:lnTo>
                <a:lnTo>
                  <a:pt x="935" y="145"/>
                </a:lnTo>
                <a:close/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/>
              <a:t>syn</a:t>
            </a:r>
            <a:endParaRPr lang="en-US" sz="1200" dirty="0"/>
          </a:p>
        </p:txBody>
      </p:sp>
      <p:sp>
        <p:nvSpPr>
          <p:cNvPr id="251" name="Freeform 51"/>
          <p:cNvSpPr>
            <a:spLocks/>
          </p:cNvSpPr>
          <p:nvPr/>
        </p:nvSpPr>
        <p:spPr bwMode="auto">
          <a:xfrm>
            <a:off x="9771064" y="2977401"/>
            <a:ext cx="742950" cy="230188"/>
          </a:xfrm>
          <a:custGeom>
            <a:avLst/>
            <a:gdLst/>
            <a:ahLst/>
            <a:cxnLst>
              <a:cxn ang="0">
                <a:pos x="933" y="130"/>
              </a:cxn>
              <a:cxn ang="0">
                <a:pos x="914" y="101"/>
              </a:cxn>
              <a:cxn ang="0">
                <a:pos x="879" y="76"/>
              </a:cxn>
              <a:cxn ang="0">
                <a:pos x="829" y="53"/>
              </a:cxn>
              <a:cxn ang="0">
                <a:pos x="765" y="32"/>
              </a:cxn>
              <a:cxn ang="0">
                <a:pos x="692" y="18"/>
              </a:cxn>
              <a:cxn ang="0">
                <a:pos x="607" y="7"/>
              </a:cxn>
              <a:cxn ang="0">
                <a:pos x="515" y="0"/>
              </a:cxn>
              <a:cxn ang="0">
                <a:pos x="419" y="0"/>
              </a:cxn>
              <a:cxn ang="0">
                <a:pos x="328" y="7"/>
              </a:cxn>
              <a:cxn ang="0">
                <a:pos x="245" y="18"/>
              </a:cxn>
              <a:cxn ang="0">
                <a:pos x="170" y="32"/>
              </a:cxn>
              <a:cxn ang="0">
                <a:pos x="107" y="53"/>
              </a:cxn>
              <a:cxn ang="0">
                <a:pos x="56" y="76"/>
              </a:cxn>
              <a:cxn ang="0">
                <a:pos x="21" y="101"/>
              </a:cxn>
              <a:cxn ang="0">
                <a:pos x="1" y="130"/>
              </a:cxn>
              <a:cxn ang="0">
                <a:pos x="1" y="159"/>
              </a:cxn>
              <a:cxn ang="0">
                <a:pos x="21" y="188"/>
              </a:cxn>
              <a:cxn ang="0">
                <a:pos x="56" y="214"/>
              </a:cxn>
              <a:cxn ang="0">
                <a:pos x="107" y="236"/>
              </a:cxn>
              <a:cxn ang="0">
                <a:pos x="170" y="257"/>
              </a:cxn>
              <a:cxn ang="0">
                <a:pos x="245" y="271"/>
              </a:cxn>
              <a:cxn ang="0">
                <a:pos x="328" y="283"/>
              </a:cxn>
              <a:cxn ang="0">
                <a:pos x="419" y="289"/>
              </a:cxn>
              <a:cxn ang="0">
                <a:pos x="515" y="289"/>
              </a:cxn>
              <a:cxn ang="0">
                <a:pos x="607" y="283"/>
              </a:cxn>
              <a:cxn ang="0">
                <a:pos x="692" y="271"/>
              </a:cxn>
              <a:cxn ang="0">
                <a:pos x="765" y="257"/>
              </a:cxn>
              <a:cxn ang="0">
                <a:pos x="829" y="236"/>
              </a:cxn>
              <a:cxn ang="0">
                <a:pos x="879" y="214"/>
              </a:cxn>
              <a:cxn ang="0">
                <a:pos x="914" y="188"/>
              </a:cxn>
              <a:cxn ang="0">
                <a:pos x="933" y="159"/>
              </a:cxn>
            </a:cxnLst>
            <a:rect l="0" t="0" r="r" b="b"/>
            <a:pathLst>
              <a:path w="935" h="289">
                <a:moveTo>
                  <a:pt x="935" y="145"/>
                </a:moveTo>
                <a:lnTo>
                  <a:pt x="933" y="130"/>
                </a:lnTo>
                <a:lnTo>
                  <a:pt x="925" y="116"/>
                </a:lnTo>
                <a:lnTo>
                  <a:pt x="914" y="101"/>
                </a:lnTo>
                <a:lnTo>
                  <a:pt x="898" y="89"/>
                </a:lnTo>
                <a:lnTo>
                  <a:pt x="879" y="76"/>
                </a:lnTo>
                <a:lnTo>
                  <a:pt x="857" y="64"/>
                </a:lnTo>
                <a:lnTo>
                  <a:pt x="829" y="53"/>
                </a:lnTo>
                <a:lnTo>
                  <a:pt x="799" y="42"/>
                </a:lnTo>
                <a:lnTo>
                  <a:pt x="765" y="32"/>
                </a:lnTo>
                <a:lnTo>
                  <a:pt x="730" y="24"/>
                </a:lnTo>
                <a:lnTo>
                  <a:pt x="692" y="18"/>
                </a:lnTo>
                <a:lnTo>
                  <a:pt x="650" y="12"/>
                </a:lnTo>
                <a:lnTo>
                  <a:pt x="607" y="7"/>
                </a:lnTo>
                <a:lnTo>
                  <a:pt x="562" y="4"/>
                </a:lnTo>
                <a:lnTo>
                  <a:pt x="515" y="0"/>
                </a:lnTo>
                <a:lnTo>
                  <a:pt x="467" y="0"/>
                </a:lnTo>
                <a:lnTo>
                  <a:pt x="419" y="0"/>
                </a:lnTo>
                <a:lnTo>
                  <a:pt x="373" y="4"/>
                </a:lnTo>
                <a:lnTo>
                  <a:pt x="328" y="7"/>
                </a:lnTo>
                <a:lnTo>
                  <a:pt x="285" y="12"/>
                </a:lnTo>
                <a:lnTo>
                  <a:pt x="245" y="18"/>
                </a:lnTo>
                <a:lnTo>
                  <a:pt x="206" y="24"/>
                </a:lnTo>
                <a:lnTo>
                  <a:pt x="170" y="32"/>
                </a:lnTo>
                <a:lnTo>
                  <a:pt x="137" y="42"/>
                </a:lnTo>
                <a:lnTo>
                  <a:pt x="107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9" y="116"/>
                </a:lnTo>
                <a:lnTo>
                  <a:pt x="1" y="130"/>
                </a:lnTo>
                <a:lnTo>
                  <a:pt x="0" y="145"/>
                </a:lnTo>
                <a:lnTo>
                  <a:pt x="1" y="159"/>
                </a:lnTo>
                <a:lnTo>
                  <a:pt x="9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7" y="236"/>
                </a:lnTo>
                <a:lnTo>
                  <a:pt x="137" y="247"/>
                </a:lnTo>
                <a:lnTo>
                  <a:pt x="170" y="257"/>
                </a:lnTo>
                <a:lnTo>
                  <a:pt x="206" y="265"/>
                </a:lnTo>
                <a:lnTo>
                  <a:pt x="245" y="271"/>
                </a:lnTo>
                <a:lnTo>
                  <a:pt x="285" y="278"/>
                </a:lnTo>
                <a:lnTo>
                  <a:pt x="328" y="283"/>
                </a:lnTo>
                <a:lnTo>
                  <a:pt x="373" y="286"/>
                </a:lnTo>
                <a:lnTo>
                  <a:pt x="419" y="289"/>
                </a:lnTo>
                <a:lnTo>
                  <a:pt x="467" y="289"/>
                </a:lnTo>
                <a:lnTo>
                  <a:pt x="515" y="289"/>
                </a:lnTo>
                <a:lnTo>
                  <a:pt x="562" y="286"/>
                </a:lnTo>
                <a:lnTo>
                  <a:pt x="607" y="283"/>
                </a:lnTo>
                <a:lnTo>
                  <a:pt x="650" y="278"/>
                </a:lnTo>
                <a:lnTo>
                  <a:pt x="692" y="271"/>
                </a:lnTo>
                <a:lnTo>
                  <a:pt x="730" y="265"/>
                </a:lnTo>
                <a:lnTo>
                  <a:pt x="765" y="257"/>
                </a:lnTo>
                <a:lnTo>
                  <a:pt x="799" y="247"/>
                </a:lnTo>
                <a:lnTo>
                  <a:pt x="829" y="236"/>
                </a:lnTo>
                <a:lnTo>
                  <a:pt x="857" y="225"/>
                </a:lnTo>
                <a:lnTo>
                  <a:pt x="879" y="214"/>
                </a:lnTo>
                <a:lnTo>
                  <a:pt x="898" y="201"/>
                </a:lnTo>
                <a:lnTo>
                  <a:pt x="914" y="188"/>
                </a:lnTo>
                <a:lnTo>
                  <a:pt x="925" y="174"/>
                </a:lnTo>
                <a:lnTo>
                  <a:pt x="933" y="159"/>
                </a:lnTo>
                <a:lnTo>
                  <a:pt x="935" y="145"/>
                </a:lnTo>
              </a:path>
            </a:pathLst>
          </a:cu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52" name="Freeform 53"/>
          <p:cNvSpPr>
            <a:spLocks/>
          </p:cNvSpPr>
          <p:nvPr/>
        </p:nvSpPr>
        <p:spPr bwMode="auto">
          <a:xfrm>
            <a:off x="5026026" y="2977401"/>
            <a:ext cx="742950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5" y="101"/>
              </a:cxn>
              <a:cxn ang="0">
                <a:pos x="880" y="76"/>
              </a:cxn>
              <a:cxn ang="0">
                <a:pos x="830" y="53"/>
              </a:cxn>
              <a:cxn ang="0">
                <a:pos x="766" y="32"/>
              </a:cxn>
              <a:cxn ang="0">
                <a:pos x="692" y="18"/>
              </a:cxn>
              <a:cxn ang="0">
                <a:pos x="607" y="7"/>
              </a:cxn>
              <a:cxn ang="0">
                <a:pos x="516" y="0"/>
              </a:cxn>
              <a:cxn ang="0">
                <a:pos x="420" y="0"/>
              </a:cxn>
              <a:cxn ang="0">
                <a:pos x="329" y="7"/>
              </a:cxn>
              <a:cxn ang="0">
                <a:pos x="245" y="18"/>
              </a:cxn>
              <a:cxn ang="0">
                <a:pos x="170" y="32"/>
              </a:cxn>
              <a:cxn ang="0">
                <a:pos x="108" y="53"/>
              </a:cxn>
              <a:cxn ang="0">
                <a:pos x="56" y="76"/>
              </a:cxn>
              <a:cxn ang="0">
                <a:pos x="21" y="101"/>
              </a:cxn>
              <a:cxn ang="0">
                <a:pos x="4" y="130"/>
              </a:cxn>
              <a:cxn ang="0">
                <a:pos x="4" y="159"/>
              </a:cxn>
              <a:cxn ang="0">
                <a:pos x="21" y="188"/>
              </a:cxn>
              <a:cxn ang="0">
                <a:pos x="56" y="214"/>
              </a:cxn>
              <a:cxn ang="0">
                <a:pos x="108" y="236"/>
              </a:cxn>
              <a:cxn ang="0">
                <a:pos x="170" y="255"/>
              </a:cxn>
              <a:cxn ang="0">
                <a:pos x="245" y="271"/>
              </a:cxn>
              <a:cxn ang="0">
                <a:pos x="329" y="283"/>
              </a:cxn>
              <a:cxn ang="0">
                <a:pos x="420" y="289"/>
              </a:cxn>
              <a:cxn ang="0">
                <a:pos x="516" y="289"/>
              </a:cxn>
              <a:cxn ang="0">
                <a:pos x="607" y="283"/>
              </a:cxn>
              <a:cxn ang="0">
                <a:pos x="692" y="271"/>
              </a:cxn>
              <a:cxn ang="0">
                <a:pos x="766" y="255"/>
              </a:cxn>
              <a:cxn ang="0">
                <a:pos x="830" y="236"/>
              </a:cxn>
              <a:cxn ang="0">
                <a:pos x="880" y="214"/>
              </a:cxn>
              <a:cxn ang="0">
                <a:pos x="915" y="188"/>
              </a:cxn>
              <a:cxn ang="0">
                <a:pos x="934" y="159"/>
              </a:cxn>
            </a:cxnLst>
            <a:rect l="0" t="0" r="r" b="b"/>
            <a:pathLst>
              <a:path w="937" h="289">
                <a:moveTo>
                  <a:pt x="937" y="145"/>
                </a:moveTo>
                <a:lnTo>
                  <a:pt x="934" y="130"/>
                </a:lnTo>
                <a:lnTo>
                  <a:pt x="928" y="116"/>
                </a:lnTo>
                <a:lnTo>
                  <a:pt x="915" y="101"/>
                </a:lnTo>
                <a:lnTo>
                  <a:pt x="900" y="89"/>
                </a:lnTo>
                <a:lnTo>
                  <a:pt x="880" y="76"/>
                </a:lnTo>
                <a:lnTo>
                  <a:pt x="857" y="64"/>
                </a:lnTo>
                <a:lnTo>
                  <a:pt x="830" y="53"/>
                </a:lnTo>
                <a:lnTo>
                  <a:pt x="800" y="42"/>
                </a:lnTo>
                <a:lnTo>
                  <a:pt x="766" y="32"/>
                </a:lnTo>
                <a:lnTo>
                  <a:pt x="731" y="24"/>
                </a:lnTo>
                <a:lnTo>
                  <a:pt x="692" y="18"/>
                </a:lnTo>
                <a:lnTo>
                  <a:pt x="651" y="12"/>
                </a:lnTo>
                <a:lnTo>
                  <a:pt x="607" y="7"/>
                </a:lnTo>
                <a:lnTo>
                  <a:pt x="562" y="4"/>
                </a:lnTo>
                <a:lnTo>
                  <a:pt x="516" y="0"/>
                </a:lnTo>
                <a:lnTo>
                  <a:pt x="468" y="0"/>
                </a:lnTo>
                <a:lnTo>
                  <a:pt x="420" y="0"/>
                </a:lnTo>
                <a:lnTo>
                  <a:pt x="374" y="4"/>
                </a:lnTo>
                <a:lnTo>
                  <a:pt x="329" y="7"/>
                </a:lnTo>
                <a:lnTo>
                  <a:pt x="287" y="12"/>
                </a:lnTo>
                <a:lnTo>
                  <a:pt x="245" y="18"/>
                </a:lnTo>
                <a:lnTo>
                  <a:pt x="207" y="24"/>
                </a:lnTo>
                <a:lnTo>
                  <a:pt x="170" y="32"/>
                </a:lnTo>
                <a:lnTo>
                  <a:pt x="138" y="42"/>
                </a:lnTo>
                <a:lnTo>
                  <a:pt x="108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10" y="116"/>
                </a:lnTo>
                <a:lnTo>
                  <a:pt x="4" y="130"/>
                </a:lnTo>
                <a:lnTo>
                  <a:pt x="0" y="145"/>
                </a:lnTo>
                <a:lnTo>
                  <a:pt x="4" y="159"/>
                </a:lnTo>
                <a:lnTo>
                  <a:pt x="10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8" y="236"/>
                </a:lnTo>
                <a:lnTo>
                  <a:pt x="138" y="247"/>
                </a:lnTo>
                <a:lnTo>
                  <a:pt x="170" y="255"/>
                </a:lnTo>
                <a:lnTo>
                  <a:pt x="207" y="265"/>
                </a:lnTo>
                <a:lnTo>
                  <a:pt x="245" y="271"/>
                </a:lnTo>
                <a:lnTo>
                  <a:pt x="287" y="278"/>
                </a:lnTo>
                <a:lnTo>
                  <a:pt x="329" y="283"/>
                </a:lnTo>
                <a:lnTo>
                  <a:pt x="374" y="286"/>
                </a:lnTo>
                <a:lnTo>
                  <a:pt x="420" y="289"/>
                </a:lnTo>
                <a:lnTo>
                  <a:pt x="468" y="289"/>
                </a:lnTo>
                <a:lnTo>
                  <a:pt x="516" y="289"/>
                </a:lnTo>
                <a:lnTo>
                  <a:pt x="562" y="286"/>
                </a:lnTo>
                <a:lnTo>
                  <a:pt x="607" y="283"/>
                </a:lnTo>
                <a:lnTo>
                  <a:pt x="651" y="278"/>
                </a:lnTo>
                <a:lnTo>
                  <a:pt x="692" y="271"/>
                </a:lnTo>
                <a:lnTo>
                  <a:pt x="731" y="265"/>
                </a:lnTo>
                <a:lnTo>
                  <a:pt x="766" y="255"/>
                </a:lnTo>
                <a:lnTo>
                  <a:pt x="800" y="247"/>
                </a:lnTo>
                <a:lnTo>
                  <a:pt x="830" y="236"/>
                </a:lnTo>
                <a:lnTo>
                  <a:pt x="857" y="225"/>
                </a:lnTo>
                <a:lnTo>
                  <a:pt x="880" y="214"/>
                </a:lnTo>
                <a:lnTo>
                  <a:pt x="900" y="201"/>
                </a:lnTo>
                <a:lnTo>
                  <a:pt x="915" y="188"/>
                </a:lnTo>
                <a:lnTo>
                  <a:pt x="928" y="174"/>
                </a:lnTo>
                <a:lnTo>
                  <a:pt x="934" y="159"/>
                </a:lnTo>
                <a:lnTo>
                  <a:pt x="937" y="145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53" name="Freeform 54"/>
          <p:cNvSpPr>
            <a:spLocks/>
          </p:cNvSpPr>
          <p:nvPr/>
        </p:nvSpPr>
        <p:spPr bwMode="auto">
          <a:xfrm>
            <a:off x="5026026" y="2977401"/>
            <a:ext cx="742950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5" y="101"/>
              </a:cxn>
              <a:cxn ang="0">
                <a:pos x="880" y="76"/>
              </a:cxn>
              <a:cxn ang="0">
                <a:pos x="830" y="53"/>
              </a:cxn>
              <a:cxn ang="0">
                <a:pos x="766" y="32"/>
              </a:cxn>
              <a:cxn ang="0">
                <a:pos x="692" y="18"/>
              </a:cxn>
              <a:cxn ang="0">
                <a:pos x="607" y="7"/>
              </a:cxn>
              <a:cxn ang="0">
                <a:pos x="516" y="0"/>
              </a:cxn>
              <a:cxn ang="0">
                <a:pos x="420" y="0"/>
              </a:cxn>
              <a:cxn ang="0">
                <a:pos x="329" y="7"/>
              </a:cxn>
              <a:cxn ang="0">
                <a:pos x="245" y="18"/>
              </a:cxn>
              <a:cxn ang="0">
                <a:pos x="170" y="32"/>
              </a:cxn>
              <a:cxn ang="0">
                <a:pos x="108" y="53"/>
              </a:cxn>
              <a:cxn ang="0">
                <a:pos x="56" y="76"/>
              </a:cxn>
              <a:cxn ang="0">
                <a:pos x="21" y="101"/>
              </a:cxn>
              <a:cxn ang="0">
                <a:pos x="4" y="130"/>
              </a:cxn>
              <a:cxn ang="0">
                <a:pos x="4" y="159"/>
              </a:cxn>
              <a:cxn ang="0">
                <a:pos x="21" y="188"/>
              </a:cxn>
              <a:cxn ang="0">
                <a:pos x="56" y="214"/>
              </a:cxn>
              <a:cxn ang="0">
                <a:pos x="108" y="236"/>
              </a:cxn>
              <a:cxn ang="0">
                <a:pos x="170" y="255"/>
              </a:cxn>
              <a:cxn ang="0">
                <a:pos x="245" y="271"/>
              </a:cxn>
              <a:cxn ang="0">
                <a:pos x="329" y="283"/>
              </a:cxn>
              <a:cxn ang="0">
                <a:pos x="420" y="289"/>
              </a:cxn>
              <a:cxn ang="0">
                <a:pos x="516" y="289"/>
              </a:cxn>
              <a:cxn ang="0">
                <a:pos x="607" y="283"/>
              </a:cxn>
              <a:cxn ang="0">
                <a:pos x="692" y="271"/>
              </a:cxn>
              <a:cxn ang="0">
                <a:pos x="766" y="255"/>
              </a:cxn>
              <a:cxn ang="0">
                <a:pos x="830" y="236"/>
              </a:cxn>
              <a:cxn ang="0">
                <a:pos x="880" y="214"/>
              </a:cxn>
              <a:cxn ang="0">
                <a:pos x="915" y="188"/>
              </a:cxn>
              <a:cxn ang="0">
                <a:pos x="934" y="159"/>
              </a:cxn>
            </a:cxnLst>
            <a:rect l="0" t="0" r="r" b="b"/>
            <a:pathLst>
              <a:path w="937" h="289">
                <a:moveTo>
                  <a:pt x="937" y="145"/>
                </a:moveTo>
                <a:lnTo>
                  <a:pt x="934" y="130"/>
                </a:lnTo>
                <a:lnTo>
                  <a:pt x="928" y="116"/>
                </a:lnTo>
                <a:lnTo>
                  <a:pt x="915" y="101"/>
                </a:lnTo>
                <a:lnTo>
                  <a:pt x="900" y="89"/>
                </a:lnTo>
                <a:lnTo>
                  <a:pt x="880" y="76"/>
                </a:lnTo>
                <a:lnTo>
                  <a:pt x="857" y="64"/>
                </a:lnTo>
                <a:lnTo>
                  <a:pt x="830" y="53"/>
                </a:lnTo>
                <a:lnTo>
                  <a:pt x="800" y="42"/>
                </a:lnTo>
                <a:lnTo>
                  <a:pt x="766" y="32"/>
                </a:lnTo>
                <a:lnTo>
                  <a:pt x="731" y="24"/>
                </a:lnTo>
                <a:lnTo>
                  <a:pt x="692" y="18"/>
                </a:lnTo>
                <a:lnTo>
                  <a:pt x="651" y="12"/>
                </a:lnTo>
                <a:lnTo>
                  <a:pt x="607" y="7"/>
                </a:lnTo>
                <a:lnTo>
                  <a:pt x="562" y="4"/>
                </a:lnTo>
                <a:lnTo>
                  <a:pt x="516" y="0"/>
                </a:lnTo>
                <a:lnTo>
                  <a:pt x="468" y="0"/>
                </a:lnTo>
                <a:lnTo>
                  <a:pt x="420" y="0"/>
                </a:lnTo>
                <a:lnTo>
                  <a:pt x="374" y="4"/>
                </a:lnTo>
                <a:lnTo>
                  <a:pt x="329" y="7"/>
                </a:lnTo>
                <a:lnTo>
                  <a:pt x="287" y="12"/>
                </a:lnTo>
                <a:lnTo>
                  <a:pt x="245" y="18"/>
                </a:lnTo>
                <a:lnTo>
                  <a:pt x="207" y="24"/>
                </a:lnTo>
                <a:lnTo>
                  <a:pt x="170" y="32"/>
                </a:lnTo>
                <a:lnTo>
                  <a:pt x="138" y="42"/>
                </a:lnTo>
                <a:lnTo>
                  <a:pt x="108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10" y="116"/>
                </a:lnTo>
                <a:lnTo>
                  <a:pt x="4" y="130"/>
                </a:lnTo>
                <a:lnTo>
                  <a:pt x="0" y="145"/>
                </a:lnTo>
                <a:lnTo>
                  <a:pt x="4" y="159"/>
                </a:lnTo>
                <a:lnTo>
                  <a:pt x="10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8" y="236"/>
                </a:lnTo>
                <a:lnTo>
                  <a:pt x="138" y="247"/>
                </a:lnTo>
                <a:lnTo>
                  <a:pt x="170" y="255"/>
                </a:lnTo>
                <a:lnTo>
                  <a:pt x="207" y="265"/>
                </a:lnTo>
                <a:lnTo>
                  <a:pt x="245" y="271"/>
                </a:lnTo>
                <a:lnTo>
                  <a:pt x="287" y="278"/>
                </a:lnTo>
                <a:lnTo>
                  <a:pt x="329" y="283"/>
                </a:lnTo>
                <a:lnTo>
                  <a:pt x="374" y="286"/>
                </a:lnTo>
                <a:lnTo>
                  <a:pt x="420" y="289"/>
                </a:lnTo>
                <a:lnTo>
                  <a:pt x="468" y="289"/>
                </a:lnTo>
                <a:lnTo>
                  <a:pt x="516" y="289"/>
                </a:lnTo>
                <a:lnTo>
                  <a:pt x="562" y="286"/>
                </a:lnTo>
                <a:lnTo>
                  <a:pt x="607" y="283"/>
                </a:lnTo>
                <a:lnTo>
                  <a:pt x="651" y="278"/>
                </a:lnTo>
                <a:lnTo>
                  <a:pt x="692" y="271"/>
                </a:lnTo>
                <a:lnTo>
                  <a:pt x="731" y="265"/>
                </a:lnTo>
                <a:lnTo>
                  <a:pt x="766" y="255"/>
                </a:lnTo>
                <a:lnTo>
                  <a:pt x="800" y="247"/>
                </a:lnTo>
                <a:lnTo>
                  <a:pt x="830" y="236"/>
                </a:lnTo>
                <a:lnTo>
                  <a:pt x="857" y="225"/>
                </a:lnTo>
                <a:lnTo>
                  <a:pt x="880" y="214"/>
                </a:lnTo>
                <a:lnTo>
                  <a:pt x="900" y="201"/>
                </a:lnTo>
                <a:lnTo>
                  <a:pt x="915" y="188"/>
                </a:lnTo>
                <a:lnTo>
                  <a:pt x="928" y="174"/>
                </a:lnTo>
                <a:lnTo>
                  <a:pt x="934" y="159"/>
                </a:lnTo>
                <a:lnTo>
                  <a:pt x="937" y="145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id</a:t>
            </a:r>
            <a:endParaRPr lang="en-US" sz="1200" dirty="0"/>
          </a:p>
        </p:txBody>
      </p:sp>
      <p:sp>
        <p:nvSpPr>
          <p:cNvPr id="254" name="Freeform 58"/>
          <p:cNvSpPr>
            <a:spLocks/>
          </p:cNvSpPr>
          <p:nvPr/>
        </p:nvSpPr>
        <p:spPr bwMode="auto">
          <a:xfrm>
            <a:off x="5995989" y="2977401"/>
            <a:ext cx="744538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6" y="101"/>
              </a:cxn>
              <a:cxn ang="0">
                <a:pos x="881" y="76"/>
              </a:cxn>
              <a:cxn ang="0">
                <a:pos x="829" y="53"/>
              </a:cxn>
              <a:cxn ang="0">
                <a:pos x="767" y="32"/>
              </a:cxn>
              <a:cxn ang="0">
                <a:pos x="692" y="18"/>
              </a:cxn>
              <a:cxn ang="0">
                <a:pos x="608" y="7"/>
              </a:cxn>
              <a:cxn ang="0">
                <a:pos x="517" y="0"/>
              </a:cxn>
              <a:cxn ang="0">
                <a:pos x="421" y="0"/>
              </a:cxn>
              <a:cxn ang="0">
                <a:pos x="330" y="7"/>
              </a:cxn>
              <a:cxn ang="0">
                <a:pos x="245" y="18"/>
              </a:cxn>
              <a:cxn ang="0">
                <a:pos x="171" y="32"/>
              </a:cxn>
              <a:cxn ang="0">
                <a:pos x="107" y="53"/>
              </a:cxn>
              <a:cxn ang="0">
                <a:pos x="58" y="76"/>
              </a:cxn>
              <a:cxn ang="0">
                <a:pos x="22" y="101"/>
              </a:cxn>
              <a:cxn ang="0">
                <a:pos x="3" y="130"/>
              </a:cxn>
              <a:cxn ang="0">
                <a:pos x="3" y="159"/>
              </a:cxn>
              <a:cxn ang="0">
                <a:pos x="22" y="188"/>
              </a:cxn>
              <a:cxn ang="0">
                <a:pos x="58" y="214"/>
              </a:cxn>
              <a:cxn ang="0">
                <a:pos x="107" y="236"/>
              </a:cxn>
              <a:cxn ang="0">
                <a:pos x="171" y="257"/>
              </a:cxn>
              <a:cxn ang="0">
                <a:pos x="245" y="271"/>
              </a:cxn>
              <a:cxn ang="0">
                <a:pos x="330" y="283"/>
              </a:cxn>
              <a:cxn ang="0">
                <a:pos x="421" y="289"/>
              </a:cxn>
              <a:cxn ang="0">
                <a:pos x="517" y="289"/>
              </a:cxn>
              <a:cxn ang="0">
                <a:pos x="608" y="283"/>
              </a:cxn>
              <a:cxn ang="0">
                <a:pos x="692" y="271"/>
              </a:cxn>
              <a:cxn ang="0">
                <a:pos x="767" y="257"/>
              </a:cxn>
              <a:cxn ang="0">
                <a:pos x="829" y="236"/>
              </a:cxn>
              <a:cxn ang="0">
                <a:pos x="881" y="214"/>
              </a:cxn>
              <a:cxn ang="0">
                <a:pos x="916" y="188"/>
              </a:cxn>
              <a:cxn ang="0">
                <a:pos x="934" y="159"/>
              </a:cxn>
            </a:cxnLst>
            <a:rect l="0" t="0" r="r" b="b"/>
            <a:pathLst>
              <a:path w="937" h="289">
                <a:moveTo>
                  <a:pt x="937" y="145"/>
                </a:moveTo>
                <a:lnTo>
                  <a:pt x="934" y="130"/>
                </a:lnTo>
                <a:lnTo>
                  <a:pt x="927" y="116"/>
                </a:lnTo>
                <a:lnTo>
                  <a:pt x="916" y="101"/>
                </a:lnTo>
                <a:lnTo>
                  <a:pt x="900" y="89"/>
                </a:lnTo>
                <a:lnTo>
                  <a:pt x="881" y="76"/>
                </a:lnTo>
                <a:lnTo>
                  <a:pt x="857" y="64"/>
                </a:lnTo>
                <a:lnTo>
                  <a:pt x="829" y="53"/>
                </a:lnTo>
                <a:lnTo>
                  <a:pt x="799" y="42"/>
                </a:lnTo>
                <a:lnTo>
                  <a:pt x="767" y="32"/>
                </a:lnTo>
                <a:lnTo>
                  <a:pt x="730" y="24"/>
                </a:lnTo>
                <a:lnTo>
                  <a:pt x="692" y="18"/>
                </a:lnTo>
                <a:lnTo>
                  <a:pt x="650" y="12"/>
                </a:lnTo>
                <a:lnTo>
                  <a:pt x="608" y="7"/>
                </a:lnTo>
                <a:lnTo>
                  <a:pt x="564" y="4"/>
                </a:lnTo>
                <a:lnTo>
                  <a:pt x="517" y="0"/>
                </a:lnTo>
                <a:lnTo>
                  <a:pt x="469" y="0"/>
                </a:lnTo>
                <a:lnTo>
                  <a:pt x="421" y="0"/>
                </a:lnTo>
                <a:lnTo>
                  <a:pt x="375" y="4"/>
                </a:lnTo>
                <a:lnTo>
                  <a:pt x="330" y="7"/>
                </a:lnTo>
                <a:lnTo>
                  <a:pt x="287" y="12"/>
                </a:lnTo>
                <a:lnTo>
                  <a:pt x="245" y="18"/>
                </a:lnTo>
                <a:lnTo>
                  <a:pt x="206" y="24"/>
                </a:lnTo>
                <a:lnTo>
                  <a:pt x="171" y="32"/>
                </a:lnTo>
                <a:lnTo>
                  <a:pt x="138" y="42"/>
                </a:lnTo>
                <a:lnTo>
                  <a:pt x="107" y="53"/>
                </a:lnTo>
                <a:lnTo>
                  <a:pt x="80" y="64"/>
                </a:lnTo>
                <a:lnTo>
                  <a:pt x="58" y="76"/>
                </a:lnTo>
                <a:lnTo>
                  <a:pt x="37" y="89"/>
                </a:lnTo>
                <a:lnTo>
                  <a:pt x="22" y="101"/>
                </a:lnTo>
                <a:lnTo>
                  <a:pt x="10" y="116"/>
                </a:lnTo>
                <a:lnTo>
                  <a:pt x="3" y="130"/>
                </a:lnTo>
                <a:lnTo>
                  <a:pt x="0" y="145"/>
                </a:lnTo>
                <a:lnTo>
                  <a:pt x="3" y="159"/>
                </a:lnTo>
                <a:lnTo>
                  <a:pt x="10" y="174"/>
                </a:lnTo>
                <a:lnTo>
                  <a:pt x="22" y="188"/>
                </a:lnTo>
                <a:lnTo>
                  <a:pt x="37" y="201"/>
                </a:lnTo>
                <a:lnTo>
                  <a:pt x="58" y="214"/>
                </a:lnTo>
                <a:lnTo>
                  <a:pt x="80" y="225"/>
                </a:lnTo>
                <a:lnTo>
                  <a:pt x="107" y="236"/>
                </a:lnTo>
                <a:lnTo>
                  <a:pt x="138" y="247"/>
                </a:lnTo>
                <a:lnTo>
                  <a:pt x="171" y="257"/>
                </a:lnTo>
                <a:lnTo>
                  <a:pt x="206" y="265"/>
                </a:lnTo>
                <a:lnTo>
                  <a:pt x="245" y="271"/>
                </a:lnTo>
                <a:lnTo>
                  <a:pt x="287" y="278"/>
                </a:lnTo>
                <a:lnTo>
                  <a:pt x="330" y="283"/>
                </a:lnTo>
                <a:lnTo>
                  <a:pt x="375" y="286"/>
                </a:lnTo>
                <a:lnTo>
                  <a:pt x="421" y="289"/>
                </a:lnTo>
                <a:lnTo>
                  <a:pt x="469" y="289"/>
                </a:lnTo>
                <a:lnTo>
                  <a:pt x="517" y="289"/>
                </a:lnTo>
                <a:lnTo>
                  <a:pt x="564" y="286"/>
                </a:lnTo>
                <a:lnTo>
                  <a:pt x="608" y="283"/>
                </a:lnTo>
                <a:lnTo>
                  <a:pt x="650" y="278"/>
                </a:lnTo>
                <a:lnTo>
                  <a:pt x="692" y="271"/>
                </a:lnTo>
                <a:lnTo>
                  <a:pt x="730" y="265"/>
                </a:lnTo>
                <a:lnTo>
                  <a:pt x="767" y="257"/>
                </a:lnTo>
                <a:lnTo>
                  <a:pt x="799" y="247"/>
                </a:lnTo>
                <a:lnTo>
                  <a:pt x="829" y="236"/>
                </a:lnTo>
                <a:lnTo>
                  <a:pt x="857" y="225"/>
                </a:lnTo>
                <a:lnTo>
                  <a:pt x="881" y="214"/>
                </a:lnTo>
                <a:lnTo>
                  <a:pt x="900" y="201"/>
                </a:lnTo>
                <a:lnTo>
                  <a:pt x="916" y="188"/>
                </a:lnTo>
                <a:lnTo>
                  <a:pt x="927" y="174"/>
                </a:lnTo>
                <a:lnTo>
                  <a:pt x="934" y="159"/>
                </a:lnTo>
                <a:lnTo>
                  <a:pt x="937" y="145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55" name="Freeform 59"/>
          <p:cNvSpPr>
            <a:spLocks/>
          </p:cNvSpPr>
          <p:nvPr/>
        </p:nvSpPr>
        <p:spPr bwMode="auto">
          <a:xfrm>
            <a:off x="5995989" y="2977401"/>
            <a:ext cx="744538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6" y="101"/>
              </a:cxn>
              <a:cxn ang="0">
                <a:pos x="881" y="76"/>
              </a:cxn>
              <a:cxn ang="0">
                <a:pos x="829" y="53"/>
              </a:cxn>
              <a:cxn ang="0">
                <a:pos x="767" y="32"/>
              </a:cxn>
              <a:cxn ang="0">
                <a:pos x="692" y="18"/>
              </a:cxn>
              <a:cxn ang="0">
                <a:pos x="608" y="7"/>
              </a:cxn>
              <a:cxn ang="0">
                <a:pos x="517" y="0"/>
              </a:cxn>
              <a:cxn ang="0">
                <a:pos x="421" y="0"/>
              </a:cxn>
              <a:cxn ang="0">
                <a:pos x="330" y="7"/>
              </a:cxn>
              <a:cxn ang="0">
                <a:pos x="245" y="18"/>
              </a:cxn>
              <a:cxn ang="0">
                <a:pos x="171" y="32"/>
              </a:cxn>
              <a:cxn ang="0">
                <a:pos x="107" y="53"/>
              </a:cxn>
              <a:cxn ang="0">
                <a:pos x="58" y="76"/>
              </a:cxn>
              <a:cxn ang="0">
                <a:pos x="22" y="101"/>
              </a:cxn>
              <a:cxn ang="0">
                <a:pos x="3" y="130"/>
              </a:cxn>
              <a:cxn ang="0">
                <a:pos x="3" y="159"/>
              </a:cxn>
              <a:cxn ang="0">
                <a:pos x="22" y="188"/>
              </a:cxn>
              <a:cxn ang="0">
                <a:pos x="58" y="214"/>
              </a:cxn>
              <a:cxn ang="0">
                <a:pos x="107" y="236"/>
              </a:cxn>
              <a:cxn ang="0">
                <a:pos x="171" y="257"/>
              </a:cxn>
              <a:cxn ang="0">
                <a:pos x="245" y="271"/>
              </a:cxn>
              <a:cxn ang="0">
                <a:pos x="330" y="283"/>
              </a:cxn>
              <a:cxn ang="0">
                <a:pos x="421" y="289"/>
              </a:cxn>
              <a:cxn ang="0">
                <a:pos x="517" y="289"/>
              </a:cxn>
              <a:cxn ang="0">
                <a:pos x="608" y="283"/>
              </a:cxn>
              <a:cxn ang="0">
                <a:pos x="692" y="271"/>
              </a:cxn>
              <a:cxn ang="0">
                <a:pos x="767" y="257"/>
              </a:cxn>
              <a:cxn ang="0">
                <a:pos x="829" y="236"/>
              </a:cxn>
              <a:cxn ang="0">
                <a:pos x="881" y="214"/>
              </a:cxn>
              <a:cxn ang="0">
                <a:pos x="916" y="188"/>
              </a:cxn>
              <a:cxn ang="0">
                <a:pos x="934" y="159"/>
              </a:cxn>
            </a:cxnLst>
            <a:rect l="0" t="0" r="r" b="b"/>
            <a:pathLst>
              <a:path w="937" h="289">
                <a:moveTo>
                  <a:pt x="937" y="145"/>
                </a:moveTo>
                <a:lnTo>
                  <a:pt x="934" y="130"/>
                </a:lnTo>
                <a:lnTo>
                  <a:pt x="927" y="116"/>
                </a:lnTo>
                <a:lnTo>
                  <a:pt x="916" y="101"/>
                </a:lnTo>
                <a:lnTo>
                  <a:pt x="900" y="89"/>
                </a:lnTo>
                <a:lnTo>
                  <a:pt x="881" y="76"/>
                </a:lnTo>
                <a:lnTo>
                  <a:pt x="857" y="64"/>
                </a:lnTo>
                <a:lnTo>
                  <a:pt x="829" y="53"/>
                </a:lnTo>
                <a:lnTo>
                  <a:pt x="799" y="42"/>
                </a:lnTo>
                <a:lnTo>
                  <a:pt x="767" y="32"/>
                </a:lnTo>
                <a:lnTo>
                  <a:pt x="730" y="24"/>
                </a:lnTo>
                <a:lnTo>
                  <a:pt x="692" y="18"/>
                </a:lnTo>
                <a:lnTo>
                  <a:pt x="650" y="12"/>
                </a:lnTo>
                <a:lnTo>
                  <a:pt x="608" y="7"/>
                </a:lnTo>
                <a:lnTo>
                  <a:pt x="564" y="4"/>
                </a:lnTo>
                <a:lnTo>
                  <a:pt x="517" y="0"/>
                </a:lnTo>
                <a:lnTo>
                  <a:pt x="469" y="0"/>
                </a:lnTo>
                <a:lnTo>
                  <a:pt x="421" y="0"/>
                </a:lnTo>
                <a:lnTo>
                  <a:pt x="375" y="4"/>
                </a:lnTo>
                <a:lnTo>
                  <a:pt x="330" y="7"/>
                </a:lnTo>
                <a:lnTo>
                  <a:pt x="287" y="12"/>
                </a:lnTo>
                <a:lnTo>
                  <a:pt x="245" y="18"/>
                </a:lnTo>
                <a:lnTo>
                  <a:pt x="206" y="24"/>
                </a:lnTo>
                <a:lnTo>
                  <a:pt x="171" y="32"/>
                </a:lnTo>
                <a:lnTo>
                  <a:pt x="138" y="42"/>
                </a:lnTo>
                <a:lnTo>
                  <a:pt x="107" y="53"/>
                </a:lnTo>
                <a:lnTo>
                  <a:pt x="80" y="64"/>
                </a:lnTo>
                <a:lnTo>
                  <a:pt x="58" y="76"/>
                </a:lnTo>
                <a:lnTo>
                  <a:pt x="37" y="89"/>
                </a:lnTo>
                <a:lnTo>
                  <a:pt x="22" y="101"/>
                </a:lnTo>
                <a:lnTo>
                  <a:pt x="10" y="116"/>
                </a:lnTo>
                <a:lnTo>
                  <a:pt x="3" y="130"/>
                </a:lnTo>
                <a:lnTo>
                  <a:pt x="0" y="145"/>
                </a:lnTo>
                <a:lnTo>
                  <a:pt x="3" y="159"/>
                </a:lnTo>
                <a:lnTo>
                  <a:pt x="10" y="174"/>
                </a:lnTo>
                <a:lnTo>
                  <a:pt x="22" y="188"/>
                </a:lnTo>
                <a:lnTo>
                  <a:pt x="37" y="201"/>
                </a:lnTo>
                <a:lnTo>
                  <a:pt x="58" y="214"/>
                </a:lnTo>
                <a:lnTo>
                  <a:pt x="80" y="225"/>
                </a:lnTo>
                <a:lnTo>
                  <a:pt x="107" y="236"/>
                </a:lnTo>
                <a:lnTo>
                  <a:pt x="138" y="247"/>
                </a:lnTo>
                <a:lnTo>
                  <a:pt x="171" y="257"/>
                </a:lnTo>
                <a:lnTo>
                  <a:pt x="206" y="265"/>
                </a:lnTo>
                <a:lnTo>
                  <a:pt x="245" y="271"/>
                </a:lnTo>
                <a:lnTo>
                  <a:pt x="287" y="278"/>
                </a:lnTo>
                <a:lnTo>
                  <a:pt x="330" y="283"/>
                </a:lnTo>
                <a:lnTo>
                  <a:pt x="375" y="286"/>
                </a:lnTo>
                <a:lnTo>
                  <a:pt x="421" y="289"/>
                </a:lnTo>
                <a:lnTo>
                  <a:pt x="469" y="289"/>
                </a:lnTo>
                <a:lnTo>
                  <a:pt x="517" y="289"/>
                </a:lnTo>
                <a:lnTo>
                  <a:pt x="564" y="286"/>
                </a:lnTo>
                <a:lnTo>
                  <a:pt x="608" y="283"/>
                </a:lnTo>
                <a:lnTo>
                  <a:pt x="650" y="278"/>
                </a:lnTo>
                <a:lnTo>
                  <a:pt x="692" y="271"/>
                </a:lnTo>
                <a:lnTo>
                  <a:pt x="730" y="265"/>
                </a:lnTo>
                <a:lnTo>
                  <a:pt x="767" y="257"/>
                </a:lnTo>
                <a:lnTo>
                  <a:pt x="799" y="247"/>
                </a:lnTo>
                <a:lnTo>
                  <a:pt x="829" y="236"/>
                </a:lnTo>
                <a:lnTo>
                  <a:pt x="857" y="225"/>
                </a:lnTo>
                <a:lnTo>
                  <a:pt x="881" y="214"/>
                </a:lnTo>
                <a:lnTo>
                  <a:pt x="900" y="201"/>
                </a:lnTo>
                <a:lnTo>
                  <a:pt x="916" y="188"/>
                </a:lnTo>
                <a:lnTo>
                  <a:pt x="927" y="174"/>
                </a:lnTo>
                <a:lnTo>
                  <a:pt x="934" y="159"/>
                </a:lnTo>
                <a:lnTo>
                  <a:pt x="937" y="145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/>
              <a:t>ch_id</a:t>
            </a:r>
            <a:endParaRPr lang="en-US" sz="1200" dirty="0"/>
          </a:p>
        </p:txBody>
      </p:sp>
      <p:sp>
        <p:nvSpPr>
          <p:cNvPr id="256" name="Rectangle 63"/>
          <p:cNvSpPr>
            <a:spLocks noChangeArrowheads="1"/>
          </p:cNvSpPr>
          <p:nvPr/>
        </p:nvSpPr>
        <p:spPr bwMode="auto">
          <a:xfrm>
            <a:off x="5799139" y="2913901"/>
            <a:ext cx="120226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cs typeface="Arial" pitchFamily="34" charset="0"/>
              </a:rPr>
              <a:t>...</a:t>
            </a:r>
            <a:endParaRPr lang="en-US" sz="1200">
              <a:cs typeface="Arial" pitchFamily="34" charset="0"/>
            </a:endParaRPr>
          </a:p>
        </p:txBody>
      </p:sp>
      <p:sp>
        <p:nvSpPr>
          <p:cNvPr id="257" name="Freeform 64"/>
          <p:cNvSpPr>
            <a:spLocks/>
          </p:cNvSpPr>
          <p:nvPr/>
        </p:nvSpPr>
        <p:spPr bwMode="auto">
          <a:xfrm>
            <a:off x="6854826" y="2977401"/>
            <a:ext cx="742950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4" y="101"/>
              </a:cxn>
              <a:cxn ang="0">
                <a:pos x="879" y="76"/>
              </a:cxn>
              <a:cxn ang="0">
                <a:pos x="828" y="53"/>
              </a:cxn>
              <a:cxn ang="0">
                <a:pos x="765" y="32"/>
              </a:cxn>
              <a:cxn ang="0">
                <a:pos x="690" y="18"/>
              </a:cxn>
              <a:cxn ang="0">
                <a:pos x="607" y="7"/>
              </a:cxn>
              <a:cxn ang="0">
                <a:pos x="516" y="0"/>
              </a:cxn>
              <a:cxn ang="0">
                <a:pos x="420" y="0"/>
              </a:cxn>
              <a:cxn ang="0">
                <a:pos x="328" y="7"/>
              </a:cxn>
              <a:cxn ang="0">
                <a:pos x="245" y="18"/>
              </a:cxn>
              <a:cxn ang="0">
                <a:pos x="170" y="32"/>
              </a:cxn>
              <a:cxn ang="0">
                <a:pos x="107" y="53"/>
              </a:cxn>
              <a:cxn ang="0">
                <a:pos x="56" y="76"/>
              </a:cxn>
              <a:cxn ang="0">
                <a:pos x="21" y="101"/>
              </a:cxn>
              <a:cxn ang="0">
                <a:pos x="2" y="130"/>
              </a:cxn>
              <a:cxn ang="0">
                <a:pos x="2" y="159"/>
              </a:cxn>
              <a:cxn ang="0">
                <a:pos x="21" y="188"/>
              </a:cxn>
              <a:cxn ang="0">
                <a:pos x="56" y="214"/>
              </a:cxn>
              <a:cxn ang="0">
                <a:pos x="107" y="236"/>
              </a:cxn>
              <a:cxn ang="0">
                <a:pos x="170" y="257"/>
              </a:cxn>
              <a:cxn ang="0">
                <a:pos x="245" y="271"/>
              </a:cxn>
              <a:cxn ang="0">
                <a:pos x="328" y="283"/>
              </a:cxn>
              <a:cxn ang="0">
                <a:pos x="420" y="289"/>
              </a:cxn>
              <a:cxn ang="0">
                <a:pos x="516" y="289"/>
              </a:cxn>
              <a:cxn ang="0">
                <a:pos x="607" y="283"/>
              </a:cxn>
              <a:cxn ang="0">
                <a:pos x="690" y="271"/>
              </a:cxn>
              <a:cxn ang="0">
                <a:pos x="765" y="257"/>
              </a:cxn>
              <a:cxn ang="0">
                <a:pos x="828" y="236"/>
              </a:cxn>
              <a:cxn ang="0">
                <a:pos x="879" y="214"/>
              </a:cxn>
              <a:cxn ang="0">
                <a:pos x="914" y="188"/>
              </a:cxn>
              <a:cxn ang="0">
                <a:pos x="934" y="159"/>
              </a:cxn>
            </a:cxnLst>
            <a:rect l="0" t="0" r="r" b="b"/>
            <a:pathLst>
              <a:path w="935" h="289">
                <a:moveTo>
                  <a:pt x="935" y="145"/>
                </a:moveTo>
                <a:lnTo>
                  <a:pt x="934" y="130"/>
                </a:lnTo>
                <a:lnTo>
                  <a:pt x="926" y="116"/>
                </a:lnTo>
                <a:lnTo>
                  <a:pt x="914" y="101"/>
                </a:lnTo>
                <a:lnTo>
                  <a:pt x="898" y="89"/>
                </a:lnTo>
                <a:lnTo>
                  <a:pt x="879" y="76"/>
                </a:lnTo>
                <a:lnTo>
                  <a:pt x="855" y="64"/>
                </a:lnTo>
                <a:lnTo>
                  <a:pt x="828" y="53"/>
                </a:lnTo>
                <a:lnTo>
                  <a:pt x="799" y="42"/>
                </a:lnTo>
                <a:lnTo>
                  <a:pt x="765" y="32"/>
                </a:lnTo>
                <a:lnTo>
                  <a:pt x="729" y="24"/>
                </a:lnTo>
                <a:lnTo>
                  <a:pt x="690" y="18"/>
                </a:lnTo>
                <a:lnTo>
                  <a:pt x="650" y="12"/>
                </a:lnTo>
                <a:lnTo>
                  <a:pt x="607" y="7"/>
                </a:lnTo>
                <a:lnTo>
                  <a:pt x="562" y="4"/>
                </a:lnTo>
                <a:lnTo>
                  <a:pt x="516" y="0"/>
                </a:lnTo>
                <a:lnTo>
                  <a:pt x="468" y="0"/>
                </a:lnTo>
                <a:lnTo>
                  <a:pt x="420" y="0"/>
                </a:lnTo>
                <a:lnTo>
                  <a:pt x="373" y="4"/>
                </a:lnTo>
                <a:lnTo>
                  <a:pt x="328" y="7"/>
                </a:lnTo>
                <a:lnTo>
                  <a:pt x="285" y="12"/>
                </a:lnTo>
                <a:lnTo>
                  <a:pt x="245" y="18"/>
                </a:lnTo>
                <a:lnTo>
                  <a:pt x="207" y="24"/>
                </a:lnTo>
                <a:lnTo>
                  <a:pt x="170" y="32"/>
                </a:lnTo>
                <a:lnTo>
                  <a:pt x="136" y="42"/>
                </a:lnTo>
                <a:lnTo>
                  <a:pt x="107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10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10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7" y="236"/>
                </a:lnTo>
                <a:lnTo>
                  <a:pt x="136" y="247"/>
                </a:lnTo>
                <a:lnTo>
                  <a:pt x="170" y="257"/>
                </a:lnTo>
                <a:lnTo>
                  <a:pt x="207" y="265"/>
                </a:lnTo>
                <a:lnTo>
                  <a:pt x="245" y="271"/>
                </a:lnTo>
                <a:lnTo>
                  <a:pt x="285" y="278"/>
                </a:lnTo>
                <a:lnTo>
                  <a:pt x="328" y="283"/>
                </a:lnTo>
                <a:lnTo>
                  <a:pt x="373" y="286"/>
                </a:lnTo>
                <a:lnTo>
                  <a:pt x="420" y="289"/>
                </a:lnTo>
                <a:lnTo>
                  <a:pt x="468" y="289"/>
                </a:lnTo>
                <a:lnTo>
                  <a:pt x="516" y="289"/>
                </a:lnTo>
                <a:lnTo>
                  <a:pt x="562" y="286"/>
                </a:lnTo>
                <a:lnTo>
                  <a:pt x="607" y="283"/>
                </a:lnTo>
                <a:lnTo>
                  <a:pt x="650" y="278"/>
                </a:lnTo>
                <a:lnTo>
                  <a:pt x="690" y="271"/>
                </a:lnTo>
                <a:lnTo>
                  <a:pt x="729" y="265"/>
                </a:lnTo>
                <a:lnTo>
                  <a:pt x="765" y="257"/>
                </a:lnTo>
                <a:lnTo>
                  <a:pt x="799" y="247"/>
                </a:lnTo>
                <a:lnTo>
                  <a:pt x="828" y="236"/>
                </a:lnTo>
                <a:lnTo>
                  <a:pt x="855" y="225"/>
                </a:lnTo>
                <a:lnTo>
                  <a:pt x="879" y="214"/>
                </a:lnTo>
                <a:lnTo>
                  <a:pt x="898" y="201"/>
                </a:lnTo>
                <a:lnTo>
                  <a:pt x="914" y="188"/>
                </a:lnTo>
                <a:lnTo>
                  <a:pt x="926" y="174"/>
                </a:lnTo>
                <a:lnTo>
                  <a:pt x="934" y="159"/>
                </a:lnTo>
                <a:lnTo>
                  <a:pt x="935" y="145"/>
                </a:lnTo>
                <a:close/>
              </a:path>
            </a:pathLst>
          </a:custGeom>
          <a:solidFill>
            <a:srgbClr val="EDCDC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58" name="Freeform 65"/>
          <p:cNvSpPr>
            <a:spLocks/>
          </p:cNvSpPr>
          <p:nvPr/>
        </p:nvSpPr>
        <p:spPr bwMode="auto">
          <a:xfrm>
            <a:off x="6854826" y="2977401"/>
            <a:ext cx="742950" cy="230188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4" y="101"/>
              </a:cxn>
              <a:cxn ang="0">
                <a:pos x="879" y="76"/>
              </a:cxn>
              <a:cxn ang="0">
                <a:pos x="828" y="53"/>
              </a:cxn>
              <a:cxn ang="0">
                <a:pos x="765" y="32"/>
              </a:cxn>
              <a:cxn ang="0">
                <a:pos x="690" y="18"/>
              </a:cxn>
              <a:cxn ang="0">
                <a:pos x="607" y="7"/>
              </a:cxn>
              <a:cxn ang="0">
                <a:pos x="516" y="0"/>
              </a:cxn>
              <a:cxn ang="0">
                <a:pos x="420" y="0"/>
              </a:cxn>
              <a:cxn ang="0">
                <a:pos x="328" y="7"/>
              </a:cxn>
              <a:cxn ang="0">
                <a:pos x="245" y="18"/>
              </a:cxn>
              <a:cxn ang="0">
                <a:pos x="170" y="32"/>
              </a:cxn>
              <a:cxn ang="0">
                <a:pos x="107" y="53"/>
              </a:cxn>
              <a:cxn ang="0">
                <a:pos x="56" y="76"/>
              </a:cxn>
              <a:cxn ang="0">
                <a:pos x="21" y="101"/>
              </a:cxn>
              <a:cxn ang="0">
                <a:pos x="2" y="130"/>
              </a:cxn>
              <a:cxn ang="0">
                <a:pos x="2" y="159"/>
              </a:cxn>
              <a:cxn ang="0">
                <a:pos x="21" y="188"/>
              </a:cxn>
              <a:cxn ang="0">
                <a:pos x="56" y="214"/>
              </a:cxn>
              <a:cxn ang="0">
                <a:pos x="107" y="236"/>
              </a:cxn>
              <a:cxn ang="0">
                <a:pos x="170" y="257"/>
              </a:cxn>
              <a:cxn ang="0">
                <a:pos x="245" y="271"/>
              </a:cxn>
              <a:cxn ang="0">
                <a:pos x="328" y="283"/>
              </a:cxn>
              <a:cxn ang="0">
                <a:pos x="420" y="289"/>
              </a:cxn>
              <a:cxn ang="0">
                <a:pos x="516" y="289"/>
              </a:cxn>
              <a:cxn ang="0">
                <a:pos x="607" y="283"/>
              </a:cxn>
              <a:cxn ang="0">
                <a:pos x="690" y="271"/>
              </a:cxn>
              <a:cxn ang="0">
                <a:pos x="765" y="257"/>
              </a:cxn>
              <a:cxn ang="0">
                <a:pos x="828" y="236"/>
              </a:cxn>
              <a:cxn ang="0">
                <a:pos x="879" y="214"/>
              </a:cxn>
              <a:cxn ang="0">
                <a:pos x="914" y="188"/>
              </a:cxn>
              <a:cxn ang="0">
                <a:pos x="934" y="159"/>
              </a:cxn>
            </a:cxnLst>
            <a:rect l="0" t="0" r="r" b="b"/>
            <a:pathLst>
              <a:path w="935" h="289">
                <a:moveTo>
                  <a:pt x="935" y="145"/>
                </a:moveTo>
                <a:lnTo>
                  <a:pt x="934" y="130"/>
                </a:lnTo>
                <a:lnTo>
                  <a:pt x="926" y="116"/>
                </a:lnTo>
                <a:lnTo>
                  <a:pt x="914" y="101"/>
                </a:lnTo>
                <a:lnTo>
                  <a:pt x="898" y="89"/>
                </a:lnTo>
                <a:lnTo>
                  <a:pt x="879" y="76"/>
                </a:lnTo>
                <a:lnTo>
                  <a:pt x="855" y="64"/>
                </a:lnTo>
                <a:lnTo>
                  <a:pt x="828" y="53"/>
                </a:lnTo>
                <a:lnTo>
                  <a:pt x="799" y="42"/>
                </a:lnTo>
                <a:lnTo>
                  <a:pt x="765" y="32"/>
                </a:lnTo>
                <a:lnTo>
                  <a:pt x="729" y="24"/>
                </a:lnTo>
                <a:lnTo>
                  <a:pt x="690" y="18"/>
                </a:lnTo>
                <a:lnTo>
                  <a:pt x="650" y="12"/>
                </a:lnTo>
                <a:lnTo>
                  <a:pt x="607" y="7"/>
                </a:lnTo>
                <a:lnTo>
                  <a:pt x="562" y="4"/>
                </a:lnTo>
                <a:lnTo>
                  <a:pt x="516" y="0"/>
                </a:lnTo>
                <a:lnTo>
                  <a:pt x="468" y="0"/>
                </a:lnTo>
                <a:lnTo>
                  <a:pt x="420" y="0"/>
                </a:lnTo>
                <a:lnTo>
                  <a:pt x="373" y="4"/>
                </a:lnTo>
                <a:lnTo>
                  <a:pt x="328" y="7"/>
                </a:lnTo>
                <a:lnTo>
                  <a:pt x="285" y="12"/>
                </a:lnTo>
                <a:lnTo>
                  <a:pt x="245" y="18"/>
                </a:lnTo>
                <a:lnTo>
                  <a:pt x="207" y="24"/>
                </a:lnTo>
                <a:lnTo>
                  <a:pt x="170" y="32"/>
                </a:lnTo>
                <a:lnTo>
                  <a:pt x="136" y="42"/>
                </a:lnTo>
                <a:lnTo>
                  <a:pt x="107" y="53"/>
                </a:lnTo>
                <a:lnTo>
                  <a:pt x="80" y="64"/>
                </a:lnTo>
                <a:lnTo>
                  <a:pt x="56" y="76"/>
                </a:lnTo>
                <a:lnTo>
                  <a:pt x="37" y="89"/>
                </a:lnTo>
                <a:lnTo>
                  <a:pt x="21" y="101"/>
                </a:lnTo>
                <a:lnTo>
                  <a:pt x="10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10" y="174"/>
                </a:lnTo>
                <a:lnTo>
                  <a:pt x="21" y="188"/>
                </a:lnTo>
                <a:lnTo>
                  <a:pt x="37" y="201"/>
                </a:lnTo>
                <a:lnTo>
                  <a:pt x="56" y="214"/>
                </a:lnTo>
                <a:lnTo>
                  <a:pt x="80" y="225"/>
                </a:lnTo>
                <a:lnTo>
                  <a:pt x="107" y="236"/>
                </a:lnTo>
                <a:lnTo>
                  <a:pt x="136" y="247"/>
                </a:lnTo>
                <a:lnTo>
                  <a:pt x="170" y="257"/>
                </a:lnTo>
                <a:lnTo>
                  <a:pt x="207" y="265"/>
                </a:lnTo>
                <a:lnTo>
                  <a:pt x="245" y="271"/>
                </a:lnTo>
                <a:lnTo>
                  <a:pt x="285" y="278"/>
                </a:lnTo>
                <a:lnTo>
                  <a:pt x="328" y="283"/>
                </a:lnTo>
                <a:lnTo>
                  <a:pt x="373" y="286"/>
                </a:lnTo>
                <a:lnTo>
                  <a:pt x="420" y="289"/>
                </a:lnTo>
                <a:lnTo>
                  <a:pt x="468" y="289"/>
                </a:lnTo>
                <a:lnTo>
                  <a:pt x="516" y="289"/>
                </a:lnTo>
                <a:lnTo>
                  <a:pt x="562" y="286"/>
                </a:lnTo>
                <a:lnTo>
                  <a:pt x="607" y="283"/>
                </a:lnTo>
                <a:lnTo>
                  <a:pt x="650" y="278"/>
                </a:lnTo>
                <a:lnTo>
                  <a:pt x="690" y="271"/>
                </a:lnTo>
                <a:lnTo>
                  <a:pt x="729" y="265"/>
                </a:lnTo>
                <a:lnTo>
                  <a:pt x="765" y="257"/>
                </a:lnTo>
                <a:lnTo>
                  <a:pt x="799" y="247"/>
                </a:lnTo>
                <a:lnTo>
                  <a:pt x="828" y="236"/>
                </a:lnTo>
                <a:lnTo>
                  <a:pt x="855" y="225"/>
                </a:lnTo>
                <a:lnTo>
                  <a:pt x="879" y="214"/>
                </a:lnTo>
                <a:lnTo>
                  <a:pt x="898" y="201"/>
                </a:lnTo>
                <a:lnTo>
                  <a:pt x="914" y="188"/>
                </a:lnTo>
                <a:lnTo>
                  <a:pt x="926" y="174"/>
                </a:lnTo>
                <a:lnTo>
                  <a:pt x="934" y="159"/>
                </a:lnTo>
                <a:lnTo>
                  <a:pt x="935" y="145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/>
              <a:t>ch_id</a:t>
            </a:r>
            <a:endParaRPr lang="en-US" sz="1200" dirty="0"/>
          </a:p>
        </p:txBody>
      </p:sp>
      <p:sp>
        <p:nvSpPr>
          <p:cNvPr id="259" name="Rectangle 69"/>
          <p:cNvSpPr>
            <a:spLocks noChangeArrowheads="1"/>
          </p:cNvSpPr>
          <p:nvPr/>
        </p:nvSpPr>
        <p:spPr bwMode="auto">
          <a:xfrm>
            <a:off x="7626351" y="2913901"/>
            <a:ext cx="120226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cs typeface="Arial" pitchFamily="34" charset="0"/>
              </a:rPr>
              <a:t>...</a:t>
            </a:r>
            <a:endParaRPr lang="en-US" sz="1200">
              <a:cs typeface="Arial" pitchFamily="34" charset="0"/>
            </a:endParaRPr>
          </a:p>
        </p:txBody>
      </p:sp>
      <p:sp>
        <p:nvSpPr>
          <p:cNvPr id="260" name="Freeform 71"/>
          <p:cNvSpPr>
            <a:spLocks/>
          </p:cNvSpPr>
          <p:nvPr/>
        </p:nvSpPr>
        <p:spPr bwMode="auto">
          <a:xfrm>
            <a:off x="7797801" y="2977401"/>
            <a:ext cx="514350" cy="230188"/>
          </a:xfrm>
          <a:custGeom>
            <a:avLst/>
            <a:gdLst/>
            <a:ahLst/>
            <a:cxnLst>
              <a:cxn ang="0">
                <a:pos x="647" y="145"/>
              </a:cxn>
              <a:cxn ang="0">
                <a:pos x="646" y="130"/>
              </a:cxn>
              <a:cxn ang="0">
                <a:pos x="641" y="116"/>
              </a:cxn>
              <a:cxn ang="0">
                <a:pos x="633" y="101"/>
              </a:cxn>
              <a:cxn ang="0">
                <a:pos x="622" y="89"/>
              </a:cxn>
              <a:cxn ang="0">
                <a:pos x="609" y="76"/>
              </a:cxn>
              <a:cxn ang="0">
                <a:pos x="593" y="64"/>
              </a:cxn>
              <a:cxn ang="0">
                <a:pos x="574" y="53"/>
              </a:cxn>
              <a:cxn ang="0">
                <a:pos x="553" y="42"/>
              </a:cxn>
              <a:cxn ang="0">
                <a:pos x="530" y="32"/>
              </a:cxn>
              <a:cxn ang="0">
                <a:pos x="505" y="24"/>
              </a:cxn>
              <a:cxn ang="0">
                <a:pos x="477" y="18"/>
              </a:cxn>
              <a:cxn ang="0">
                <a:pos x="450" y="12"/>
              </a:cxn>
              <a:cxn ang="0">
                <a:pos x="389" y="4"/>
              </a:cxn>
              <a:cxn ang="0">
                <a:pos x="324" y="0"/>
              </a:cxn>
              <a:cxn ang="0">
                <a:pos x="258" y="4"/>
              </a:cxn>
              <a:cxn ang="0">
                <a:pos x="197" y="12"/>
              </a:cxn>
              <a:cxn ang="0">
                <a:pos x="168" y="18"/>
              </a:cxn>
              <a:cxn ang="0">
                <a:pos x="143" y="24"/>
              </a:cxn>
              <a:cxn ang="0">
                <a:pos x="117" y="32"/>
              </a:cxn>
              <a:cxn ang="0">
                <a:pos x="95" y="42"/>
              </a:cxn>
              <a:cxn ang="0">
                <a:pos x="74" y="53"/>
              </a:cxn>
              <a:cxn ang="0">
                <a:pos x="55" y="64"/>
              </a:cxn>
              <a:cxn ang="0">
                <a:pos x="39" y="76"/>
              </a:cxn>
              <a:cxn ang="0">
                <a:pos x="26" y="89"/>
              </a:cxn>
              <a:cxn ang="0">
                <a:pos x="15" y="101"/>
              </a:cxn>
              <a:cxn ang="0">
                <a:pos x="7" y="116"/>
              </a:cxn>
              <a:cxn ang="0">
                <a:pos x="2" y="130"/>
              </a:cxn>
              <a:cxn ang="0">
                <a:pos x="0" y="145"/>
              </a:cxn>
              <a:cxn ang="0">
                <a:pos x="2" y="159"/>
              </a:cxn>
              <a:cxn ang="0">
                <a:pos x="7" y="174"/>
              </a:cxn>
              <a:cxn ang="0">
                <a:pos x="15" y="188"/>
              </a:cxn>
              <a:cxn ang="0">
                <a:pos x="26" y="201"/>
              </a:cxn>
              <a:cxn ang="0">
                <a:pos x="39" y="214"/>
              </a:cxn>
              <a:cxn ang="0">
                <a:pos x="55" y="225"/>
              </a:cxn>
              <a:cxn ang="0">
                <a:pos x="74" y="236"/>
              </a:cxn>
              <a:cxn ang="0">
                <a:pos x="95" y="247"/>
              </a:cxn>
              <a:cxn ang="0">
                <a:pos x="117" y="257"/>
              </a:cxn>
              <a:cxn ang="0">
                <a:pos x="143" y="265"/>
              </a:cxn>
              <a:cxn ang="0">
                <a:pos x="168" y="271"/>
              </a:cxn>
              <a:cxn ang="0">
                <a:pos x="197" y="278"/>
              </a:cxn>
              <a:cxn ang="0">
                <a:pos x="258" y="286"/>
              </a:cxn>
              <a:cxn ang="0">
                <a:pos x="324" y="289"/>
              </a:cxn>
              <a:cxn ang="0">
                <a:pos x="389" y="286"/>
              </a:cxn>
              <a:cxn ang="0">
                <a:pos x="450" y="278"/>
              </a:cxn>
              <a:cxn ang="0">
                <a:pos x="477" y="271"/>
              </a:cxn>
              <a:cxn ang="0">
                <a:pos x="505" y="265"/>
              </a:cxn>
              <a:cxn ang="0">
                <a:pos x="530" y="257"/>
              </a:cxn>
              <a:cxn ang="0">
                <a:pos x="553" y="247"/>
              </a:cxn>
              <a:cxn ang="0">
                <a:pos x="574" y="236"/>
              </a:cxn>
              <a:cxn ang="0">
                <a:pos x="593" y="225"/>
              </a:cxn>
              <a:cxn ang="0">
                <a:pos x="609" y="214"/>
              </a:cxn>
              <a:cxn ang="0">
                <a:pos x="622" y="201"/>
              </a:cxn>
              <a:cxn ang="0">
                <a:pos x="633" y="188"/>
              </a:cxn>
              <a:cxn ang="0">
                <a:pos x="641" y="174"/>
              </a:cxn>
              <a:cxn ang="0">
                <a:pos x="646" y="159"/>
              </a:cxn>
              <a:cxn ang="0">
                <a:pos x="647" y="145"/>
              </a:cxn>
            </a:cxnLst>
            <a:rect l="0" t="0" r="r" b="b"/>
            <a:pathLst>
              <a:path w="647" h="289">
                <a:moveTo>
                  <a:pt x="647" y="145"/>
                </a:moveTo>
                <a:lnTo>
                  <a:pt x="646" y="130"/>
                </a:lnTo>
                <a:lnTo>
                  <a:pt x="641" y="116"/>
                </a:lnTo>
                <a:lnTo>
                  <a:pt x="633" y="101"/>
                </a:lnTo>
                <a:lnTo>
                  <a:pt x="622" y="89"/>
                </a:lnTo>
                <a:lnTo>
                  <a:pt x="609" y="76"/>
                </a:lnTo>
                <a:lnTo>
                  <a:pt x="593" y="64"/>
                </a:lnTo>
                <a:lnTo>
                  <a:pt x="574" y="53"/>
                </a:lnTo>
                <a:lnTo>
                  <a:pt x="553" y="42"/>
                </a:lnTo>
                <a:lnTo>
                  <a:pt x="530" y="32"/>
                </a:lnTo>
                <a:lnTo>
                  <a:pt x="505" y="24"/>
                </a:lnTo>
                <a:lnTo>
                  <a:pt x="477" y="18"/>
                </a:lnTo>
                <a:lnTo>
                  <a:pt x="450" y="12"/>
                </a:lnTo>
                <a:lnTo>
                  <a:pt x="389" y="4"/>
                </a:lnTo>
                <a:lnTo>
                  <a:pt x="324" y="0"/>
                </a:lnTo>
                <a:lnTo>
                  <a:pt x="258" y="4"/>
                </a:lnTo>
                <a:lnTo>
                  <a:pt x="197" y="12"/>
                </a:lnTo>
                <a:lnTo>
                  <a:pt x="168" y="18"/>
                </a:lnTo>
                <a:lnTo>
                  <a:pt x="143" y="24"/>
                </a:lnTo>
                <a:lnTo>
                  <a:pt x="117" y="32"/>
                </a:lnTo>
                <a:lnTo>
                  <a:pt x="95" y="42"/>
                </a:lnTo>
                <a:lnTo>
                  <a:pt x="74" y="53"/>
                </a:lnTo>
                <a:lnTo>
                  <a:pt x="55" y="64"/>
                </a:lnTo>
                <a:lnTo>
                  <a:pt x="39" y="76"/>
                </a:lnTo>
                <a:lnTo>
                  <a:pt x="26" y="89"/>
                </a:lnTo>
                <a:lnTo>
                  <a:pt x="15" y="101"/>
                </a:lnTo>
                <a:lnTo>
                  <a:pt x="7" y="116"/>
                </a:lnTo>
                <a:lnTo>
                  <a:pt x="2" y="130"/>
                </a:lnTo>
                <a:lnTo>
                  <a:pt x="0" y="145"/>
                </a:lnTo>
                <a:lnTo>
                  <a:pt x="2" y="159"/>
                </a:lnTo>
                <a:lnTo>
                  <a:pt x="7" y="174"/>
                </a:lnTo>
                <a:lnTo>
                  <a:pt x="15" y="188"/>
                </a:lnTo>
                <a:lnTo>
                  <a:pt x="26" y="201"/>
                </a:lnTo>
                <a:lnTo>
                  <a:pt x="39" y="214"/>
                </a:lnTo>
                <a:lnTo>
                  <a:pt x="55" y="225"/>
                </a:lnTo>
                <a:lnTo>
                  <a:pt x="74" y="236"/>
                </a:lnTo>
                <a:lnTo>
                  <a:pt x="95" y="247"/>
                </a:lnTo>
                <a:lnTo>
                  <a:pt x="117" y="257"/>
                </a:lnTo>
                <a:lnTo>
                  <a:pt x="143" y="265"/>
                </a:lnTo>
                <a:lnTo>
                  <a:pt x="168" y="271"/>
                </a:lnTo>
                <a:lnTo>
                  <a:pt x="197" y="278"/>
                </a:lnTo>
                <a:lnTo>
                  <a:pt x="258" y="286"/>
                </a:lnTo>
                <a:lnTo>
                  <a:pt x="324" y="289"/>
                </a:lnTo>
                <a:lnTo>
                  <a:pt x="389" y="286"/>
                </a:lnTo>
                <a:lnTo>
                  <a:pt x="450" y="278"/>
                </a:lnTo>
                <a:lnTo>
                  <a:pt x="477" y="271"/>
                </a:lnTo>
                <a:lnTo>
                  <a:pt x="505" y="265"/>
                </a:lnTo>
                <a:lnTo>
                  <a:pt x="530" y="257"/>
                </a:lnTo>
                <a:lnTo>
                  <a:pt x="553" y="247"/>
                </a:lnTo>
                <a:lnTo>
                  <a:pt x="574" y="236"/>
                </a:lnTo>
                <a:lnTo>
                  <a:pt x="593" y="225"/>
                </a:lnTo>
                <a:lnTo>
                  <a:pt x="609" y="214"/>
                </a:lnTo>
                <a:lnTo>
                  <a:pt x="622" y="201"/>
                </a:lnTo>
                <a:lnTo>
                  <a:pt x="633" y="188"/>
                </a:lnTo>
                <a:lnTo>
                  <a:pt x="641" y="174"/>
                </a:lnTo>
                <a:lnTo>
                  <a:pt x="646" y="159"/>
                </a:lnTo>
                <a:lnTo>
                  <a:pt x="647" y="145"/>
                </a:lnTo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61" name="Line 73"/>
          <p:cNvSpPr>
            <a:spLocks noChangeShapeType="1"/>
          </p:cNvSpPr>
          <p:nvPr/>
        </p:nvSpPr>
        <p:spPr bwMode="auto">
          <a:xfrm flipV="1">
            <a:off x="2108201" y="2794839"/>
            <a:ext cx="66675" cy="13493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62" name="Freeform 74"/>
          <p:cNvSpPr>
            <a:spLocks/>
          </p:cNvSpPr>
          <p:nvPr/>
        </p:nvSpPr>
        <p:spPr bwMode="auto">
          <a:xfrm>
            <a:off x="2084389" y="2898026"/>
            <a:ext cx="63500" cy="79375"/>
          </a:xfrm>
          <a:custGeom>
            <a:avLst/>
            <a:gdLst/>
            <a:ahLst/>
            <a:cxnLst>
              <a:cxn ang="0">
                <a:pos x="0" y="99"/>
              </a:cxn>
              <a:cxn ang="0">
                <a:pos x="0" y="0"/>
              </a:cxn>
              <a:cxn ang="0">
                <a:pos x="16" y="16"/>
              </a:cxn>
              <a:cxn ang="0">
                <a:pos x="36" y="29"/>
              </a:cxn>
              <a:cxn ang="0">
                <a:pos x="57" y="37"/>
              </a:cxn>
              <a:cxn ang="0">
                <a:pos x="81" y="40"/>
              </a:cxn>
              <a:cxn ang="0">
                <a:pos x="81" y="40"/>
              </a:cxn>
              <a:cxn ang="0">
                <a:pos x="0" y="99"/>
              </a:cxn>
              <a:cxn ang="0">
                <a:pos x="0" y="99"/>
              </a:cxn>
            </a:cxnLst>
            <a:rect l="0" t="0" r="r" b="b"/>
            <a:pathLst>
              <a:path w="81" h="99">
                <a:moveTo>
                  <a:pt x="0" y="99"/>
                </a:moveTo>
                <a:lnTo>
                  <a:pt x="0" y="0"/>
                </a:lnTo>
                <a:lnTo>
                  <a:pt x="16" y="16"/>
                </a:lnTo>
                <a:lnTo>
                  <a:pt x="36" y="29"/>
                </a:lnTo>
                <a:lnTo>
                  <a:pt x="57" y="37"/>
                </a:lnTo>
                <a:lnTo>
                  <a:pt x="81" y="40"/>
                </a:lnTo>
                <a:lnTo>
                  <a:pt x="81" y="40"/>
                </a:lnTo>
                <a:lnTo>
                  <a:pt x="0" y="99"/>
                </a:lnTo>
                <a:lnTo>
                  <a:pt x="0" y="99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63" name="Freeform 75"/>
          <p:cNvSpPr>
            <a:spLocks/>
          </p:cNvSpPr>
          <p:nvPr/>
        </p:nvSpPr>
        <p:spPr bwMode="auto">
          <a:xfrm>
            <a:off x="2136776" y="2748801"/>
            <a:ext cx="61913" cy="77788"/>
          </a:xfrm>
          <a:custGeom>
            <a:avLst/>
            <a:gdLst/>
            <a:ahLst/>
            <a:cxnLst>
              <a:cxn ang="0">
                <a:pos x="79" y="0"/>
              </a:cxn>
              <a:cxn ang="0">
                <a:pos x="79" y="97"/>
              </a:cxn>
              <a:cxn ang="0">
                <a:pos x="63" y="81"/>
              </a:cxn>
              <a:cxn ang="0">
                <a:pos x="43" y="69"/>
              </a:cxn>
              <a:cxn ang="0">
                <a:pos x="23" y="61"/>
              </a:cxn>
              <a:cxn ang="0">
                <a:pos x="0" y="59"/>
              </a:cxn>
              <a:cxn ang="0">
                <a:pos x="0" y="59"/>
              </a:cxn>
              <a:cxn ang="0">
                <a:pos x="79" y="0"/>
              </a:cxn>
              <a:cxn ang="0">
                <a:pos x="79" y="0"/>
              </a:cxn>
            </a:cxnLst>
            <a:rect l="0" t="0" r="r" b="b"/>
            <a:pathLst>
              <a:path w="79" h="97">
                <a:moveTo>
                  <a:pt x="79" y="0"/>
                </a:moveTo>
                <a:lnTo>
                  <a:pt x="79" y="97"/>
                </a:lnTo>
                <a:lnTo>
                  <a:pt x="63" y="81"/>
                </a:lnTo>
                <a:lnTo>
                  <a:pt x="43" y="69"/>
                </a:lnTo>
                <a:lnTo>
                  <a:pt x="23" y="61"/>
                </a:lnTo>
                <a:lnTo>
                  <a:pt x="0" y="59"/>
                </a:lnTo>
                <a:lnTo>
                  <a:pt x="0" y="59"/>
                </a:lnTo>
                <a:lnTo>
                  <a:pt x="79" y="0"/>
                </a:lnTo>
                <a:lnTo>
                  <a:pt x="79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64" name="Line 76"/>
          <p:cNvSpPr>
            <a:spLocks noChangeShapeType="1"/>
          </p:cNvSpPr>
          <p:nvPr/>
        </p:nvSpPr>
        <p:spPr bwMode="auto">
          <a:xfrm flipH="1" flipV="1">
            <a:off x="2546351" y="2801189"/>
            <a:ext cx="14288" cy="12223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65" name="Freeform 77"/>
          <p:cNvSpPr>
            <a:spLocks/>
          </p:cNvSpPr>
          <p:nvPr/>
        </p:nvSpPr>
        <p:spPr bwMode="auto">
          <a:xfrm>
            <a:off x="2524126" y="2904376"/>
            <a:ext cx="69850" cy="73025"/>
          </a:xfrm>
          <a:custGeom>
            <a:avLst/>
            <a:gdLst/>
            <a:ahLst/>
            <a:cxnLst>
              <a:cxn ang="0">
                <a:pos x="52" y="93"/>
              </a:cxn>
              <a:cxn ang="0">
                <a:pos x="0" y="10"/>
              </a:cxn>
              <a:cxn ang="0">
                <a:pos x="22" y="15"/>
              </a:cxn>
              <a:cxn ang="0">
                <a:pos x="44" y="15"/>
              </a:cxn>
              <a:cxn ang="0">
                <a:pos x="67" y="10"/>
              </a:cxn>
              <a:cxn ang="0">
                <a:pos x="88" y="0"/>
              </a:cxn>
              <a:cxn ang="0">
                <a:pos x="52" y="93"/>
              </a:cxn>
              <a:cxn ang="0">
                <a:pos x="52" y="93"/>
              </a:cxn>
            </a:cxnLst>
            <a:rect l="0" t="0" r="r" b="b"/>
            <a:pathLst>
              <a:path w="88" h="93">
                <a:moveTo>
                  <a:pt x="52" y="93"/>
                </a:moveTo>
                <a:lnTo>
                  <a:pt x="0" y="10"/>
                </a:lnTo>
                <a:lnTo>
                  <a:pt x="22" y="15"/>
                </a:lnTo>
                <a:lnTo>
                  <a:pt x="44" y="15"/>
                </a:lnTo>
                <a:lnTo>
                  <a:pt x="67" y="10"/>
                </a:lnTo>
                <a:lnTo>
                  <a:pt x="88" y="0"/>
                </a:lnTo>
                <a:lnTo>
                  <a:pt x="52" y="93"/>
                </a:lnTo>
                <a:lnTo>
                  <a:pt x="52" y="93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66" name="Freeform 78"/>
          <p:cNvSpPr>
            <a:spLocks/>
          </p:cNvSpPr>
          <p:nvPr/>
        </p:nvSpPr>
        <p:spPr bwMode="auto">
          <a:xfrm>
            <a:off x="2513014" y="2748801"/>
            <a:ext cx="69850" cy="7302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88" y="83"/>
              </a:cxn>
              <a:cxn ang="0">
                <a:pos x="65" y="77"/>
              </a:cxn>
              <a:cxn ang="0">
                <a:pos x="43" y="77"/>
              </a:cxn>
              <a:cxn ang="0">
                <a:pos x="21" y="81"/>
              </a:cxn>
              <a:cxn ang="0">
                <a:pos x="0" y="91"/>
              </a:cxn>
              <a:cxn ang="0">
                <a:pos x="0" y="91"/>
              </a:cxn>
              <a:cxn ang="0">
                <a:pos x="35" y="0"/>
              </a:cxn>
              <a:cxn ang="0">
                <a:pos x="35" y="0"/>
              </a:cxn>
            </a:cxnLst>
            <a:rect l="0" t="0" r="r" b="b"/>
            <a:pathLst>
              <a:path w="88" h="91">
                <a:moveTo>
                  <a:pt x="35" y="0"/>
                </a:moveTo>
                <a:lnTo>
                  <a:pt x="88" y="83"/>
                </a:lnTo>
                <a:lnTo>
                  <a:pt x="65" y="77"/>
                </a:lnTo>
                <a:lnTo>
                  <a:pt x="43" y="77"/>
                </a:lnTo>
                <a:lnTo>
                  <a:pt x="21" y="81"/>
                </a:lnTo>
                <a:lnTo>
                  <a:pt x="0" y="91"/>
                </a:lnTo>
                <a:lnTo>
                  <a:pt x="0" y="91"/>
                </a:lnTo>
                <a:lnTo>
                  <a:pt x="35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67" name="Line 79"/>
          <p:cNvSpPr>
            <a:spLocks noChangeShapeType="1"/>
          </p:cNvSpPr>
          <p:nvPr/>
        </p:nvSpPr>
        <p:spPr bwMode="auto">
          <a:xfrm flipV="1">
            <a:off x="3684589" y="2798014"/>
            <a:ext cx="41275" cy="12858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68" name="Freeform 80"/>
          <p:cNvSpPr>
            <a:spLocks/>
          </p:cNvSpPr>
          <p:nvPr/>
        </p:nvSpPr>
        <p:spPr bwMode="auto">
          <a:xfrm>
            <a:off x="3656014" y="2899614"/>
            <a:ext cx="68263" cy="77788"/>
          </a:xfrm>
          <a:custGeom>
            <a:avLst/>
            <a:gdLst/>
            <a:ahLst/>
            <a:cxnLst>
              <a:cxn ang="0">
                <a:pos x="14" y="97"/>
              </a:cxn>
              <a:cxn ang="0">
                <a:pos x="0" y="0"/>
              </a:cxn>
              <a:cxn ang="0">
                <a:pos x="17" y="14"/>
              </a:cxn>
              <a:cxn ang="0">
                <a:pos x="38" y="22"/>
              </a:cxn>
              <a:cxn ang="0">
                <a:pos x="60" y="27"/>
              </a:cxn>
              <a:cxn ang="0">
                <a:pos x="84" y="27"/>
              </a:cxn>
              <a:cxn ang="0">
                <a:pos x="84" y="27"/>
              </a:cxn>
              <a:cxn ang="0">
                <a:pos x="14" y="97"/>
              </a:cxn>
              <a:cxn ang="0">
                <a:pos x="14" y="97"/>
              </a:cxn>
            </a:cxnLst>
            <a:rect l="0" t="0" r="r" b="b"/>
            <a:pathLst>
              <a:path w="84" h="97">
                <a:moveTo>
                  <a:pt x="14" y="97"/>
                </a:moveTo>
                <a:lnTo>
                  <a:pt x="0" y="0"/>
                </a:lnTo>
                <a:lnTo>
                  <a:pt x="17" y="14"/>
                </a:lnTo>
                <a:lnTo>
                  <a:pt x="38" y="22"/>
                </a:lnTo>
                <a:lnTo>
                  <a:pt x="60" y="27"/>
                </a:lnTo>
                <a:lnTo>
                  <a:pt x="84" y="27"/>
                </a:lnTo>
                <a:lnTo>
                  <a:pt x="84" y="27"/>
                </a:lnTo>
                <a:lnTo>
                  <a:pt x="14" y="97"/>
                </a:lnTo>
                <a:lnTo>
                  <a:pt x="14" y="97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69" name="Freeform 81"/>
          <p:cNvSpPr>
            <a:spLocks/>
          </p:cNvSpPr>
          <p:nvPr/>
        </p:nvSpPr>
        <p:spPr bwMode="auto">
          <a:xfrm>
            <a:off x="3686176" y="2748801"/>
            <a:ext cx="66675" cy="77788"/>
          </a:xfrm>
          <a:custGeom>
            <a:avLst/>
            <a:gdLst/>
            <a:ahLst/>
            <a:cxnLst>
              <a:cxn ang="0">
                <a:pos x="69" y="0"/>
              </a:cxn>
              <a:cxn ang="0">
                <a:pos x="83" y="97"/>
              </a:cxn>
              <a:cxn ang="0">
                <a:pos x="66" y="83"/>
              </a:cxn>
              <a:cxn ang="0">
                <a:pos x="45" y="73"/>
              </a:cxn>
              <a:cxn ang="0">
                <a:pos x="22" y="69"/>
              </a:cxn>
              <a:cxn ang="0">
                <a:pos x="0" y="70"/>
              </a:cxn>
              <a:cxn ang="0">
                <a:pos x="0" y="70"/>
              </a:cxn>
              <a:cxn ang="0">
                <a:pos x="69" y="0"/>
              </a:cxn>
              <a:cxn ang="0">
                <a:pos x="69" y="0"/>
              </a:cxn>
            </a:cxnLst>
            <a:rect l="0" t="0" r="r" b="b"/>
            <a:pathLst>
              <a:path w="83" h="97">
                <a:moveTo>
                  <a:pt x="69" y="0"/>
                </a:moveTo>
                <a:lnTo>
                  <a:pt x="83" y="97"/>
                </a:lnTo>
                <a:lnTo>
                  <a:pt x="66" y="83"/>
                </a:lnTo>
                <a:lnTo>
                  <a:pt x="45" y="73"/>
                </a:lnTo>
                <a:lnTo>
                  <a:pt x="22" y="69"/>
                </a:lnTo>
                <a:lnTo>
                  <a:pt x="0" y="70"/>
                </a:lnTo>
                <a:lnTo>
                  <a:pt x="0" y="70"/>
                </a:lnTo>
                <a:lnTo>
                  <a:pt x="69" y="0"/>
                </a:lnTo>
                <a:lnTo>
                  <a:pt x="69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70" name="Line 82"/>
          <p:cNvSpPr>
            <a:spLocks noChangeShapeType="1"/>
          </p:cNvSpPr>
          <p:nvPr/>
        </p:nvSpPr>
        <p:spPr bwMode="auto">
          <a:xfrm flipH="1" flipV="1">
            <a:off x="4379914" y="2801189"/>
            <a:ext cx="22225" cy="123825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71" name="Freeform 83"/>
          <p:cNvSpPr>
            <a:spLocks/>
          </p:cNvSpPr>
          <p:nvPr/>
        </p:nvSpPr>
        <p:spPr bwMode="auto">
          <a:xfrm>
            <a:off x="4364039" y="2902789"/>
            <a:ext cx="69850" cy="74613"/>
          </a:xfrm>
          <a:custGeom>
            <a:avLst/>
            <a:gdLst/>
            <a:ahLst/>
            <a:cxnLst>
              <a:cxn ang="0">
                <a:pos x="59" y="94"/>
              </a:cxn>
              <a:cxn ang="0">
                <a:pos x="0" y="14"/>
              </a:cxn>
              <a:cxn ang="0">
                <a:pos x="22" y="19"/>
              </a:cxn>
              <a:cxn ang="0">
                <a:pos x="44" y="17"/>
              </a:cxn>
              <a:cxn ang="0">
                <a:pos x="67" y="11"/>
              </a:cxn>
              <a:cxn ang="0">
                <a:pos x="86" y="0"/>
              </a:cxn>
              <a:cxn ang="0">
                <a:pos x="59" y="94"/>
              </a:cxn>
              <a:cxn ang="0">
                <a:pos x="59" y="94"/>
              </a:cxn>
            </a:cxnLst>
            <a:rect l="0" t="0" r="r" b="b"/>
            <a:pathLst>
              <a:path w="86" h="94">
                <a:moveTo>
                  <a:pt x="59" y="94"/>
                </a:moveTo>
                <a:lnTo>
                  <a:pt x="0" y="14"/>
                </a:lnTo>
                <a:lnTo>
                  <a:pt x="22" y="19"/>
                </a:lnTo>
                <a:lnTo>
                  <a:pt x="44" y="17"/>
                </a:lnTo>
                <a:lnTo>
                  <a:pt x="67" y="11"/>
                </a:lnTo>
                <a:lnTo>
                  <a:pt x="86" y="0"/>
                </a:lnTo>
                <a:lnTo>
                  <a:pt x="59" y="94"/>
                </a:lnTo>
                <a:lnTo>
                  <a:pt x="59" y="94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72" name="Freeform 84"/>
          <p:cNvSpPr>
            <a:spLocks/>
          </p:cNvSpPr>
          <p:nvPr/>
        </p:nvSpPr>
        <p:spPr bwMode="auto">
          <a:xfrm>
            <a:off x="4348164" y="2748801"/>
            <a:ext cx="68263" cy="74613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86" y="78"/>
              </a:cxn>
              <a:cxn ang="0">
                <a:pos x="64" y="75"/>
              </a:cxn>
              <a:cxn ang="0">
                <a:pos x="41" y="77"/>
              </a:cxn>
              <a:cxn ang="0">
                <a:pos x="21" y="83"/>
              </a:cxn>
              <a:cxn ang="0">
                <a:pos x="0" y="94"/>
              </a:cxn>
              <a:cxn ang="0">
                <a:pos x="0" y="94"/>
              </a:cxn>
              <a:cxn ang="0">
                <a:pos x="29" y="0"/>
              </a:cxn>
              <a:cxn ang="0">
                <a:pos x="29" y="0"/>
              </a:cxn>
            </a:cxnLst>
            <a:rect l="0" t="0" r="r" b="b"/>
            <a:pathLst>
              <a:path w="86" h="94">
                <a:moveTo>
                  <a:pt x="29" y="0"/>
                </a:moveTo>
                <a:lnTo>
                  <a:pt x="86" y="78"/>
                </a:lnTo>
                <a:lnTo>
                  <a:pt x="64" y="75"/>
                </a:lnTo>
                <a:lnTo>
                  <a:pt x="41" y="77"/>
                </a:lnTo>
                <a:lnTo>
                  <a:pt x="21" y="83"/>
                </a:lnTo>
                <a:lnTo>
                  <a:pt x="0" y="94"/>
                </a:lnTo>
                <a:lnTo>
                  <a:pt x="0" y="94"/>
                </a:lnTo>
                <a:lnTo>
                  <a:pt x="29" y="0"/>
                </a:lnTo>
                <a:lnTo>
                  <a:pt x="29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73" name="Line 85"/>
          <p:cNvSpPr>
            <a:spLocks noChangeShapeType="1"/>
          </p:cNvSpPr>
          <p:nvPr/>
        </p:nvSpPr>
        <p:spPr bwMode="auto">
          <a:xfrm flipH="1" flipV="1">
            <a:off x="2801939" y="2790076"/>
            <a:ext cx="107950" cy="144463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74" name="Freeform 86"/>
          <p:cNvSpPr>
            <a:spLocks/>
          </p:cNvSpPr>
          <p:nvPr/>
        </p:nvSpPr>
        <p:spPr bwMode="auto">
          <a:xfrm>
            <a:off x="2870201" y="2899614"/>
            <a:ext cx="71438" cy="77788"/>
          </a:xfrm>
          <a:custGeom>
            <a:avLst/>
            <a:gdLst/>
            <a:ahLst/>
            <a:cxnLst>
              <a:cxn ang="0">
                <a:pos x="89" y="97"/>
              </a:cxn>
              <a:cxn ang="0">
                <a:pos x="0" y="52"/>
              </a:cxn>
              <a:cxn ang="0">
                <a:pos x="22" y="46"/>
              </a:cxn>
              <a:cxn ang="0">
                <a:pos x="41" y="35"/>
              </a:cxn>
              <a:cxn ang="0">
                <a:pos x="59" y="19"/>
              </a:cxn>
              <a:cxn ang="0">
                <a:pos x="72" y="0"/>
              </a:cxn>
              <a:cxn ang="0">
                <a:pos x="72" y="0"/>
              </a:cxn>
              <a:cxn ang="0">
                <a:pos x="89" y="97"/>
              </a:cxn>
              <a:cxn ang="0">
                <a:pos x="89" y="97"/>
              </a:cxn>
            </a:cxnLst>
            <a:rect l="0" t="0" r="r" b="b"/>
            <a:pathLst>
              <a:path w="89" h="97">
                <a:moveTo>
                  <a:pt x="89" y="97"/>
                </a:moveTo>
                <a:lnTo>
                  <a:pt x="0" y="52"/>
                </a:lnTo>
                <a:lnTo>
                  <a:pt x="22" y="46"/>
                </a:lnTo>
                <a:lnTo>
                  <a:pt x="41" y="35"/>
                </a:lnTo>
                <a:lnTo>
                  <a:pt x="59" y="19"/>
                </a:lnTo>
                <a:lnTo>
                  <a:pt x="72" y="0"/>
                </a:lnTo>
                <a:lnTo>
                  <a:pt x="72" y="0"/>
                </a:lnTo>
                <a:lnTo>
                  <a:pt x="89" y="97"/>
                </a:lnTo>
                <a:lnTo>
                  <a:pt x="89" y="97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75" name="Freeform 87"/>
          <p:cNvSpPr>
            <a:spLocks/>
          </p:cNvSpPr>
          <p:nvPr/>
        </p:nvSpPr>
        <p:spPr bwMode="auto">
          <a:xfrm>
            <a:off x="2770189" y="2748801"/>
            <a:ext cx="69850" cy="76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8" y="43"/>
              </a:cxn>
              <a:cxn ang="0">
                <a:pos x="66" y="49"/>
              </a:cxn>
              <a:cxn ang="0">
                <a:pos x="47" y="62"/>
              </a:cxn>
              <a:cxn ang="0">
                <a:pos x="31" y="77"/>
              </a:cxn>
              <a:cxn ang="0">
                <a:pos x="18" y="96"/>
              </a:cxn>
              <a:cxn ang="0">
                <a:pos x="18" y="96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88" h="96">
                <a:moveTo>
                  <a:pt x="0" y="0"/>
                </a:moveTo>
                <a:lnTo>
                  <a:pt x="88" y="43"/>
                </a:lnTo>
                <a:lnTo>
                  <a:pt x="66" y="49"/>
                </a:lnTo>
                <a:lnTo>
                  <a:pt x="47" y="62"/>
                </a:lnTo>
                <a:lnTo>
                  <a:pt x="31" y="77"/>
                </a:lnTo>
                <a:lnTo>
                  <a:pt x="18" y="96"/>
                </a:lnTo>
                <a:lnTo>
                  <a:pt x="18" y="9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76" name="Line 88"/>
          <p:cNvSpPr>
            <a:spLocks noChangeShapeType="1"/>
          </p:cNvSpPr>
          <p:nvPr/>
        </p:nvSpPr>
        <p:spPr bwMode="auto">
          <a:xfrm flipV="1">
            <a:off x="5419726" y="2798014"/>
            <a:ext cx="46038" cy="12858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77" name="Freeform 89"/>
          <p:cNvSpPr>
            <a:spLocks/>
          </p:cNvSpPr>
          <p:nvPr/>
        </p:nvSpPr>
        <p:spPr bwMode="auto">
          <a:xfrm>
            <a:off x="5391151" y="2898026"/>
            <a:ext cx="66675" cy="79375"/>
          </a:xfrm>
          <a:custGeom>
            <a:avLst/>
            <a:gdLst/>
            <a:ahLst/>
            <a:cxnLst>
              <a:cxn ang="0">
                <a:pos x="11" y="99"/>
              </a:cxn>
              <a:cxn ang="0">
                <a:pos x="0" y="0"/>
              </a:cxn>
              <a:cxn ang="0">
                <a:pos x="17" y="16"/>
              </a:cxn>
              <a:cxn ang="0">
                <a:pos x="38" y="26"/>
              </a:cxn>
              <a:cxn ang="0">
                <a:pos x="60" y="30"/>
              </a:cxn>
              <a:cxn ang="0">
                <a:pos x="83" y="30"/>
              </a:cxn>
              <a:cxn ang="0">
                <a:pos x="83" y="30"/>
              </a:cxn>
              <a:cxn ang="0">
                <a:pos x="11" y="99"/>
              </a:cxn>
              <a:cxn ang="0">
                <a:pos x="11" y="99"/>
              </a:cxn>
            </a:cxnLst>
            <a:rect l="0" t="0" r="r" b="b"/>
            <a:pathLst>
              <a:path w="83" h="99">
                <a:moveTo>
                  <a:pt x="11" y="99"/>
                </a:moveTo>
                <a:lnTo>
                  <a:pt x="0" y="0"/>
                </a:lnTo>
                <a:lnTo>
                  <a:pt x="17" y="16"/>
                </a:lnTo>
                <a:lnTo>
                  <a:pt x="38" y="26"/>
                </a:lnTo>
                <a:lnTo>
                  <a:pt x="60" y="30"/>
                </a:lnTo>
                <a:lnTo>
                  <a:pt x="83" y="30"/>
                </a:lnTo>
                <a:lnTo>
                  <a:pt x="83" y="30"/>
                </a:lnTo>
                <a:lnTo>
                  <a:pt x="11" y="99"/>
                </a:lnTo>
                <a:lnTo>
                  <a:pt x="11" y="99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78" name="Freeform 90"/>
          <p:cNvSpPr>
            <a:spLocks/>
          </p:cNvSpPr>
          <p:nvPr/>
        </p:nvSpPr>
        <p:spPr bwMode="auto">
          <a:xfrm>
            <a:off x="5426076" y="2748801"/>
            <a:ext cx="66675" cy="77788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83" y="97"/>
              </a:cxn>
              <a:cxn ang="0">
                <a:pos x="65" y="83"/>
              </a:cxn>
              <a:cxn ang="0">
                <a:pos x="45" y="73"/>
              </a:cxn>
              <a:cxn ang="0">
                <a:pos x="24" y="67"/>
              </a:cxn>
              <a:cxn ang="0">
                <a:pos x="0" y="67"/>
              </a:cxn>
              <a:cxn ang="0">
                <a:pos x="0" y="67"/>
              </a:cxn>
              <a:cxn ang="0">
                <a:pos x="72" y="0"/>
              </a:cxn>
              <a:cxn ang="0">
                <a:pos x="72" y="0"/>
              </a:cxn>
            </a:cxnLst>
            <a:rect l="0" t="0" r="r" b="b"/>
            <a:pathLst>
              <a:path w="83" h="97">
                <a:moveTo>
                  <a:pt x="72" y="0"/>
                </a:moveTo>
                <a:lnTo>
                  <a:pt x="83" y="97"/>
                </a:lnTo>
                <a:lnTo>
                  <a:pt x="65" y="83"/>
                </a:lnTo>
                <a:lnTo>
                  <a:pt x="45" y="73"/>
                </a:lnTo>
                <a:lnTo>
                  <a:pt x="24" y="67"/>
                </a:lnTo>
                <a:lnTo>
                  <a:pt x="0" y="67"/>
                </a:lnTo>
                <a:lnTo>
                  <a:pt x="0" y="67"/>
                </a:lnTo>
                <a:lnTo>
                  <a:pt x="72" y="0"/>
                </a:lnTo>
                <a:lnTo>
                  <a:pt x="72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79" name="Line 91"/>
          <p:cNvSpPr>
            <a:spLocks noChangeShapeType="1"/>
          </p:cNvSpPr>
          <p:nvPr/>
        </p:nvSpPr>
        <p:spPr bwMode="auto">
          <a:xfrm flipH="1" flipV="1">
            <a:off x="6272214" y="2796426"/>
            <a:ext cx="61913" cy="133350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0" name="Freeform 92"/>
          <p:cNvSpPr>
            <a:spLocks/>
          </p:cNvSpPr>
          <p:nvPr/>
        </p:nvSpPr>
        <p:spPr bwMode="auto">
          <a:xfrm>
            <a:off x="6296026" y="2898026"/>
            <a:ext cx="63500" cy="79375"/>
          </a:xfrm>
          <a:custGeom>
            <a:avLst/>
            <a:gdLst/>
            <a:ahLst/>
            <a:cxnLst>
              <a:cxn ang="0">
                <a:pos x="77" y="99"/>
              </a:cxn>
              <a:cxn ang="0">
                <a:pos x="0" y="37"/>
              </a:cxn>
              <a:cxn ang="0">
                <a:pos x="23" y="35"/>
              </a:cxn>
              <a:cxn ang="0">
                <a:pos x="45" y="29"/>
              </a:cxn>
              <a:cxn ang="0">
                <a:pos x="64" y="16"/>
              </a:cxn>
              <a:cxn ang="0">
                <a:pos x="80" y="0"/>
              </a:cxn>
              <a:cxn ang="0">
                <a:pos x="80" y="0"/>
              </a:cxn>
              <a:cxn ang="0">
                <a:pos x="77" y="99"/>
              </a:cxn>
              <a:cxn ang="0">
                <a:pos x="77" y="99"/>
              </a:cxn>
            </a:cxnLst>
            <a:rect l="0" t="0" r="r" b="b"/>
            <a:pathLst>
              <a:path w="80" h="99">
                <a:moveTo>
                  <a:pt x="77" y="99"/>
                </a:moveTo>
                <a:lnTo>
                  <a:pt x="0" y="37"/>
                </a:lnTo>
                <a:lnTo>
                  <a:pt x="23" y="35"/>
                </a:lnTo>
                <a:lnTo>
                  <a:pt x="45" y="29"/>
                </a:lnTo>
                <a:lnTo>
                  <a:pt x="64" y="16"/>
                </a:lnTo>
                <a:lnTo>
                  <a:pt x="80" y="0"/>
                </a:lnTo>
                <a:lnTo>
                  <a:pt x="80" y="0"/>
                </a:lnTo>
                <a:lnTo>
                  <a:pt x="77" y="99"/>
                </a:lnTo>
                <a:lnTo>
                  <a:pt x="77" y="99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81" name="Freeform 93"/>
          <p:cNvSpPr>
            <a:spLocks/>
          </p:cNvSpPr>
          <p:nvPr/>
        </p:nvSpPr>
        <p:spPr bwMode="auto">
          <a:xfrm>
            <a:off x="6248401" y="2748801"/>
            <a:ext cx="63500" cy="7778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80" y="61"/>
              </a:cxn>
              <a:cxn ang="0">
                <a:pos x="56" y="62"/>
              </a:cxn>
              <a:cxn ang="0">
                <a:pos x="35" y="70"/>
              </a:cxn>
              <a:cxn ang="0">
                <a:pos x="16" y="81"/>
              </a:cxn>
              <a:cxn ang="0">
                <a:pos x="0" y="97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80" h="97">
                <a:moveTo>
                  <a:pt x="2" y="0"/>
                </a:moveTo>
                <a:lnTo>
                  <a:pt x="80" y="61"/>
                </a:lnTo>
                <a:lnTo>
                  <a:pt x="56" y="62"/>
                </a:lnTo>
                <a:lnTo>
                  <a:pt x="35" y="70"/>
                </a:lnTo>
                <a:lnTo>
                  <a:pt x="16" y="81"/>
                </a:lnTo>
                <a:lnTo>
                  <a:pt x="0" y="97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2" name="Line 94"/>
          <p:cNvSpPr>
            <a:spLocks noChangeShapeType="1"/>
          </p:cNvSpPr>
          <p:nvPr/>
        </p:nvSpPr>
        <p:spPr bwMode="auto">
          <a:xfrm flipV="1">
            <a:off x="5881689" y="2801189"/>
            <a:ext cx="1588" cy="12223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3" name="Freeform 95"/>
          <p:cNvSpPr>
            <a:spLocks/>
          </p:cNvSpPr>
          <p:nvPr/>
        </p:nvSpPr>
        <p:spPr bwMode="auto">
          <a:xfrm>
            <a:off x="5848351" y="2907551"/>
            <a:ext cx="69850" cy="69850"/>
          </a:xfrm>
          <a:custGeom>
            <a:avLst/>
            <a:gdLst/>
            <a:ahLst/>
            <a:cxnLst>
              <a:cxn ang="0">
                <a:pos x="43" y="88"/>
              </a:cxn>
              <a:cxn ang="0">
                <a:pos x="0" y="0"/>
              </a:cxn>
              <a:cxn ang="0">
                <a:pos x="20" y="7"/>
              </a:cxn>
              <a:cxn ang="0">
                <a:pos x="43" y="10"/>
              </a:cxn>
              <a:cxn ang="0">
                <a:pos x="67" y="7"/>
              </a:cxn>
              <a:cxn ang="0">
                <a:pos x="88" y="0"/>
              </a:cxn>
              <a:cxn ang="0">
                <a:pos x="43" y="88"/>
              </a:cxn>
              <a:cxn ang="0">
                <a:pos x="43" y="88"/>
              </a:cxn>
            </a:cxnLst>
            <a:rect l="0" t="0" r="r" b="b"/>
            <a:pathLst>
              <a:path w="88" h="88">
                <a:moveTo>
                  <a:pt x="43" y="88"/>
                </a:moveTo>
                <a:lnTo>
                  <a:pt x="0" y="0"/>
                </a:lnTo>
                <a:lnTo>
                  <a:pt x="20" y="7"/>
                </a:lnTo>
                <a:lnTo>
                  <a:pt x="43" y="10"/>
                </a:lnTo>
                <a:lnTo>
                  <a:pt x="67" y="7"/>
                </a:lnTo>
                <a:lnTo>
                  <a:pt x="88" y="0"/>
                </a:lnTo>
                <a:lnTo>
                  <a:pt x="43" y="88"/>
                </a:lnTo>
                <a:lnTo>
                  <a:pt x="43" y="88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84" name="Freeform 96"/>
          <p:cNvSpPr>
            <a:spLocks/>
          </p:cNvSpPr>
          <p:nvPr/>
        </p:nvSpPr>
        <p:spPr bwMode="auto">
          <a:xfrm>
            <a:off x="5848351" y="2748801"/>
            <a:ext cx="69850" cy="69850"/>
          </a:xfrm>
          <a:custGeom>
            <a:avLst/>
            <a:gdLst/>
            <a:ahLst/>
            <a:cxnLst>
              <a:cxn ang="0">
                <a:pos x="43" y="0"/>
              </a:cxn>
              <a:cxn ang="0">
                <a:pos x="88" y="88"/>
              </a:cxn>
              <a:cxn ang="0">
                <a:pos x="67" y="80"/>
              </a:cxn>
              <a:cxn ang="0">
                <a:pos x="43" y="77"/>
              </a:cxn>
              <a:cxn ang="0">
                <a:pos x="20" y="80"/>
              </a:cxn>
              <a:cxn ang="0">
                <a:pos x="0" y="88"/>
              </a:cxn>
              <a:cxn ang="0">
                <a:pos x="0" y="88"/>
              </a:cxn>
              <a:cxn ang="0">
                <a:pos x="43" y="0"/>
              </a:cxn>
              <a:cxn ang="0">
                <a:pos x="43" y="0"/>
              </a:cxn>
            </a:cxnLst>
            <a:rect l="0" t="0" r="r" b="b"/>
            <a:pathLst>
              <a:path w="88" h="88">
                <a:moveTo>
                  <a:pt x="43" y="0"/>
                </a:moveTo>
                <a:lnTo>
                  <a:pt x="88" y="88"/>
                </a:lnTo>
                <a:lnTo>
                  <a:pt x="67" y="80"/>
                </a:lnTo>
                <a:lnTo>
                  <a:pt x="43" y="77"/>
                </a:lnTo>
                <a:lnTo>
                  <a:pt x="20" y="80"/>
                </a:lnTo>
                <a:lnTo>
                  <a:pt x="0" y="88"/>
                </a:lnTo>
                <a:lnTo>
                  <a:pt x="0" y="88"/>
                </a:lnTo>
                <a:lnTo>
                  <a:pt x="43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5" name="Line 97"/>
          <p:cNvSpPr>
            <a:spLocks noChangeShapeType="1"/>
          </p:cNvSpPr>
          <p:nvPr/>
        </p:nvSpPr>
        <p:spPr bwMode="auto">
          <a:xfrm flipV="1">
            <a:off x="7246939" y="2798014"/>
            <a:ext cx="46038" cy="130175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6" name="Freeform 98"/>
          <p:cNvSpPr>
            <a:spLocks/>
          </p:cNvSpPr>
          <p:nvPr/>
        </p:nvSpPr>
        <p:spPr bwMode="auto">
          <a:xfrm>
            <a:off x="7221539" y="2899614"/>
            <a:ext cx="65088" cy="77788"/>
          </a:xfrm>
          <a:custGeom>
            <a:avLst/>
            <a:gdLst/>
            <a:ahLst/>
            <a:cxnLst>
              <a:cxn ang="0">
                <a:pos x="11" y="97"/>
              </a:cxn>
              <a:cxn ang="0">
                <a:pos x="0" y="0"/>
              </a:cxn>
              <a:cxn ang="0">
                <a:pos x="18" y="14"/>
              </a:cxn>
              <a:cxn ang="0">
                <a:pos x="39" y="24"/>
              </a:cxn>
              <a:cxn ang="0">
                <a:pos x="59" y="28"/>
              </a:cxn>
              <a:cxn ang="0">
                <a:pos x="83" y="28"/>
              </a:cxn>
              <a:cxn ang="0">
                <a:pos x="83" y="28"/>
              </a:cxn>
              <a:cxn ang="0">
                <a:pos x="11" y="97"/>
              </a:cxn>
              <a:cxn ang="0">
                <a:pos x="11" y="97"/>
              </a:cxn>
            </a:cxnLst>
            <a:rect l="0" t="0" r="r" b="b"/>
            <a:pathLst>
              <a:path w="83" h="97">
                <a:moveTo>
                  <a:pt x="11" y="97"/>
                </a:moveTo>
                <a:lnTo>
                  <a:pt x="0" y="0"/>
                </a:lnTo>
                <a:lnTo>
                  <a:pt x="18" y="14"/>
                </a:lnTo>
                <a:lnTo>
                  <a:pt x="39" y="24"/>
                </a:lnTo>
                <a:lnTo>
                  <a:pt x="59" y="28"/>
                </a:lnTo>
                <a:lnTo>
                  <a:pt x="83" y="28"/>
                </a:lnTo>
                <a:lnTo>
                  <a:pt x="83" y="28"/>
                </a:lnTo>
                <a:lnTo>
                  <a:pt x="11" y="97"/>
                </a:lnTo>
                <a:lnTo>
                  <a:pt x="11" y="97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87" name="Freeform 99"/>
          <p:cNvSpPr>
            <a:spLocks/>
          </p:cNvSpPr>
          <p:nvPr/>
        </p:nvSpPr>
        <p:spPr bwMode="auto">
          <a:xfrm>
            <a:off x="7254876" y="2748801"/>
            <a:ext cx="66675" cy="77788"/>
          </a:xfrm>
          <a:custGeom>
            <a:avLst/>
            <a:gdLst/>
            <a:ahLst/>
            <a:cxnLst>
              <a:cxn ang="0">
                <a:pos x="71" y="0"/>
              </a:cxn>
              <a:cxn ang="0">
                <a:pos x="84" y="97"/>
              </a:cxn>
              <a:cxn ang="0">
                <a:pos x="66" y="83"/>
              </a:cxn>
              <a:cxn ang="0">
                <a:pos x="45" y="73"/>
              </a:cxn>
              <a:cxn ang="0">
                <a:pos x="23" y="67"/>
              </a:cxn>
              <a:cxn ang="0">
                <a:pos x="0" y="67"/>
              </a:cxn>
              <a:cxn ang="0">
                <a:pos x="0" y="67"/>
              </a:cxn>
              <a:cxn ang="0">
                <a:pos x="71" y="0"/>
              </a:cxn>
              <a:cxn ang="0">
                <a:pos x="71" y="0"/>
              </a:cxn>
            </a:cxnLst>
            <a:rect l="0" t="0" r="r" b="b"/>
            <a:pathLst>
              <a:path w="84" h="97">
                <a:moveTo>
                  <a:pt x="71" y="0"/>
                </a:moveTo>
                <a:lnTo>
                  <a:pt x="84" y="97"/>
                </a:lnTo>
                <a:lnTo>
                  <a:pt x="66" y="83"/>
                </a:lnTo>
                <a:lnTo>
                  <a:pt x="45" y="73"/>
                </a:lnTo>
                <a:lnTo>
                  <a:pt x="23" y="67"/>
                </a:lnTo>
                <a:lnTo>
                  <a:pt x="0" y="67"/>
                </a:lnTo>
                <a:lnTo>
                  <a:pt x="0" y="67"/>
                </a:lnTo>
                <a:lnTo>
                  <a:pt x="71" y="0"/>
                </a:lnTo>
                <a:lnTo>
                  <a:pt x="71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8" name="Line 100"/>
          <p:cNvSpPr>
            <a:spLocks noChangeShapeType="1"/>
          </p:cNvSpPr>
          <p:nvPr/>
        </p:nvSpPr>
        <p:spPr bwMode="auto">
          <a:xfrm flipH="1" flipV="1">
            <a:off x="7964489" y="2794839"/>
            <a:ext cx="66675" cy="13493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9" name="Freeform 101"/>
          <p:cNvSpPr>
            <a:spLocks/>
          </p:cNvSpPr>
          <p:nvPr/>
        </p:nvSpPr>
        <p:spPr bwMode="auto">
          <a:xfrm>
            <a:off x="7993064" y="2898026"/>
            <a:ext cx="61913" cy="79375"/>
          </a:xfrm>
          <a:custGeom>
            <a:avLst/>
            <a:gdLst/>
            <a:ahLst/>
            <a:cxnLst>
              <a:cxn ang="0">
                <a:pos x="79" y="99"/>
              </a:cxn>
              <a:cxn ang="0">
                <a:pos x="0" y="40"/>
              </a:cxn>
              <a:cxn ang="0">
                <a:pos x="0" y="40"/>
              </a:cxn>
              <a:cxn ang="0">
                <a:pos x="23" y="37"/>
              </a:cxn>
              <a:cxn ang="0">
                <a:pos x="44" y="29"/>
              </a:cxn>
              <a:cxn ang="0">
                <a:pos x="63" y="18"/>
              </a:cxn>
              <a:cxn ang="0">
                <a:pos x="79" y="0"/>
              </a:cxn>
              <a:cxn ang="0">
                <a:pos x="79" y="99"/>
              </a:cxn>
              <a:cxn ang="0">
                <a:pos x="79" y="99"/>
              </a:cxn>
            </a:cxnLst>
            <a:rect l="0" t="0" r="r" b="b"/>
            <a:pathLst>
              <a:path w="79" h="99">
                <a:moveTo>
                  <a:pt x="79" y="99"/>
                </a:moveTo>
                <a:lnTo>
                  <a:pt x="0" y="40"/>
                </a:lnTo>
                <a:lnTo>
                  <a:pt x="0" y="40"/>
                </a:lnTo>
                <a:lnTo>
                  <a:pt x="23" y="37"/>
                </a:lnTo>
                <a:lnTo>
                  <a:pt x="44" y="29"/>
                </a:lnTo>
                <a:lnTo>
                  <a:pt x="63" y="18"/>
                </a:lnTo>
                <a:lnTo>
                  <a:pt x="79" y="0"/>
                </a:lnTo>
                <a:lnTo>
                  <a:pt x="79" y="99"/>
                </a:lnTo>
                <a:lnTo>
                  <a:pt x="79" y="99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90" name="Freeform 102"/>
          <p:cNvSpPr>
            <a:spLocks/>
          </p:cNvSpPr>
          <p:nvPr/>
        </p:nvSpPr>
        <p:spPr bwMode="auto">
          <a:xfrm>
            <a:off x="7940676" y="2748801"/>
            <a:ext cx="61913" cy="79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8" y="59"/>
              </a:cxn>
              <a:cxn ang="0">
                <a:pos x="56" y="62"/>
              </a:cxn>
              <a:cxn ang="0">
                <a:pos x="35" y="69"/>
              </a:cxn>
              <a:cxn ang="0">
                <a:pos x="16" y="81"/>
              </a:cxn>
              <a:cxn ang="0">
                <a:pos x="0" y="9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78" h="99">
                <a:moveTo>
                  <a:pt x="0" y="0"/>
                </a:moveTo>
                <a:lnTo>
                  <a:pt x="78" y="59"/>
                </a:lnTo>
                <a:lnTo>
                  <a:pt x="56" y="62"/>
                </a:lnTo>
                <a:lnTo>
                  <a:pt x="35" y="69"/>
                </a:lnTo>
                <a:lnTo>
                  <a:pt x="16" y="81"/>
                </a:lnTo>
                <a:lnTo>
                  <a:pt x="0" y="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91" name="Line 103"/>
          <p:cNvSpPr>
            <a:spLocks noChangeShapeType="1"/>
          </p:cNvSpPr>
          <p:nvPr/>
        </p:nvSpPr>
        <p:spPr bwMode="auto">
          <a:xfrm flipH="1" flipV="1">
            <a:off x="7621589" y="2794839"/>
            <a:ext cx="65088" cy="13493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92" name="Freeform 104"/>
          <p:cNvSpPr>
            <a:spLocks/>
          </p:cNvSpPr>
          <p:nvPr/>
        </p:nvSpPr>
        <p:spPr bwMode="auto">
          <a:xfrm>
            <a:off x="7648576" y="2898026"/>
            <a:ext cx="63500" cy="79375"/>
          </a:xfrm>
          <a:custGeom>
            <a:avLst/>
            <a:gdLst/>
            <a:ahLst/>
            <a:cxnLst>
              <a:cxn ang="0">
                <a:pos x="78" y="99"/>
              </a:cxn>
              <a:cxn ang="0">
                <a:pos x="0" y="40"/>
              </a:cxn>
              <a:cxn ang="0">
                <a:pos x="22" y="37"/>
              </a:cxn>
              <a:cxn ang="0">
                <a:pos x="43" y="29"/>
              </a:cxn>
              <a:cxn ang="0">
                <a:pos x="62" y="18"/>
              </a:cxn>
              <a:cxn ang="0">
                <a:pos x="78" y="0"/>
              </a:cxn>
              <a:cxn ang="0">
                <a:pos x="78" y="99"/>
              </a:cxn>
              <a:cxn ang="0">
                <a:pos x="78" y="99"/>
              </a:cxn>
            </a:cxnLst>
            <a:rect l="0" t="0" r="r" b="b"/>
            <a:pathLst>
              <a:path w="78" h="99">
                <a:moveTo>
                  <a:pt x="78" y="99"/>
                </a:moveTo>
                <a:lnTo>
                  <a:pt x="0" y="40"/>
                </a:lnTo>
                <a:lnTo>
                  <a:pt x="22" y="37"/>
                </a:lnTo>
                <a:lnTo>
                  <a:pt x="43" y="29"/>
                </a:lnTo>
                <a:lnTo>
                  <a:pt x="62" y="18"/>
                </a:lnTo>
                <a:lnTo>
                  <a:pt x="78" y="0"/>
                </a:lnTo>
                <a:lnTo>
                  <a:pt x="78" y="99"/>
                </a:lnTo>
                <a:lnTo>
                  <a:pt x="78" y="99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93" name="Freeform 105"/>
          <p:cNvSpPr>
            <a:spLocks/>
          </p:cNvSpPr>
          <p:nvPr/>
        </p:nvSpPr>
        <p:spPr bwMode="auto">
          <a:xfrm>
            <a:off x="7597776" y="2748801"/>
            <a:ext cx="63500" cy="79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59"/>
              </a:cxn>
              <a:cxn ang="0">
                <a:pos x="56" y="62"/>
              </a:cxn>
              <a:cxn ang="0">
                <a:pos x="35" y="69"/>
              </a:cxn>
              <a:cxn ang="0">
                <a:pos x="16" y="81"/>
              </a:cxn>
              <a:cxn ang="0">
                <a:pos x="0" y="99"/>
              </a:cxn>
              <a:cxn ang="0">
                <a:pos x="0" y="9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80" h="99">
                <a:moveTo>
                  <a:pt x="0" y="0"/>
                </a:moveTo>
                <a:lnTo>
                  <a:pt x="80" y="59"/>
                </a:lnTo>
                <a:lnTo>
                  <a:pt x="56" y="62"/>
                </a:lnTo>
                <a:lnTo>
                  <a:pt x="35" y="69"/>
                </a:lnTo>
                <a:lnTo>
                  <a:pt x="16" y="81"/>
                </a:lnTo>
                <a:lnTo>
                  <a:pt x="0" y="99"/>
                </a:lnTo>
                <a:lnTo>
                  <a:pt x="0" y="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94" name="Line 106"/>
          <p:cNvSpPr>
            <a:spLocks noChangeShapeType="1"/>
          </p:cNvSpPr>
          <p:nvPr/>
        </p:nvSpPr>
        <p:spPr bwMode="auto">
          <a:xfrm flipV="1">
            <a:off x="9355139" y="2799601"/>
            <a:ext cx="31750" cy="125413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95" name="Freeform 107"/>
          <p:cNvSpPr>
            <a:spLocks/>
          </p:cNvSpPr>
          <p:nvPr/>
        </p:nvSpPr>
        <p:spPr bwMode="auto">
          <a:xfrm>
            <a:off x="9324976" y="2901201"/>
            <a:ext cx="68263" cy="76200"/>
          </a:xfrm>
          <a:custGeom>
            <a:avLst/>
            <a:gdLst/>
            <a:ahLst/>
            <a:cxnLst>
              <a:cxn ang="0">
                <a:pos x="22" y="96"/>
              </a:cxn>
              <a:cxn ang="0">
                <a:pos x="0" y="0"/>
              </a:cxn>
              <a:cxn ang="0">
                <a:pos x="19" y="13"/>
              </a:cxn>
              <a:cxn ang="0">
                <a:pos x="41" y="21"/>
              </a:cxn>
              <a:cxn ang="0">
                <a:pos x="64" y="24"/>
              </a:cxn>
              <a:cxn ang="0">
                <a:pos x="86" y="21"/>
              </a:cxn>
              <a:cxn ang="0">
                <a:pos x="22" y="96"/>
              </a:cxn>
              <a:cxn ang="0">
                <a:pos x="22" y="96"/>
              </a:cxn>
            </a:cxnLst>
            <a:rect l="0" t="0" r="r" b="b"/>
            <a:pathLst>
              <a:path w="86" h="96">
                <a:moveTo>
                  <a:pt x="22" y="96"/>
                </a:moveTo>
                <a:lnTo>
                  <a:pt x="0" y="0"/>
                </a:lnTo>
                <a:lnTo>
                  <a:pt x="19" y="13"/>
                </a:lnTo>
                <a:lnTo>
                  <a:pt x="41" y="21"/>
                </a:lnTo>
                <a:lnTo>
                  <a:pt x="64" y="24"/>
                </a:lnTo>
                <a:lnTo>
                  <a:pt x="86" y="21"/>
                </a:lnTo>
                <a:lnTo>
                  <a:pt x="22" y="96"/>
                </a:lnTo>
                <a:lnTo>
                  <a:pt x="22" y="96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96" name="Freeform 108"/>
          <p:cNvSpPr>
            <a:spLocks/>
          </p:cNvSpPr>
          <p:nvPr/>
        </p:nvSpPr>
        <p:spPr bwMode="auto">
          <a:xfrm>
            <a:off x="9348789" y="2748801"/>
            <a:ext cx="66675" cy="76200"/>
          </a:xfrm>
          <a:custGeom>
            <a:avLst/>
            <a:gdLst/>
            <a:ahLst/>
            <a:cxnLst>
              <a:cxn ang="0">
                <a:pos x="64" y="0"/>
              </a:cxn>
              <a:cxn ang="0">
                <a:pos x="85" y="96"/>
              </a:cxn>
              <a:cxn ang="0">
                <a:pos x="66" y="83"/>
              </a:cxn>
              <a:cxn ang="0">
                <a:pos x="45" y="75"/>
              </a:cxn>
              <a:cxn ang="0">
                <a:pos x="22" y="72"/>
              </a:cxn>
              <a:cxn ang="0">
                <a:pos x="0" y="75"/>
              </a:cxn>
              <a:cxn ang="0">
                <a:pos x="64" y="0"/>
              </a:cxn>
              <a:cxn ang="0">
                <a:pos x="64" y="0"/>
              </a:cxn>
            </a:cxnLst>
            <a:rect l="0" t="0" r="r" b="b"/>
            <a:pathLst>
              <a:path w="85" h="96">
                <a:moveTo>
                  <a:pt x="64" y="0"/>
                </a:moveTo>
                <a:lnTo>
                  <a:pt x="85" y="96"/>
                </a:lnTo>
                <a:lnTo>
                  <a:pt x="66" y="83"/>
                </a:lnTo>
                <a:lnTo>
                  <a:pt x="45" y="75"/>
                </a:lnTo>
                <a:lnTo>
                  <a:pt x="22" y="72"/>
                </a:lnTo>
                <a:lnTo>
                  <a:pt x="0" y="75"/>
                </a:lnTo>
                <a:lnTo>
                  <a:pt x="64" y="0"/>
                </a:lnTo>
                <a:lnTo>
                  <a:pt x="64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97" name="Line 109"/>
          <p:cNvSpPr>
            <a:spLocks noChangeShapeType="1"/>
          </p:cNvSpPr>
          <p:nvPr/>
        </p:nvSpPr>
        <p:spPr bwMode="auto">
          <a:xfrm flipH="1" flipV="1">
            <a:off x="10053639" y="2794839"/>
            <a:ext cx="79375" cy="136525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98" name="Freeform 110"/>
          <p:cNvSpPr>
            <a:spLocks/>
          </p:cNvSpPr>
          <p:nvPr/>
        </p:nvSpPr>
        <p:spPr bwMode="auto">
          <a:xfrm>
            <a:off x="10093326" y="2898026"/>
            <a:ext cx="65088" cy="79375"/>
          </a:xfrm>
          <a:custGeom>
            <a:avLst/>
            <a:gdLst/>
            <a:ahLst/>
            <a:cxnLst>
              <a:cxn ang="0">
                <a:pos x="81" y="99"/>
              </a:cxn>
              <a:cxn ang="0">
                <a:pos x="0" y="45"/>
              </a:cxn>
              <a:cxn ang="0">
                <a:pos x="22" y="40"/>
              </a:cxn>
              <a:cxn ang="0">
                <a:pos x="43" y="32"/>
              </a:cxn>
              <a:cxn ang="0">
                <a:pos x="62" y="18"/>
              </a:cxn>
              <a:cxn ang="0">
                <a:pos x="76" y="0"/>
              </a:cxn>
              <a:cxn ang="0">
                <a:pos x="81" y="99"/>
              </a:cxn>
              <a:cxn ang="0">
                <a:pos x="81" y="99"/>
              </a:cxn>
            </a:cxnLst>
            <a:rect l="0" t="0" r="r" b="b"/>
            <a:pathLst>
              <a:path w="81" h="99">
                <a:moveTo>
                  <a:pt x="81" y="99"/>
                </a:moveTo>
                <a:lnTo>
                  <a:pt x="0" y="45"/>
                </a:lnTo>
                <a:lnTo>
                  <a:pt x="22" y="40"/>
                </a:lnTo>
                <a:lnTo>
                  <a:pt x="43" y="32"/>
                </a:lnTo>
                <a:lnTo>
                  <a:pt x="62" y="18"/>
                </a:lnTo>
                <a:lnTo>
                  <a:pt x="76" y="0"/>
                </a:lnTo>
                <a:lnTo>
                  <a:pt x="81" y="99"/>
                </a:lnTo>
                <a:lnTo>
                  <a:pt x="81" y="99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99" name="Freeform 111"/>
          <p:cNvSpPr>
            <a:spLocks/>
          </p:cNvSpPr>
          <p:nvPr/>
        </p:nvSpPr>
        <p:spPr bwMode="auto">
          <a:xfrm>
            <a:off x="10028239" y="2748801"/>
            <a:ext cx="65088" cy="77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4" y="54"/>
              </a:cxn>
              <a:cxn ang="0">
                <a:pos x="61" y="57"/>
              </a:cxn>
              <a:cxn ang="0">
                <a:pos x="40" y="67"/>
              </a:cxn>
              <a:cxn ang="0">
                <a:pos x="21" y="80"/>
              </a:cxn>
              <a:cxn ang="0">
                <a:pos x="7" y="97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84" h="97">
                <a:moveTo>
                  <a:pt x="0" y="0"/>
                </a:moveTo>
                <a:lnTo>
                  <a:pt x="84" y="54"/>
                </a:lnTo>
                <a:lnTo>
                  <a:pt x="61" y="57"/>
                </a:lnTo>
                <a:lnTo>
                  <a:pt x="40" y="67"/>
                </a:lnTo>
                <a:lnTo>
                  <a:pt x="21" y="80"/>
                </a:lnTo>
                <a:lnTo>
                  <a:pt x="7" y="97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00" name="Freeform 112"/>
          <p:cNvSpPr>
            <a:spLocks/>
          </p:cNvSpPr>
          <p:nvPr/>
        </p:nvSpPr>
        <p:spPr bwMode="auto">
          <a:xfrm>
            <a:off x="2147889" y="3261564"/>
            <a:ext cx="1484313" cy="288925"/>
          </a:xfrm>
          <a:custGeom>
            <a:avLst/>
            <a:gdLst/>
            <a:ahLst/>
            <a:cxnLst>
              <a:cxn ang="0">
                <a:pos x="1870" y="0"/>
              </a:cxn>
              <a:cxn ang="0">
                <a:pos x="1793" y="56"/>
              </a:cxn>
              <a:cxn ang="0">
                <a:pos x="1718" y="107"/>
              </a:cxn>
              <a:cxn ang="0">
                <a:pos x="1643" y="154"/>
              </a:cxn>
              <a:cxn ang="0">
                <a:pos x="1567" y="196"/>
              </a:cxn>
              <a:cxn ang="0">
                <a:pos x="1492" y="233"/>
              </a:cxn>
              <a:cxn ang="0">
                <a:pos x="1417" y="265"/>
              </a:cxn>
              <a:cxn ang="0">
                <a:pos x="1342" y="293"/>
              </a:cxn>
              <a:cxn ang="0">
                <a:pos x="1266" y="316"/>
              </a:cxn>
              <a:cxn ang="0">
                <a:pos x="1191" y="335"/>
              </a:cxn>
              <a:cxn ang="0">
                <a:pos x="1116" y="350"/>
              </a:cxn>
              <a:cxn ang="0">
                <a:pos x="1041" y="359"/>
              </a:cxn>
              <a:cxn ang="0">
                <a:pos x="965" y="364"/>
              </a:cxn>
              <a:cxn ang="0">
                <a:pos x="892" y="364"/>
              </a:cxn>
              <a:cxn ang="0">
                <a:pos x="816" y="359"/>
              </a:cxn>
              <a:cxn ang="0">
                <a:pos x="741" y="350"/>
              </a:cxn>
              <a:cxn ang="0">
                <a:pos x="667" y="337"/>
              </a:cxn>
              <a:cxn ang="0">
                <a:pos x="592" y="318"/>
              </a:cxn>
              <a:cxn ang="0">
                <a:pos x="518" y="295"/>
              </a:cxn>
              <a:cxn ang="0">
                <a:pos x="443" y="266"/>
              </a:cxn>
              <a:cxn ang="0">
                <a:pos x="369" y="234"/>
              </a:cxn>
              <a:cxn ang="0">
                <a:pos x="296" y="197"/>
              </a:cxn>
              <a:cxn ang="0">
                <a:pos x="221" y="156"/>
              </a:cxn>
              <a:cxn ang="0">
                <a:pos x="147" y="109"/>
              </a:cxn>
              <a:cxn ang="0">
                <a:pos x="73" y="58"/>
              </a:cxn>
              <a:cxn ang="0">
                <a:pos x="0" y="3"/>
              </a:cxn>
            </a:cxnLst>
            <a:rect l="0" t="0" r="r" b="b"/>
            <a:pathLst>
              <a:path w="1870" h="364">
                <a:moveTo>
                  <a:pt x="1870" y="0"/>
                </a:moveTo>
                <a:lnTo>
                  <a:pt x="1793" y="56"/>
                </a:lnTo>
                <a:lnTo>
                  <a:pt x="1718" y="107"/>
                </a:lnTo>
                <a:lnTo>
                  <a:pt x="1643" y="154"/>
                </a:lnTo>
                <a:lnTo>
                  <a:pt x="1567" y="196"/>
                </a:lnTo>
                <a:lnTo>
                  <a:pt x="1492" y="233"/>
                </a:lnTo>
                <a:lnTo>
                  <a:pt x="1417" y="265"/>
                </a:lnTo>
                <a:lnTo>
                  <a:pt x="1342" y="293"/>
                </a:lnTo>
                <a:lnTo>
                  <a:pt x="1266" y="316"/>
                </a:lnTo>
                <a:lnTo>
                  <a:pt x="1191" y="335"/>
                </a:lnTo>
                <a:lnTo>
                  <a:pt x="1116" y="350"/>
                </a:lnTo>
                <a:lnTo>
                  <a:pt x="1041" y="359"/>
                </a:lnTo>
                <a:lnTo>
                  <a:pt x="965" y="364"/>
                </a:lnTo>
                <a:lnTo>
                  <a:pt x="892" y="364"/>
                </a:lnTo>
                <a:lnTo>
                  <a:pt x="816" y="359"/>
                </a:lnTo>
                <a:lnTo>
                  <a:pt x="741" y="350"/>
                </a:lnTo>
                <a:lnTo>
                  <a:pt x="667" y="337"/>
                </a:lnTo>
                <a:lnTo>
                  <a:pt x="592" y="318"/>
                </a:lnTo>
                <a:lnTo>
                  <a:pt x="518" y="295"/>
                </a:lnTo>
                <a:lnTo>
                  <a:pt x="443" y="266"/>
                </a:lnTo>
                <a:lnTo>
                  <a:pt x="369" y="234"/>
                </a:lnTo>
                <a:lnTo>
                  <a:pt x="296" y="197"/>
                </a:lnTo>
                <a:lnTo>
                  <a:pt x="221" y="156"/>
                </a:lnTo>
                <a:lnTo>
                  <a:pt x="147" y="109"/>
                </a:lnTo>
                <a:lnTo>
                  <a:pt x="73" y="58"/>
                </a:lnTo>
                <a:lnTo>
                  <a:pt x="0" y="3"/>
                </a:lnTo>
              </a:path>
            </a:pathLst>
          </a:custGeom>
          <a:noFill/>
          <a:ln w="762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03" name="Freeform 115"/>
          <p:cNvSpPr>
            <a:spLocks/>
          </p:cNvSpPr>
          <p:nvPr/>
        </p:nvSpPr>
        <p:spPr bwMode="auto">
          <a:xfrm>
            <a:off x="3897314" y="3275851"/>
            <a:ext cx="1393825" cy="144463"/>
          </a:xfrm>
          <a:custGeom>
            <a:avLst/>
            <a:gdLst/>
            <a:ahLst/>
            <a:cxnLst>
              <a:cxn ang="0">
                <a:pos x="1095" y="6"/>
              </a:cxn>
              <a:cxn ang="0">
                <a:pos x="1057" y="59"/>
              </a:cxn>
              <a:cxn ang="0">
                <a:pos x="1018" y="107"/>
              </a:cxn>
              <a:cxn ang="0">
                <a:pos x="978" y="150"/>
              </a:cxn>
              <a:cxn ang="0">
                <a:pos x="938" y="190"/>
              </a:cxn>
              <a:cxn ang="0">
                <a:pos x="896" y="224"/>
              </a:cxn>
              <a:cxn ang="0">
                <a:pos x="856" y="255"/>
              </a:cxn>
              <a:cxn ang="0">
                <a:pos x="815" y="282"/>
              </a:cxn>
              <a:cxn ang="0">
                <a:pos x="773" y="303"/>
              </a:cxn>
              <a:cxn ang="0">
                <a:pos x="732" y="320"/>
              </a:cxn>
              <a:cxn ang="0">
                <a:pos x="688" y="333"/>
              </a:cxn>
              <a:cxn ang="0">
                <a:pos x="645" y="341"/>
              </a:cxn>
              <a:cxn ang="0">
                <a:pos x="602" y="346"/>
              </a:cxn>
              <a:cxn ang="0">
                <a:pos x="559" y="346"/>
              </a:cxn>
              <a:cxn ang="0">
                <a:pos x="514" y="341"/>
              </a:cxn>
              <a:cxn ang="0">
                <a:pos x="469" y="332"/>
              </a:cxn>
              <a:cxn ang="0">
                <a:pos x="424" y="319"/>
              </a:cxn>
              <a:cxn ang="0">
                <a:pos x="379" y="300"/>
              </a:cxn>
              <a:cxn ang="0">
                <a:pos x="333" y="279"/>
              </a:cxn>
              <a:cxn ang="0">
                <a:pos x="286" y="251"/>
              </a:cxn>
              <a:cxn ang="0">
                <a:pos x="240" y="221"/>
              </a:cxn>
              <a:cxn ang="0">
                <a:pos x="192" y="184"/>
              </a:cxn>
              <a:cxn ang="0">
                <a:pos x="144" y="146"/>
              </a:cxn>
              <a:cxn ang="0">
                <a:pos x="96" y="101"/>
              </a:cxn>
              <a:cxn ang="0">
                <a:pos x="48" y="53"/>
              </a:cxn>
              <a:cxn ang="0">
                <a:pos x="0" y="0"/>
              </a:cxn>
            </a:cxnLst>
            <a:rect l="0" t="0" r="r" b="b"/>
            <a:pathLst>
              <a:path w="1095" h="346">
                <a:moveTo>
                  <a:pt x="1095" y="6"/>
                </a:moveTo>
                <a:lnTo>
                  <a:pt x="1057" y="59"/>
                </a:lnTo>
                <a:lnTo>
                  <a:pt x="1018" y="107"/>
                </a:lnTo>
                <a:lnTo>
                  <a:pt x="978" y="150"/>
                </a:lnTo>
                <a:lnTo>
                  <a:pt x="938" y="190"/>
                </a:lnTo>
                <a:lnTo>
                  <a:pt x="896" y="224"/>
                </a:lnTo>
                <a:lnTo>
                  <a:pt x="856" y="255"/>
                </a:lnTo>
                <a:lnTo>
                  <a:pt x="815" y="282"/>
                </a:lnTo>
                <a:lnTo>
                  <a:pt x="773" y="303"/>
                </a:lnTo>
                <a:lnTo>
                  <a:pt x="732" y="320"/>
                </a:lnTo>
                <a:lnTo>
                  <a:pt x="688" y="333"/>
                </a:lnTo>
                <a:lnTo>
                  <a:pt x="645" y="341"/>
                </a:lnTo>
                <a:lnTo>
                  <a:pt x="602" y="346"/>
                </a:lnTo>
                <a:lnTo>
                  <a:pt x="559" y="346"/>
                </a:lnTo>
                <a:lnTo>
                  <a:pt x="514" y="341"/>
                </a:lnTo>
                <a:lnTo>
                  <a:pt x="469" y="332"/>
                </a:lnTo>
                <a:lnTo>
                  <a:pt x="424" y="319"/>
                </a:lnTo>
                <a:lnTo>
                  <a:pt x="379" y="300"/>
                </a:lnTo>
                <a:lnTo>
                  <a:pt x="333" y="279"/>
                </a:lnTo>
                <a:lnTo>
                  <a:pt x="286" y="251"/>
                </a:lnTo>
                <a:lnTo>
                  <a:pt x="240" y="221"/>
                </a:lnTo>
                <a:lnTo>
                  <a:pt x="192" y="184"/>
                </a:lnTo>
                <a:lnTo>
                  <a:pt x="144" y="146"/>
                </a:lnTo>
                <a:lnTo>
                  <a:pt x="96" y="101"/>
                </a:lnTo>
                <a:lnTo>
                  <a:pt x="48" y="53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5" name="Group 4"/>
          <p:cNvGrpSpPr/>
          <p:nvPr/>
        </p:nvGrpSpPr>
        <p:grpSpPr>
          <a:xfrm>
            <a:off x="3571876" y="3204414"/>
            <a:ext cx="3690938" cy="134938"/>
            <a:chOff x="3571876" y="3204414"/>
            <a:chExt cx="3690938" cy="134938"/>
          </a:xfrm>
        </p:grpSpPr>
        <p:sp>
          <p:nvSpPr>
            <p:cNvPr id="301" name="Freeform 113"/>
            <p:cNvSpPr>
              <a:spLocks/>
            </p:cNvSpPr>
            <p:nvPr/>
          </p:nvSpPr>
          <p:spPr bwMode="auto">
            <a:xfrm>
              <a:off x="3571876" y="3204414"/>
              <a:ext cx="130175" cy="122238"/>
            </a:xfrm>
            <a:custGeom>
              <a:avLst/>
              <a:gdLst/>
              <a:ahLst/>
              <a:cxnLst>
                <a:cxn ang="0">
                  <a:pos x="163" y="0"/>
                </a:cxn>
                <a:cxn ang="0">
                  <a:pos x="0" y="35"/>
                </a:cxn>
                <a:cxn ang="0">
                  <a:pos x="16" y="45"/>
                </a:cxn>
                <a:cxn ang="0">
                  <a:pos x="32" y="56"/>
                </a:cxn>
                <a:cxn ang="0">
                  <a:pos x="46" y="69"/>
                </a:cxn>
                <a:cxn ang="0">
                  <a:pos x="59" y="83"/>
                </a:cxn>
                <a:cxn ang="0">
                  <a:pos x="70" y="99"/>
                </a:cxn>
                <a:cxn ang="0">
                  <a:pos x="80" y="115"/>
                </a:cxn>
                <a:cxn ang="0">
                  <a:pos x="88" y="135"/>
                </a:cxn>
                <a:cxn ang="0">
                  <a:pos x="93" y="154"/>
                </a:cxn>
                <a:cxn ang="0">
                  <a:pos x="93" y="154"/>
                </a:cxn>
                <a:cxn ang="0">
                  <a:pos x="163" y="0"/>
                </a:cxn>
                <a:cxn ang="0">
                  <a:pos x="163" y="0"/>
                </a:cxn>
              </a:cxnLst>
              <a:rect l="0" t="0" r="r" b="b"/>
              <a:pathLst>
                <a:path w="163" h="154">
                  <a:moveTo>
                    <a:pt x="163" y="0"/>
                  </a:moveTo>
                  <a:lnTo>
                    <a:pt x="0" y="35"/>
                  </a:lnTo>
                  <a:lnTo>
                    <a:pt x="16" y="45"/>
                  </a:lnTo>
                  <a:lnTo>
                    <a:pt x="32" y="56"/>
                  </a:lnTo>
                  <a:lnTo>
                    <a:pt x="46" y="69"/>
                  </a:lnTo>
                  <a:lnTo>
                    <a:pt x="59" y="83"/>
                  </a:lnTo>
                  <a:lnTo>
                    <a:pt x="70" y="99"/>
                  </a:lnTo>
                  <a:lnTo>
                    <a:pt x="80" y="115"/>
                  </a:lnTo>
                  <a:lnTo>
                    <a:pt x="88" y="135"/>
                  </a:lnTo>
                  <a:lnTo>
                    <a:pt x="93" y="154"/>
                  </a:lnTo>
                  <a:lnTo>
                    <a:pt x="93" y="154"/>
                  </a:lnTo>
                  <a:lnTo>
                    <a:pt x="163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04" name="Freeform 116"/>
            <p:cNvSpPr>
              <a:spLocks/>
            </p:cNvSpPr>
            <p:nvPr/>
          </p:nvSpPr>
          <p:spPr bwMode="auto">
            <a:xfrm>
              <a:off x="5226051" y="3206001"/>
              <a:ext cx="114300" cy="131763"/>
            </a:xfrm>
            <a:custGeom>
              <a:avLst/>
              <a:gdLst/>
              <a:ahLst/>
              <a:cxnLst>
                <a:cxn ang="0">
                  <a:pos x="145" y="0"/>
                </a:cxn>
                <a:cxn ang="0">
                  <a:pos x="0" y="84"/>
                </a:cxn>
                <a:cxn ang="0">
                  <a:pos x="20" y="89"/>
                </a:cxn>
                <a:cxn ang="0">
                  <a:pos x="37" y="93"/>
                </a:cxn>
                <a:cxn ang="0">
                  <a:pos x="56" y="101"/>
                </a:cxn>
                <a:cxn ang="0">
                  <a:pos x="72" y="111"/>
                </a:cxn>
                <a:cxn ang="0">
                  <a:pos x="88" y="122"/>
                </a:cxn>
                <a:cxn ang="0">
                  <a:pos x="101" y="135"/>
                </a:cxn>
                <a:cxn ang="0">
                  <a:pos x="114" y="151"/>
                </a:cxn>
                <a:cxn ang="0">
                  <a:pos x="125" y="167"/>
                </a:cxn>
                <a:cxn ang="0">
                  <a:pos x="125" y="167"/>
                </a:cxn>
                <a:cxn ang="0">
                  <a:pos x="145" y="0"/>
                </a:cxn>
                <a:cxn ang="0">
                  <a:pos x="145" y="0"/>
                </a:cxn>
              </a:cxnLst>
              <a:rect l="0" t="0" r="r" b="b"/>
              <a:pathLst>
                <a:path w="145" h="167">
                  <a:moveTo>
                    <a:pt x="145" y="0"/>
                  </a:moveTo>
                  <a:lnTo>
                    <a:pt x="0" y="84"/>
                  </a:lnTo>
                  <a:lnTo>
                    <a:pt x="20" y="89"/>
                  </a:lnTo>
                  <a:lnTo>
                    <a:pt x="37" y="93"/>
                  </a:lnTo>
                  <a:lnTo>
                    <a:pt x="56" y="101"/>
                  </a:lnTo>
                  <a:lnTo>
                    <a:pt x="72" y="111"/>
                  </a:lnTo>
                  <a:lnTo>
                    <a:pt x="88" y="122"/>
                  </a:lnTo>
                  <a:lnTo>
                    <a:pt x="101" y="135"/>
                  </a:lnTo>
                  <a:lnTo>
                    <a:pt x="114" y="151"/>
                  </a:lnTo>
                  <a:lnTo>
                    <a:pt x="125" y="167"/>
                  </a:lnTo>
                  <a:lnTo>
                    <a:pt x="125" y="167"/>
                  </a:lnTo>
                  <a:lnTo>
                    <a:pt x="145" y="0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05" name="Freeform 117"/>
            <p:cNvSpPr>
              <a:spLocks/>
            </p:cNvSpPr>
            <p:nvPr/>
          </p:nvSpPr>
          <p:spPr bwMode="auto">
            <a:xfrm>
              <a:off x="3785676" y="3206001"/>
              <a:ext cx="122238" cy="130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64"/>
                </a:cxn>
                <a:cxn ang="0">
                  <a:pos x="48" y="146"/>
                </a:cxn>
                <a:cxn ang="0">
                  <a:pos x="59" y="130"/>
                </a:cxn>
                <a:cxn ang="0">
                  <a:pos x="72" y="116"/>
                </a:cxn>
                <a:cxn ang="0">
                  <a:pos x="85" y="103"/>
                </a:cxn>
                <a:cxn ang="0">
                  <a:pos x="101" y="90"/>
                </a:cxn>
                <a:cxn ang="0">
                  <a:pos x="117" y="81"/>
                </a:cxn>
                <a:cxn ang="0">
                  <a:pos x="134" y="73"/>
                </a:cxn>
                <a:cxn ang="0">
                  <a:pos x="154" y="68"/>
                </a:cxn>
                <a:cxn ang="0">
                  <a:pos x="154" y="6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4" h="164">
                  <a:moveTo>
                    <a:pt x="0" y="0"/>
                  </a:moveTo>
                  <a:lnTo>
                    <a:pt x="40" y="164"/>
                  </a:lnTo>
                  <a:lnTo>
                    <a:pt x="48" y="146"/>
                  </a:lnTo>
                  <a:lnTo>
                    <a:pt x="59" y="130"/>
                  </a:lnTo>
                  <a:lnTo>
                    <a:pt x="72" y="116"/>
                  </a:lnTo>
                  <a:lnTo>
                    <a:pt x="85" y="103"/>
                  </a:lnTo>
                  <a:lnTo>
                    <a:pt x="101" y="90"/>
                  </a:lnTo>
                  <a:lnTo>
                    <a:pt x="117" y="81"/>
                  </a:lnTo>
                  <a:lnTo>
                    <a:pt x="134" y="73"/>
                  </a:lnTo>
                  <a:lnTo>
                    <a:pt x="154" y="68"/>
                  </a:lnTo>
                  <a:lnTo>
                    <a:pt x="154" y="6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06" name="Freeform 119"/>
            <p:cNvSpPr>
              <a:spLocks/>
            </p:cNvSpPr>
            <p:nvPr/>
          </p:nvSpPr>
          <p:spPr bwMode="auto">
            <a:xfrm>
              <a:off x="7146926" y="3207589"/>
              <a:ext cx="115888" cy="131763"/>
            </a:xfrm>
            <a:custGeom>
              <a:avLst/>
              <a:gdLst/>
              <a:ahLst/>
              <a:cxnLst>
                <a:cxn ang="0">
                  <a:pos x="146" y="0"/>
                </a:cxn>
                <a:cxn ang="0">
                  <a:pos x="0" y="83"/>
                </a:cxn>
                <a:cxn ang="0">
                  <a:pos x="19" y="88"/>
                </a:cxn>
                <a:cxn ang="0">
                  <a:pos x="39" y="93"/>
                </a:cxn>
                <a:cxn ang="0">
                  <a:pos x="56" y="101"/>
                </a:cxn>
                <a:cxn ang="0">
                  <a:pos x="74" y="111"/>
                </a:cxn>
                <a:cxn ang="0">
                  <a:pos x="88" y="122"/>
                </a:cxn>
                <a:cxn ang="0">
                  <a:pos x="103" y="135"/>
                </a:cxn>
                <a:cxn ang="0">
                  <a:pos x="116" y="149"/>
                </a:cxn>
                <a:cxn ang="0">
                  <a:pos x="127" y="167"/>
                </a:cxn>
                <a:cxn ang="0">
                  <a:pos x="146" y="0"/>
                </a:cxn>
                <a:cxn ang="0">
                  <a:pos x="146" y="0"/>
                </a:cxn>
              </a:cxnLst>
              <a:rect l="0" t="0" r="r" b="b"/>
              <a:pathLst>
                <a:path w="146" h="167">
                  <a:moveTo>
                    <a:pt x="146" y="0"/>
                  </a:moveTo>
                  <a:lnTo>
                    <a:pt x="0" y="83"/>
                  </a:lnTo>
                  <a:lnTo>
                    <a:pt x="19" y="88"/>
                  </a:lnTo>
                  <a:lnTo>
                    <a:pt x="39" y="93"/>
                  </a:lnTo>
                  <a:lnTo>
                    <a:pt x="56" y="101"/>
                  </a:lnTo>
                  <a:lnTo>
                    <a:pt x="74" y="111"/>
                  </a:lnTo>
                  <a:lnTo>
                    <a:pt x="88" y="122"/>
                  </a:lnTo>
                  <a:lnTo>
                    <a:pt x="103" y="135"/>
                  </a:lnTo>
                  <a:lnTo>
                    <a:pt x="116" y="149"/>
                  </a:lnTo>
                  <a:lnTo>
                    <a:pt x="127" y="167"/>
                  </a:lnTo>
                  <a:lnTo>
                    <a:pt x="146" y="0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07" name="Freeform 120"/>
            <p:cNvSpPr>
              <a:spLocks/>
            </p:cNvSpPr>
            <p:nvPr/>
          </p:nvSpPr>
          <p:spPr bwMode="auto">
            <a:xfrm>
              <a:off x="6365876" y="3207589"/>
              <a:ext cx="117475" cy="130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" y="165"/>
                </a:cxn>
                <a:cxn ang="0">
                  <a:pos x="37" y="149"/>
                </a:cxn>
                <a:cxn ang="0">
                  <a:pos x="50" y="133"/>
                </a:cxn>
                <a:cxn ang="0">
                  <a:pos x="63" y="119"/>
                </a:cxn>
                <a:cxn ang="0">
                  <a:pos x="77" y="107"/>
                </a:cxn>
                <a:cxn ang="0">
                  <a:pos x="93" y="96"/>
                </a:cxn>
                <a:cxn ang="0">
                  <a:pos x="111" y="88"/>
                </a:cxn>
                <a:cxn ang="0">
                  <a:pos x="130" y="82"/>
                </a:cxn>
                <a:cxn ang="0">
                  <a:pos x="149" y="77"/>
                </a:cxn>
                <a:cxn ang="0">
                  <a:pos x="149" y="7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9" h="165">
                  <a:moveTo>
                    <a:pt x="0" y="0"/>
                  </a:moveTo>
                  <a:lnTo>
                    <a:pt x="28" y="165"/>
                  </a:lnTo>
                  <a:lnTo>
                    <a:pt x="37" y="149"/>
                  </a:lnTo>
                  <a:lnTo>
                    <a:pt x="50" y="133"/>
                  </a:lnTo>
                  <a:lnTo>
                    <a:pt x="63" y="119"/>
                  </a:lnTo>
                  <a:lnTo>
                    <a:pt x="77" y="107"/>
                  </a:lnTo>
                  <a:lnTo>
                    <a:pt x="93" y="96"/>
                  </a:lnTo>
                  <a:lnTo>
                    <a:pt x="111" y="88"/>
                  </a:lnTo>
                  <a:lnTo>
                    <a:pt x="130" y="82"/>
                  </a:lnTo>
                  <a:lnTo>
                    <a:pt x="149" y="77"/>
                  </a:lnTo>
                  <a:lnTo>
                    <a:pt x="149" y="7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sp>
        <p:nvSpPr>
          <p:cNvPr id="308" name="Freeform 121"/>
          <p:cNvSpPr>
            <a:spLocks/>
          </p:cNvSpPr>
          <p:nvPr/>
        </p:nvSpPr>
        <p:spPr bwMode="auto">
          <a:xfrm>
            <a:off x="5513389" y="3664789"/>
            <a:ext cx="857250" cy="458788"/>
          </a:xfrm>
          <a:custGeom>
            <a:avLst/>
            <a:gdLst/>
            <a:ahLst/>
            <a:cxnLst>
              <a:cxn ang="0">
                <a:pos x="72" y="578"/>
              </a:cxn>
              <a:cxn ang="0">
                <a:pos x="1008" y="578"/>
              </a:cxn>
              <a:cxn ang="0">
                <a:pos x="1022" y="578"/>
              </a:cxn>
              <a:cxn ang="0">
                <a:pos x="1037" y="573"/>
              </a:cxn>
              <a:cxn ang="0">
                <a:pos x="1048" y="567"/>
              </a:cxn>
              <a:cxn ang="0">
                <a:pos x="1059" y="557"/>
              </a:cxn>
              <a:cxn ang="0">
                <a:pos x="1067" y="547"/>
              </a:cxn>
              <a:cxn ang="0">
                <a:pos x="1075" y="534"/>
              </a:cxn>
              <a:cxn ang="0">
                <a:pos x="1078" y="522"/>
              </a:cxn>
              <a:cxn ang="0">
                <a:pos x="1080" y="506"/>
              </a:cxn>
              <a:cxn ang="0">
                <a:pos x="1080" y="506"/>
              </a:cxn>
              <a:cxn ang="0">
                <a:pos x="1080" y="506"/>
              </a:cxn>
              <a:cxn ang="0">
                <a:pos x="1080" y="73"/>
              </a:cxn>
              <a:cxn ang="0">
                <a:pos x="1078" y="58"/>
              </a:cxn>
              <a:cxn ang="0">
                <a:pos x="1075" y="45"/>
              </a:cxn>
              <a:cxn ang="0">
                <a:pos x="1067" y="32"/>
              </a:cxn>
              <a:cxn ang="0">
                <a:pos x="1059" y="21"/>
              </a:cxn>
              <a:cxn ang="0">
                <a:pos x="1048" y="13"/>
              </a:cxn>
              <a:cxn ang="0">
                <a:pos x="1037" y="7"/>
              </a:cxn>
              <a:cxn ang="0">
                <a:pos x="1022" y="2"/>
              </a:cxn>
              <a:cxn ang="0">
                <a:pos x="1008" y="0"/>
              </a:cxn>
              <a:cxn ang="0">
                <a:pos x="1008" y="0"/>
              </a:cxn>
              <a:cxn ang="0">
                <a:pos x="72" y="0"/>
              </a:cxn>
              <a:cxn ang="0">
                <a:pos x="58" y="2"/>
              </a:cxn>
              <a:cxn ang="0">
                <a:pos x="44" y="7"/>
              </a:cxn>
              <a:cxn ang="0">
                <a:pos x="32" y="13"/>
              </a:cxn>
              <a:cxn ang="0">
                <a:pos x="21" y="21"/>
              </a:cxn>
              <a:cxn ang="0">
                <a:pos x="12" y="32"/>
              </a:cxn>
              <a:cxn ang="0">
                <a:pos x="5" y="45"/>
              </a:cxn>
              <a:cxn ang="0">
                <a:pos x="2" y="58"/>
              </a:cxn>
              <a:cxn ang="0">
                <a:pos x="0" y="73"/>
              </a:cxn>
              <a:cxn ang="0">
                <a:pos x="0" y="506"/>
              </a:cxn>
              <a:cxn ang="0">
                <a:pos x="2" y="522"/>
              </a:cxn>
              <a:cxn ang="0">
                <a:pos x="5" y="534"/>
              </a:cxn>
              <a:cxn ang="0">
                <a:pos x="12" y="547"/>
              </a:cxn>
              <a:cxn ang="0">
                <a:pos x="21" y="557"/>
              </a:cxn>
              <a:cxn ang="0">
                <a:pos x="32" y="567"/>
              </a:cxn>
              <a:cxn ang="0">
                <a:pos x="44" y="573"/>
              </a:cxn>
              <a:cxn ang="0">
                <a:pos x="58" y="578"/>
              </a:cxn>
              <a:cxn ang="0">
                <a:pos x="72" y="578"/>
              </a:cxn>
              <a:cxn ang="0">
                <a:pos x="72" y="578"/>
              </a:cxn>
            </a:cxnLst>
            <a:rect l="0" t="0" r="r" b="b"/>
            <a:pathLst>
              <a:path w="1080" h="578">
                <a:moveTo>
                  <a:pt x="72" y="578"/>
                </a:moveTo>
                <a:lnTo>
                  <a:pt x="1008" y="578"/>
                </a:lnTo>
                <a:lnTo>
                  <a:pt x="1022" y="578"/>
                </a:lnTo>
                <a:lnTo>
                  <a:pt x="1037" y="573"/>
                </a:lnTo>
                <a:lnTo>
                  <a:pt x="1048" y="567"/>
                </a:lnTo>
                <a:lnTo>
                  <a:pt x="1059" y="557"/>
                </a:lnTo>
                <a:lnTo>
                  <a:pt x="1067" y="547"/>
                </a:lnTo>
                <a:lnTo>
                  <a:pt x="1075" y="534"/>
                </a:lnTo>
                <a:lnTo>
                  <a:pt x="1078" y="522"/>
                </a:lnTo>
                <a:lnTo>
                  <a:pt x="1080" y="506"/>
                </a:lnTo>
                <a:lnTo>
                  <a:pt x="1080" y="506"/>
                </a:lnTo>
                <a:lnTo>
                  <a:pt x="1080" y="506"/>
                </a:lnTo>
                <a:lnTo>
                  <a:pt x="1080" y="73"/>
                </a:lnTo>
                <a:lnTo>
                  <a:pt x="1078" y="58"/>
                </a:lnTo>
                <a:lnTo>
                  <a:pt x="1075" y="45"/>
                </a:lnTo>
                <a:lnTo>
                  <a:pt x="1067" y="32"/>
                </a:lnTo>
                <a:lnTo>
                  <a:pt x="1059" y="21"/>
                </a:lnTo>
                <a:lnTo>
                  <a:pt x="1048" y="13"/>
                </a:lnTo>
                <a:lnTo>
                  <a:pt x="1037" y="7"/>
                </a:lnTo>
                <a:lnTo>
                  <a:pt x="1022" y="2"/>
                </a:lnTo>
                <a:lnTo>
                  <a:pt x="1008" y="0"/>
                </a:lnTo>
                <a:lnTo>
                  <a:pt x="1008" y="0"/>
                </a:lnTo>
                <a:lnTo>
                  <a:pt x="72" y="0"/>
                </a:lnTo>
                <a:lnTo>
                  <a:pt x="58" y="2"/>
                </a:lnTo>
                <a:lnTo>
                  <a:pt x="44" y="7"/>
                </a:lnTo>
                <a:lnTo>
                  <a:pt x="32" y="13"/>
                </a:lnTo>
                <a:lnTo>
                  <a:pt x="21" y="21"/>
                </a:lnTo>
                <a:lnTo>
                  <a:pt x="12" y="32"/>
                </a:lnTo>
                <a:lnTo>
                  <a:pt x="5" y="45"/>
                </a:lnTo>
                <a:lnTo>
                  <a:pt x="2" y="58"/>
                </a:lnTo>
                <a:lnTo>
                  <a:pt x="0" y="73"/>
                </a:lnTo>
                <a:lnTo>
                  <a:pt x="0" y="506"/>
                </a:lnTo>
                <a:lnTo>
                  <a:pt x="2" y="522"/>
                </a:lnTo>
                <a:lnTo>
                  <a:pt x="5" y="534"/>
                </a:lnTo>
                <a:lnTo>
                  <a:pt x="12" y="547"/>
                </a:lnTo>
                <a:lnTo>
                  <a:pt x="21" y="557"/>
                </a:lnTo>
                <a:lnTo>
                  <a:pt x="32" y="567"/>
                </a:lnTo>
                <a:lnTo>
                  <a:pt x="44" y="573"/>
                </a:lnTo>
                <a:lnTo>
                  <a:pt x="58" y="578"/>
                </a:lnTo>
                <a:lnTo>
                  <a:pt x="72" y="578"/>
                </a:lnTo>
                <a:lnTo>
                  <a:pt x="72" y="578"/>
                </a:lnTo>
                <a:close/>
              </a:path>
            </a:pathLst>
          </a:custGeom>
          <a:solidFill>
            <a:srgbClr val="E8EEF7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Image</a:t>
            </a:r>
            <a:endParaRPr lang="en-US" sz="2000" dirty="0"/>
          </a:p>
        </p:txBody>
      </p:sp>
      <p:sp>
        <p:nvSpPr>
          <p:cNvPr id="310" name="Freeform 125"/>
          <p:cNvSpPr>
            <a:spLocks/>
          </p:cNvSpPr>
          <p:nvPr/>
        </p:nvSpPr>
        <p:spPr bwMode="auto">
          <a:xfrm>
            <a:off x="5113339" y="4353764"/>
            <a:ext cx="742950" cy="228600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4" y="101"/>
              </a:cxn>
              <a:cxn ang="0">
                <a:pos x="879" y="75"/>
              </a:cxn>
              <a:cxn ang="0">
                <a:pos x="829" y="51"/>
              </a:cxn>
              <a:cxn ang="0">
                <a:pos x="765" y="32"/>
              </a:cxn>
              <a:cxn ang="0">
                <a:pos x="692" y="16"/>
              </a:cxn>
              <a:cxn ang="0">
                <a:pos x="607" y="6"/>
              </a:cxn>
              <a:cxn ang="0">
                <a:pos x="516" y="0"/>
              </a:cxn>
              <a:cxn ang="0">
                <a:pos x="419" y="0"/>
              </a:cxn>
              <a:cxn ang="0">
                <a:pos x="328" y="6"/>
              </a:cxn>
              <a:cxn ang="0">
                <a:pos x="245" y="16"/>
              </a:cxn>
              <a:cxn ang="0">
                <a:pos x="170" y="32"/>
              </a:cxn>
              <a:cxn ang="0">
                <a:pos x="107" y="51"/>
              </a:cxn>
              <a:cxn ang="0">
                <a:pos x="56" y="75"/>
              </a:cxn>
              <a:cxn ang="0">
                <a:pos x="21" y="101"/>
              </a:cxn>
              <a:cxn ang="0">
                <a:pos x="1" y="130"/>
              </a:cxn>
              <a:cxn ang="0">
                <a:pos x="1" y="159"/>
              </a:cxn>
              <a:cxn ang="0">
                <a:pos x="21" y="188"/>
              </a:cxn>
              <a:cxn ang="0">
                <a:pos x="56" y="213"/>
              </a:cxn>
              <a:cxn ang="0">
                <a:pos x="107" y="236"/>
              </a:cxn>
              <a:cxn ang="0">
                <a:pos x="170" y="255"/>
              </a:cxn>
              <a:cxn ang="0">
                <a:pos x="245" y="271"/>
              </a:cxn>
              <a:cxn ang="0">
                <a:pos x="328" y="282"/>
              </a:cxn>
              <a:cxn ang="0">
                <a:pos x="419" y="287"/>
              </a:cxn>
              <a:cxn ang="0">
                <a:pos x="516" y="287"/>
              </a:cxn>
              <a:cxn ang="0">
                <a:pos x="607" y="282"/>
              </a:cxn>
              <a:cxn ang="0">
                <a:pos x="692" y="271"/>
              </a:cxn>
              <a:cxn ang="0">
                <a:pos x="765" y="255"/>
              </a:cxn>
              <a:cxn ang="0">
                <a:pos x="829" y="236"/>
              </a:cxn>
              <a:cxn ang="0">
                <a:pos x="879" y="213"/>
              </a:cxn>
              <a:cxn ang="0">
                <a:pos x="914" y="188"/>
              </a:cxn>
              <a:cxn ang="0">
                <a:pos x="934" y="159"/>
              </a:cxn>
            </a:cxnLst>
            <a:rect l="0" t="0" r="r" b="b"/>
            <a:pathLst>
              <a:path w="935" h="289">
                <a:moveTo>
                  <a:pt x="935" y="144"/>
                </a:moveTo>
                <a:lnTo>
                  <a:pt x="934" y="130"/>
                </a:lnTo>
                <a:lnTo>
                  <a:pt x="927" y="116"/>
                </a:lnTo>
                <a:lnTo>
                  <a:pt x="914" y="101"/>
                </a:lnTo>
                <a:lnTo>
                  <a:pt x="898" y="88"/>
                </a:lnTo>
                <a:lnTo>
                  <a:pt x="879" y="75"/>
                </a:lnTo>
                <a:lnTo>
                  <a:pt x="857" y="63"/>
                </a:lnTo>
                <a:lnTo>
                  <a:pt x="829" y="51"/>
                </a:lnTo>
                <a:lnTo>
                  <a:pt x="799" y="42"/>
                </a:lnTo>
                <a:lnTo>
                  <a:pt x="765" y="32"/>
                </a:lnTo>
                <a:lnTo>
                  <a:pt x="730" y="24"/>
                </a:lnTo>
                <a:lnTo>
                  <a:pt x="692" y="16"/>
                </a:lnTo>
                <a:lnTo>
                  <a:pt x="650" y="11"/>
                </a:lnTo>
                <a:lnTo>
                  <a:pt x="607" y="6"/>
                </a:lnTo>
                <a:lnTo>
                  <a:pt x="562" y="2"/>
                </a:lnTo>
                <a:lnTo>
                  <a:pt x="516" y="0"/>
                </a:lnTo>
                <a:lnTo>
                  <a:pt x="467" y="0"/>
                </a:lnTo>
                <a:lnTo>
                  <a:pt x="419" y="0"/>
                </a:lnTo>
                <a:lnTo>
                  <a:pt x="373" y="2"/>
                </a:lnTo>
                <a:lnTo>
                  <a:pt x="328" y="6"/>
                </a:lnTo>
                <a:lnTo>
                  <a:pt x="285" y="11"/>
                </a:lnTo>
                <a:lnTo>
                  <a:pt x="245" y="16"/>
                </a:lnTo>
                <a:lnTo>
                  <a:pt x="206" y="24"/>
                </a:lnTo>
                <a:lnTo>
                  <a:pt x="170" y="32"/>
                </a:lnTo>
                <a:lnTo>
                  <a:pt x="138" y="42"/>
                </a:lnTo>
                <a:lnTo>
                  <a:pt x="107" y="51"/>
                </a:lnTo>
                <a:lnTo>
                  <a:pt x="80" y="63"/>
                </a:lnTo>
                <a:lnTo>
                  <a:pt x="56" y="75"/>
                </a:lnTo>
                <a:lnTo>
                  <a:pt x="37" y="88"/>
                </a:lnTo>
                <a:lnTo>
                  <a:pt x="21" y="101"/>
                </a:lnTo>
                <a:lnTo>
                  <a:pt x="9" y="116"/>
                </a:lnTo>
                <a:lnTo>
                  <a:pt x="1" y="130"/>
                </a:lnTo>
                <a:lnTo>
                  <a:pt x="0" y="144"/>
                </a:lnTo>
                <a:lnTo>
                  <a:pt x="1" y="159"/>
                </a:lnTo>
                <a:lnTo>
                  <a:pt x="9" y="173"/>
                </a:lnTo>
                <a:lnTo>
                  <a:pt x="21" y="188"/>
                </a:lnTo>
                <a:lnTo>
                  <a:pt x="37" y="201"/>
                </a:lnTo>
                <a:lnTo>
                  <a:pt x="56" y="213"/>
                </a:lnTo>
                <a:lnTo>
                  <a:pt x="80" y="225"/>
                </a:lnTo>
                <a:lnTo>
                  <a:pt x="107" y="236"/>
                </a:lnTo>
                <a:lnTo>
                  <a:pt x="138" y="245"/>
                </a:lnTo>
                <a:lnTo>
                  <a:pt x="170" y="255"/>
                </a:lnTo>
                <a:lnTo>
                  <a:pt x="206" y="263"/>
                </a:lnTo>
                <a:lnTo>
                  <a:pt x="245" y="271"/>
                </a:lnTo>
                <a:lnTo>
                  <a:pt x="285" y="277"/>
                </a:lnTo>
                <a:lnTo>
                  <a:pt x="328" y="282"/>
                </a:lnTo>
                <a:lnTo>
                  <a:pt x="373" y="286"/>
                </a:lnTo>
                <a:lnTo>
                  <a:pt x="419" y="287"/>
                </a:lnTo>
                <a:lnTo>
                  <a:pt x="467" y="289"/>
                </a:lnTo>
                <a:lnTo>
                  <a:pt x="516" y="287"/>
                </a:lnTo>
                <a:lnTo>
                  <a:pt x="562" y="286"/>
                </a:lnTo>
                <a:lnTo>
                  <a:pt x="607" y="282"/>
                </a:lnTo>
                <a:lnTo>
                  <a:pt x="650" y="277"/>
                </a:lnTo>
                <a:lnTo>
                  <a:pt x="692" y="271"/>
                </a:lnTo>
                <a:lnTo>
                  <a:pt x="730" y="263"/>
                </a:lnTo>
                <a:lnTo>
                  <a:pt x="765" y="255"/>
                </a:lnTo>
                <a:lnTo>
                  <a:pt x="799" y="245"/>
                </a:lnTo>
                <a:lnTo>
                  <a:pt x="829" y="236"/>
                </a:lnTo>
                <a:lnTo>
                  <a:pt x="857" y="225"/>
                </a:lnTo>
                <a:lnTo>
                  <a:pt x="879" y="213"/>
                </a:lnTo>
                <a:lnTo>
                  <a:pt x="898" y="201"/>
                </a:lnTo>
                <a:lnTo>
                  <a:pt x="914" y="188"/>
                </a:lnTo>
                <a:lnTo>
                  <a:pt x="927" y="173"/>
                </a:lnTo>
                <a:lnTo>
                  <a:pt x="934" y="159"/>
                </a:lnTo>
                <a:lnTo>
                  <a:pt x="935" y="144"/>
                </a:lnTo>
                <a:close/>
              </a:path>
            </a:pathLst>
          </a:custGeom>
          <a:solidFill>
            <a:srgbClr val="E8EEF7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/>
              <a:t>desc</a:t>
            </a:r>
            <a:endParaRPr lang="en-US" sz="1200" dirty="0"/>
          </a:p>
        </p:txBody>
      </p:sp>
      <p:sp>
        <p:nvSpPr>
          <p:cNvPr id="311" name="Freeform 126"/>
          <p:cNvSpPr>
            <a:spLocks/>
          </p:cNvSpPr>
          <p:nvPr/>
        </p:nvSpPr>
        <p:spPr bwMode="auto">
          <a:xfrm>
            <a:off x="5113339" y="4353764"/>
            <a:ext cx="742950" cy="228600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4" y="101"/>
              </a:cxn>
              <a:cxn ang="0">
                <a:pos x="879" y="75"/>
              </a:cxn>
              <a:cxn ang="0">
                <a:pos x="829" y="51"/>
              </a:cxn>
              <a:cxn ang="0">
                <a:pos x="765" y="32"/>
              </a:cxn>
              <a:cxn ang="0">
                <a:pos x="692" y="16"/>
              </a:cxn>
              <a:cxn ang="0">
                <a:pos x="607" y="6"/>
              </a:cxn>
              <a:cxn ang="0">
                <a:pos x="516" y="0"/>
              </a:cxn>
              <a:cxn ang="0">
                <a:pos x="419" y="0"/>
              </a:cxn>
              <a:cxn ang="0">
                <a:pos x="328" y="6"/>
              </a:cxn>
              <a:cxn ang="0">
                <a:pos x="245" y="16"/>
              </a:cxn>
              <a:cxn ang="0">
                <a:pos x="170" y="32"/>
              </a:cxn>
              <a:cxn ang="0">
                <a:pos x="107" y="51"/>
              </a:cxn>
              <a:cxn ang="0">
                <a:pos x="56" y="75"/>
              </a:cxn>
              <a:cxn ang="0">
                <a:pos x="21" y="101"/>
              </a:cxn>
              <a:cxn ang="0">
                <a:pos x="1" y="130"/>
              </a:cxn>
              <a:cxn ang="0">
                <a:pos x="1" y="159"/>
              </a:cxn>
              <a:cxn ang="0">
                <a:pos x="21" y="188"/>
              </a:cxn>
              <a:cxn ang="0">
                <a:pos x="56" y="213"/>
              </a:cxn>
              <a:cxn ang="0">
                <a:pos x="107" y="236"/>
              </a:cxn>
              <a:cxn ang="0">
                <a:pos x="170" y="255"/>
              </a:cxn>
              <a:cxn ang="0">
                <a:pos x="245" y="271"/>
              </a:cxn>
              <a:cxn ang="0">
                <a:pos x="328" y="282"/>
              </a:cxn>
              <a:cxn ang="0">
                <a:pos x="419" y="287"/>
              </a:cxn>
              <a:cxn ang="0">
                <a:pos x="516" y="287"/>
              </a:cxn>
              <a:cxn ang="0">
                <a:pos x="607" y="282"/>
              </a:cxn>
              <a:cxn ang="0">
                <a:pos x="692" y="271"/>
              </a:cxn>
              <a:cxn ang="0">
                <a:pos x="765" y="255"/>
              </a:cxn>
              <a:cxn ang="0">
                <a:pos x="829" y="236"/>
              </a:cxn>
              <a:cxn ang="0">
                <a:pos x="879" y="213"/>
              </a:cxn>
              <a:cxn ang="0">
                <a:pos x="914" y="188"/>
              </a:cxn>
              <a:cxn ang="0">
                <a:pos x="934" y="159"/>
              </a:cxn>
            </a:cxnLst>
            <a:rect l="0" t="0" r="r" b="b"/>
            <a:pathLst>
              <a:path w="935" h="289">
                <a:moveTo>
                  <a:pt x="935" y="144"/>
                </a:moveTo>
                <a:lnTo>
                  <a:pt x="934" y="130"/>
                </a:lnTo>
                <a:lnTo>
                  <a:pt x="927" y="116"/>
                </a:lnTo>
                <a:lnTo>
                  <a:pt x="914" y="101"/>
                </a:lnTo>
                <a:lnTo>
                  <a:pt x="898" y="88"/>
                </a:lnTo>
                <a:lnTo>
                  <a:pt x="879" y="75"/>
                </a:lnTo>
                <a:lnTo>
                  <a:pt x="857" y="63"/>
                </a:lnTo>
                <a:lnTo>
                  <a:pt x="829" y="51"/>
                </a:lnTo>
                <a:lnTo>
                  <a:pt x="799" y="42"/>
                </a:lnTo>
                <a:lnTo>
                  <a:pt x="765" y="32"/>
                </a:lnTo>
                <a:lnTo>
                  <a:pt x="730" y="24"/>
                </a:lnTo>
                <a:lnTo>
                  <a:pt x="692" y="16"/>
                </a:lnTo>
                <a:lnTo>
                  <a:pt x="650" y="11"/>
                </a:lnTo>
                <a:lnTo>
                  <a:pt x="607" y="6"/>
                </a:lnTo>
                <a:lnTo>
                  <a:pt x="562" y="2"/>
                </a:lnTo>
                <a:lnTo>
                  <a:pt x="516" y="0"/>
                </a:lnTo>
                <a:lnTo>
                  <a:pt x="467" y="0"/>
                </a:lnTo>
                <a:lnTo>
                  <a:pt x="419" y="0"/>
                </a:lnTo>
                <a:lnTo>
                  <a:pt x="373" y="2"/>
                </a:lnTo>
                <a:lnTo>
                  <a:pt x="328" y="6"/>
                </a:lnTo>
                <a:lnTo>
                  <a:pt x="285" y="11"/>
                </a:lnTo>
                <a:lnTo>
                  <a:pt x="245" y="16"/>
                </a:lnTo>
                <a:lnTo>
                  <a:pt x="206" y="24"/>
                </a:lnTo>
                <a:lnTo>
                  <a:pt x="170" y="32"/>
                </a:lnTo>
                <a:lnTo>
                  <a:pt x="138" y="42"/>
                </a:lnTo>
                <a:lnTo>
                  <a:pt x="107" y="51"/>
                </a:lnTo>
                <a:lnTo>
                  <a:pt x="80" y="63"/>
                </a:lnTo>
                <a:lnTo>
                  <a:pt x="56" y="75"/>
                </a:lnTo>
                <a:lnTo>
                  <a:pt x="37" y="88"/>
                </a:lnTo>
                <a:lnTo>
                  <a:pt x="21" y="101"/>
                </a:lnTo>
                <a:lnTo>
                  <a:pt x="9" y="116"/>
                </a:lnTo>
                <a:lnTo>
                  <a:pt x="1" y="130"/>
                </a:lnTo>
                <a:lnTo>
                  <a:pt x="0" y="144"/>
                </a:lnTo>
                <a:lnTo>
                  <a:pt x="1" y="159"/>
                </a:lnTo>
                <a:lnTo>
                  <a:pt x="9" y="173"/>
                </a:lnTo>
                <a:lnTo>
                  <a:pt x="21" y="188"/>
                </a:lnTo>
                <a:lnTo>
                  <a:pt x="37" y="201"/>
                </a:lnTo>
                <a:lnTo>
                  <a:pt x="56" y="213"/>
                </a:lnTo>
                <a:lnTo>
                  <a:pt x="80" y="225"/>
                </a:lnTo>
                <a:lnTo>
                  <a:pt x="107" y="236"/>
                </a:lnTo>
                <a:lnTo>
                  <a:pt x="138" y="245"/>
                </a:lnTo>
                <a:lnTo>
                  <a:pt x="170" y="255"/>
                </a:lnTo>
                <a:lnTo>
                  <a:pt x="206" y="263"/>
                </a:lnTo>
                <a:lnTo>
                  <a:pt x="245" y="271"/>
                </a:lnTo>
                <a:lnTo>
                  <a:pt x="285" y="277"/>
                </a:lnTo>
                <a:lnTo>
                  <a:pt x="328" y="282"/>
                </a:lnTo>
                <a:lnTo>
                  <a:pt x="373" y="286"/>
                </a:lnTo>
                <a:lnTo>
                  <a:pt x="419" y="287"/>
                </a:lnTo>
                <a:lnTo>
                  <a:pt x="467" y="289"/>
                </a:lnTo>
                <a:lnTo>
                  <a:pt x="516" y="287"/>
                </a:lnTo>
                <a:lnTo>
                  <a:pt x="562" y="286"/>
                </a:lnTo>
                <a:lnTo>
                  <a:pt x="607" y="282"/>
                </a:lnTo>
                <a:lnTo>
                  <a:pt x="650" y="277"/>
                </a:lnTo>
                <a:lnTo>
                  <a:pt x="692" y="271"/>
                </a:lnTo>
                <a:lnTo>
                  <a:pt x="730" y="263"/>
                </a:lnTo>
                <a:lnTo>
                  <a:pt x="765" y="255"/>
                </a:lnTo>
                <a:lnTo>
                  <a:pt x="799" y="245"/>
                </a:lnTo>
                <a:lnTo>
                  <a:pt x="829" y="236"/>
                </a:lnTo>
                <a:lnTo>
                  <a:pt x="857" y="225"/>
                </a:lnTo>
                <a:lnTo>
                  <a:pt x="879" y="213"/>
                </a:lnTo>
                <a:lnTo>
                  <a:pt x="898" y="201"/>
                </a:lnTo>
                <a:lnTo>
                  <a:pt x="914" y="188"/>
                </a:lnTo>
                <a:lnTo>
                  <a:pt x="927" y="173"/>
                </a:lnTo>
                <a:lnTo>
                  <a:pt x="934" y="159"/>
                </a:lnTo>
                <a:lnTo>
                  <a:pt x="935" y="144"/>
                </a:lnTo>
              </a:path>
            </a:pathLst>
          </a:custGeom>
          <a:noFill/>
          <a:ln w="1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12" name="Freeform 130"/>
          <p:cNvSpPr>
            <a:spLocks/>
          </p:cNvSpPr>
          <p:nvPr/>
        </p:nvSpPr>
        <p:spPr bwMode="auto">
          <a:xfrm>
            <a:off x="6084889" y="4353764"/>
            <a:ext cx="742950" cy="228600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6" y="101"/>
              </a:cxn>
              <a:cxn ang="0">
                <a:pos x="881" y="75"/>
              </a:cxn>
              <a:cxn ang="0">
                <a:pos x="830" y="53"/>
              </a:cxn>
              <a:cxn ang="0">
                <a:pos x="766" y="32"/>
              </a:cxn>
              <a:cxn ang="0">
                <a:pos x="692" y="18"/>
              </a:cxn>
              <a:cxn ang="0">
                <a:pos x="609" y="6"/>
              </a:cxn>
              <a:cxn ang="0">
                <a:pos x="518" y="0"/>
              </a:cxn>
              <a:cxn ang="0">
                <a:pos x="422" y="0"/>
              </a:cxn>
              <a:cxn ang="0">
                <a:pos x="330" y="6"/>
              </a:cxn>
              <a:cxn ang="0">
                <a:pos x="245" y="18"/>
              </a:cxn>
              <a:cxn ang="0">
                <a:pos x="172" y="32"/>
              </a:cxn>
              <a:cxn ang="0">
                <a:pos x="108" y="53"/>
              </a:cxn>
              <a:cxn ang="0">
                <a:pos x="58" y="75"/>
              </a:cxn>
              <a:cxn ang="0">
                <a:pos x="23" y="101"/>
              </a:cxn>
              <a:cxn ang="0">
                <a:pos x="4" y="130"/>
              </a:cxn>
              <a:cxn ang="0">
                <a:pos x="4" y="159"/>
              </a:cxn>
              <a:cxn ang="0">
                <a:pos x="23" y="188"/>
              </a:cxn>
              <a:cxn ang="0">
                <a:pos x="58" y="213"/>
              </a:cxn>
              <a:cxn ang="0">
                <a:pos x="108" y="236"/>
              </a:cxn>
              <a:cxn ang="0">
                <a:pos x="172" y="255"/>
              </a:cxn>
              <a:cxn ang="0">
                <a:pos x="245" y="271"/>
              </a:cxn>
              <a:cxn ang="0">
                <a:pos x="330" y="282"/>
              </a:cxn>
              <a:cxn ang="0">
                <a:pos x="422" y="287"/>
              </a:cxn>
              <a:cxn ang="0">
                <a:pos x="518" y="287"/>
              </a:cxn>
              <a:cxn ang="0">
                <a:pos x="609" y="282"/>
              </a:cxn>
              <a:cxn ang="0">
                <a:pos x="692" y="271"/>
              </a:cxn>
              <a:cxn ang="0">
                <a:pos x="766" y="255"/>
              </a:cxn>
              <a:cxn ang="0">
                <a:pos x="830" y="236"/>
              </a:cxn>
              <a:cxn ang="0">
                <a:pos x="881" y="213"/>
              </a:cxn>
              <a:cxn ang="0">
                <a:pos x="916" y="188"/>
              </a:cxn>
              <a:cxn ang="0">
                <a:pos x="934" y="159"/>
              </a:cxn>
            </a:cxnLst>
            <a:rect l="0" t="0" r="r" b="b"/>
            <a:pathLst>
              <a:path w="937" h="289">
                <a:moveTo>
                  <a:pt x="937" y="144"/>
                </a:moveTo>
                <a:lnTo>
                  <a:pt x="934" y="130"/>
                </a:lnTo>
                <a:lnTo>
                  <a:pt x="928" y="116"/>
                </a:lnTo>
                <a:lnTo>
                  <a:pt x="916" y="101"/>
                </a:lnTo>
                <a:lnTo>
                  <a:pt x="900" y="88"/>
                </a:lnTo>
                <a:lnTo>
                  <a:pt x="881" y="75"/>
                </a:lnTo>
                <a:lnTo>
                  <a:pt x="857" y="63"/>
                </a:lnTo>
                <a:lnTo>
                  <a:pt x="830" y="53"/>
                </a:lnTo>
                <a:lnTo>
                  <a:pt x="800" y="42"/>
                </a:lnTo>
                <a:lnTo>
                  <a:pt x="766" y="32"/>
                </a:lnTo>
                <a:lnTo>
                  <a:pt x="731" y="24"/>
                </a:lnTo>
                <a:lnTo>
                  <a:pt x="692" y="18"/>
                </a:lnTo>
                <a:lnTo>
                  <a:pt x="651" y="11"/>
                </a:lnTo>
                <a:lnTo>
                  <a:pt x="609" y="6"/>
                </a:lnTo>
                <a:lnTo>
                  <a:pt x="564" y="2"/>
                </a:lnTo>
                <a:lnTo>
                  <a:pt x="518" y="0"/>
                </a:lnTo>
                <a:lnTo>
                  <a:pt x="470" y="0"/>
                </a:lnTo>
                <a:lnTo>
                  <a:pt x="422" y="0"/>
                </a:lnTo>
                <a:lnTo>
                  <a:pt x="375" y="2"/>
                </a:lnTo>
                <a:lnTo>
                  <a:pt x="330" y="6"/>
                </a:lnTo>
                <a:lnTo>
                  <a:pt x="287" y="11"/>
                </a:lnTo>
                <a:lnTo>
                  <a:pt x="245" y="18"/>
                </a:lnTo>
                <a:lnTo>
                  <a:pt x="207" y="24"/>
                </a:lnTo>
                <a:lnTo>
                  <a:pt x="172" y="32"/>
                </a:lnTo>
                <a:lnTo>
                  <a:pt x="138" y="42"/>
                </a:lnTo>
                <a:lnTo>
                  <a:pt x="108" y="53"/>
                </a:lnTo>
                <a:lnTo>
                  <a:pt x="80" y="63"/>
                </a:lnTo>
                <a:lnTo>
                  <a:pt x="58" y="75"/>
                </a:lnTo>
                <a:lnTo>
                  <a:pt x="37" y="88"/>
                </a:lnTo>
                <a:lnTo>
                  <a:pt x="23" y="101"/>
                </a:lnTo>
                <a:lnTo>
                  <a:pt x="10" y="116"/>
                </a:lnTo>
                <a:lnTo>
                  <a:pt x="4" y="130"/>
                </a:lnTo>
                <a:lnTo>
                  <a:pt x="0" y="144"/>
                </a:lnTo>
                <a:lnTo>
                  <a:pt x="4" y="159"/>
                </a:lnTo>
                <a:lnTo>
                  <a:pt x="10" y="173"/>
                </a:lnTo>
                <a:lnTo>
                  <a:pt x="23" y="188"/>
                </a:lnTo>
                <a:lnTo>
                  <a:pt x="37" y="201"/>
                </a:lnTo>
                <a:lnTo>
                  <a:pt x="58" y="213"/>
                </a:lnTo>
                <a:lnTo>
                  <a:pt x="80" y="225"/>
                </a:lnTo>
                <a:lnTo>
                  <a:pt x="108" y="236"/>
                </a:lnTo>
                <a:lnTo>
                  <a:pt x="138" y="247"/>
                </a:lnTo>
                <a:lnTo>
                  <a:pt x="172" y="255"/>
                </a:lnTo>
                <a:lnTo>
                  <a:pt x="207" y="265"/>
                </a:lnTo>
                <a:lnTo>
                  <a:pt x="245" y="271"/>
                </a:lnTo>
                <a:lnTo>
                  <a:pt x="287" y="277"/>
                </a:lnTo>
                <a:lnTo>
                  <a:pt x="330" y="282"/>
                </a:lnTo>
                <a:lnTo>
                  <a:pt x="375" y="286"/>
                </a:lnTo>
                <a:lnTo>
                  <a:pt x="422" y="287"/>
                </a:lnTo>
                <a:lnTo>
                  <a:pt x="470" y="289"/>
                </a:lnTo>
                <a:lnTo>
                  <a:pt x="518" y="287"/>
                </a:lnTo>
                <a:lnTo>
                  <a:pt x="564" y="286"/>
                </a:lnTo>
                <a:lnTo>
                  <a:pt x="609" y="282"/>
                </a:lnTo>
                <a:lnTo>
                  <a:pt x="651" y="277"/>
                </a:lnTo>
                <a:lnTo>
                  <a:pt x="692" y="271"/>
                </a:lnTo>
                <a:lnTo>
                  <a:pt x="731" y="265"/>
                </a:lnTo>
                <a:lnTo>
                  <a:pt x="766" y="255"/>
                </a:lnTo>
                <a:lnTo>
                  <a:pt x="800" y="247"/>
                </a:lnTo>
                <a:lnTo>
                  <a:pt x="830" y="236"/>
                </a:lnTo>
                <a:lnTo>
                  <a:pt x="857" y="225"/>
                </a:lnTo>
                <a:lnTo>
                  <a:pt x="881" y="213"/>
                </a:lnTo>
                <a:lnTo>
                  <a:pt x="900" y="201"/>
                </a:lnTo>
                <a:lnTo>
                  <a:pt x="916" y="188"/>
                </a:lnTo>
                <a:lnTo>
                  <a:pt x="928" y="173"/>
                </a:lnTo>
                <a:lnTo>
                  <a:pt x="934" y="159"/>
                </a:lnTo>
                <a:lnTo>
                  <a:pt x="937" y="144"/>
                </a:lnTo>
                <a:close/>
              </a:path>
            </a:pathLst>
          </a:custGeom>
          <a:solidFill>
            <a:srgbClr val="E8EEF7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/>
              <a:t>im_id</a:t>
            </a:r>
            <a:endParaRPr lang="en-US" sz="1200" dirty="0"/>
          </a:p>
        </p:txBody>
      </p:sp>
      <p:sp>
        <p:nvSpPr>
          <p:cNvPr id="313" name="Freeform 131"/>
          <p:cNvSpPr>
            <a:spLocks/>
          </p:cNvSpPr>
          <p:nvPr/>
        </p:nvSpPr>
        <p:spPr bwMode="auto">
          <a:xfrm>
            <a:off x="6084889" y="4353764"/>
            <a:ext cx="742950" cy="228600"/>
          </a:xfrm>
          <a:custGeom>
            <a:avLst/>
            <a:gdLst/>
            <a:ahLst/>
            <a:cxnLst>
              <a:cxn ang="0">
                <a:pos x="934" y="130"/>
              </a:cxn>
              <a:cxn ang="0">
                <a:pos x="916" y="101"/>
              </a:cxn>
              <a:cxn ang="0">
                <a:pos x="881" y="75"/>
              </a:cxn>
              <a:cxn ang="0">
                <a:pos x="830" y="53"/>
              </a:cxn>
              <a:cxn ang="0">
                <a:pos x="766" y="32"/>
              </a:cxn>
              <a:cxn ang="0">
                <a:pos x="692" y="18"/>
              </a:cxn>
              <a:cxn ang="0">
                <a:pos x="609" y="6"/>
              </a:cxn>
              <a:cxn ang="0">
                <a:pos x="518" y="0"/>
              </a:cxn>
              <a:cxn ang="0">
                <a:pos x="422" y="0"/>
              </a:cxn>
              <a:cxn ang="0">
                <a:pos x="330" y="6"/>
              </a:cxn>
              <a:cxn ang="0">
                <a:pos x="245" y="18"/>
              </a:cxn>
              <a:cxn ang="0">
                <a:pos x="172" y="32"/>
              </a:cxn>
              <a:cxn ang="0">
                <a:pos x="108" y="53"/>
              </a:cxn>
              <a:cxn ang="0">
                <a:pos x="58" y="75"/>
              </a:cxn>
              <a:cxn ang="0">
                <a:pos x="23" y="101"/>
              </a:cxn>
              <a:cxn ang="0">
                <a:pos x="4" y="130"/>
              </a:cxn>
              <a:cxn ang="0">
                <a:pos x="4" y="159"/>
              </a:cxn>
              <a:cxn ang="0">
                <a:pos x="23" y="188"/>
              </a:cxn>
              <a:cxn ang="0">
                <a:pos x="58" y="213"/>
              </a:cxn>
              <a:cxn ang="0">
                <a:pos x="108" y="236"/>
              </a:cxn>
              <a:cxn ang="0">
                <a:pos x="172" y="255"/>
              </a:cxn>
              <a:cxn ang="0">
                <a:pos x="245" y="271"/>
              </a:cxn>
              <a:cxn ang="0">
                <a:pos x="330" y="282"/>
              </a:cxn>
              <a:cxn ang="0">
                <a:pos x="422" y="287"/>
              </a:cxn>
              <a:cxn ang="0">
                <a:pos x="518" y="287"/>
              </a:cxn>
              <a:cxn ang="0">
                <a:pos x="609" y="282"/>
              </a:cxn>
              <a:cxn ang="0">
                <a:pos x="692" y="271"/>
              </a:cxn>
              <a:cxn ang="0">
                <a:pos x="766" y="255"/>
              </a:cxn>
              <a:cxn ang="0">
                <a:pos x="830" y="236"/>
              </a:cxn>
              <a:cxn ang="0">
                <a:pos x="881" y="213"/>
              </a:cxn>
              <a:cxn ang="0">
                <a:pos x="916" y="188"/>
              </a:cxn>
              <a:cxn ang="0">
                <a:pos x="934" y="159"/>
              </a:cxn>
            </a:cxnLst>
            <a:rect l="0" t="0" r="r" b="b"/>
            <a:pathLst>
              <a:path w="937" h="289">
                <a:moveTo>
                  <a:pt x="937" y="144"/>
                </a:moveTo>
                <a:lnTo>
                  <a:pt x="934" y="130"/>
                </a:lnTo>
                <a:lnTo>
                  <a:pt x="928" y="116"/>
                </a:lnTo>
                <a:lnTo>
                  <a:pt x="916" y="101"/>
                </a:lnTo>
                <a:lnTo>
                  <a:pt x="900" y="88"/>
                </a:lnTo>
                <a:lnTo>
                  <a:pt x="881" y="75"/>
                </a:lnTo>
                <a:lnTo>
                  <a:pt x="857" y="63"/>
                </a:lnTo>
                <a:lnTo>
                  <a:pt x="830" y="53"/>
                </a:lnTo>
                <a:lnTo>
                  <a:pt x="800" y="42"/>
                </a:lnTo>
                <a:lnTo>
                  <a:pt x="766" y="32"/>
                </a:lnTo>
                <a:lnTo>
                  <a:pt x="731" y="24"/>
                </a:lnTo>
                <a:lnTo>
                  <a:pt x="692" y="18"/>
                </a:lnTo>
                <a:lnTo>
                  <a:pt x="651" y="11"/>
                </a:lnTo>
                <a:lnTo>
                  <a:pt x="609" y="6"/>
                </a:lnTo>
                <a:lnTo>
                  <a:pt x="564" y="2"/>
                </a:lnTo>
                <a:lnTo>
                  <a:pt x="518" y="0"/>
                </a:lnTo>
                <a:lnTo>
                  <a:pt x="470" y="0"/>
                </a:lnTo>
                <a:lnTo>
                  <a:pt x="422" y="0"/>
                </a:lnTo>
                <a:lnTo>
                  <a:pt x="375" y="2"/>
                </a:lnTo>
                <a:lnTo>
                  <a:pt x="330" y="6"/>
                </a:lnTo>
                <a:lnTo>
                  <a:pt x="287" y="11"/>
                </a:lnTo>
                <a:lnTo>
                  <a:pt x="245" y="18"/>
                </a:lnTo>
                <a:lnTo>
                  <a:pt x="207" y="24"/>
                </a:lnTo>
                <a:lnTo>
                  <a:pt x="172" y="32"/>
                </a:lnTo>
                <a:lnTo>
                  <a:pt x="138" y="42"/>
                </a:lnTo>
                <a:lnTo>
                  <a:pt x="108" y="53"/>
                </a:lnTo>
                <a:lnTo>
                  <a:pt x="80" y="63"/>
                </a:lnTo>
                <a:lnTo>
                  <a:pt x="58" y="75"/>
                </a:lnTo>
                <a:lnTo>
                  <a:pt x="37" y="88"/>
                </a:lnTo>
                <a:lnTo>
                  <a:pt x="23" y="101"/>
                </a:lnTo>
                <a:lnTo>
                  <a:pt x="10" y="116"/>
                </a:lnTo>
                <a:lnTo>
                  <a:pt x="4" y="130"/>
                </a:lnTo>
                <a:lnTo>
                  <a:pt x="0" y="144"/>
                </a:lnTo>
                <a:lnTo>
                  <a:pt x="4" y="159"/>
                </a:lnTo>
                <a:lnTo>
                  <a:pt x="10" y="173"/>
                </a:lnTo>
                <a:lnTo>
                  <a:pt x="23" y="188"/>
                </a:lnTo>
                <a:lnTo>
                  <a:pt x="37" y="201"/>
                </a:lnTo>
                <a:lnTo>
                  <a:pt x="58" y="213"/>
                </a:lnTo>
                <a:lnTo>
                  <a:pt x="80" y="225"/>
                </a:lnTo>
                <a:lnTo>
                  <a:pt x="108" y="236"/>
                </a:lnTo>
                <a:lnTo>
                  <a:pt x="138" y="247"/>
                </a:lnTo>
                <a:lnTo>
                  <a:pt x="172" y="255"/>
                </a:lnTo>
                <a:lnTo>
                  <a:pt x="207" y="265"/>
                </a:lnTo>
                <a:lnTo>
                  <a:pt x="245" y="271"/>
                </a:lnTo>
                <a:lnTo>
                  <a:pt x="287" y="277"/>
                </a:lnTo>
                <a:lnTo>
                  <a:pt x="330" y="282"/>
                </a:lnTo>
                <a:lnTo>
                  <a:pt x="375" y="286"/>
                </a:lnTo>
                <a:lnTo>
                  <a:pt x="422" y="287"/>
                </a:lnTo>
                <a:lnTo>
                  <a:pt x="470" y="289"/>
                </a:lnTo>
                <a:lnTo>
                  <a:pt x="518" y="287"/>
                </a:lnTo>
                <a:lnTo>
                  <a:pt x="564" y="286"/>
                </a:lnTo>
                <a:lnTo>
                  <a:pt x="609" y="282"/>
                </a:lnTo>
                <a:lnTo>
                  <a:pt x="651" y="277"/>
                </a:lnTo>
                <a:lnTo>
                  <a:pt x="692" y="271"/>
                </a:lnTo>
                <a:lnTo>
                  <a:pt x="731" y="265"/>
                </a:lnTo>
                <a:lnTo>
                  <a:pt x="766" y="255"/>
                </a:lnTo>
                <a:lnTo>
                  <a:pt x="800" y="247"/>
                </a:lnTo>
                <a:lnTo>
                  <a:pt x="830" y="236"/>
                </a:lnTo>
                <a:lnTo>
                  <a:pt x="857" y="225"/>
                </a:lnTo>
                <a:lnTo>
                  <a:pt x="881" y="213"/>
                </a:lnTo>
                <a:lnTo>
                  <a:pt x="900" y="201"/>
                </a:lnTo>
                <a:lnTo>
                  <a:pt x="916" y="188"/>
                </a:lnTo>
                <a:lnTo>
                  <a:pt x="928" y="173"/>
                </a:lnTo>
                <a:lnTo>
                  <a:pt x="934" y="159"/>
                </a:lnTo>
                <a:lnTo>
                  <a:pt x="937" y="144"/>
                </a:lnTo>
              </a:path>
            </a:pathLst>
          </a:custGeom>
          <a:noFill/>
          <a:ln w="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14" name="Rectangle 133"/>
          <p:cNvSpPr>
            <a:spLocks noChangeArrowheads="1"/>
          </p:cNvSpPr>
          <p:nvPr/>
        </p:nvSpPr>
        <p:spPr bwMode="auto">
          <a:xfrm>
            <a:off x="5886451" y="4290264"/>
            <a:ext cx="1923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15" name="Line 134"/>
          <p:cNvSpPr>
            <a:spLocks noChangeShapeType="1"/>
          </p:cNvSpPr>
          <p:nvPr/>
        </p:nvSpPr>
        <p:spPr bwMode="auto">
          <a:xfrm flipV="1">
            <a:off x="5505451" y="4174376"/>
            <a:ext cx="47625" cy="128588"/>
          </a:xfrm>
          <a:prstGeom prst="line">
            <a:avLst/>
          </a:prstGeom>
          <a:noFill/>
          <a:ln w="2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16" name="Freeform 135"/>
          <p:cNvSpPr>
            <a:spLocks/>
          </p:cNvSpPr>
          <p:nvPr/>
        </p:nvSpPr>
        <p:spPr bwMode="auto">
          <a:xfrm>
            <a:off x="5480051" y="4274389"/>
            <a:ext cx="65088" cy="79375"/>
          </a:xfrm>
          <a:custGeom>
            <a:avLst/>
            <a:gdLst/>
            <a:ahLst/>
            <a:cxnLst>
              <a:cxn ang="0">
                <a:pos x="11" y="99"/>
              </a:cxn>
              <a:cxn ang="0">
                <a:pos x="0" y="0"/>
              </a:cxn>
              <a:cxn ang="0">
                <a:pos x="18" y="14"/>
              </a:cxn>
              <a:cxn ang="0">
                <a:pos x="39" y="25"/>
              </a:cxn>
              <a:cxn ang="0">
                <a:pos x="61" y="30"/>
              </a:cxn>
              <a:cxn ang="0">
                <a:pos x="83" y="30"/>
              </a:cxn>
              <a:cxn ang="0">
                <a:pos x="11" y="99"/>
              </a:cxn>
              <a:cxn ang="0">
                <a:pos x="11" y="99"/>
              </a:cxn>
            </a:cxnLst>
            <a:rect l="0" t="0" r="r" b="b"/>
            <a:pathLst>
              <a:path w="83" h="99">
                <a:moveTo>
                  <a:pt x="11" y="99"/>
                </a:moveTo>
                <a:lnTo>
                  <a:pt x="0" y="0"/>
                </a:lnTo>
                <a:lnTo>
                  <a:pt x="18" y="14"/>
                </a:lnTo>
                <a:lnTo>
                  <a:pt x="39" y="25"/>
                </a:lnTo>
                <a:lnTo>
                  <a:pt x="61" y="30"/>
                </a:lnTo>
                <a:lnTo>
                  <a:pt x="83" y="30"/>
                </a:lnTo>
                <a:lnTo>
                  <a:pt x="11" y="99"/>
                </a:lnTo>
                <a:lnTo>
                  <a:pt x="11" y="9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17" name="Freeform 136"/>
          <p:cNvSpPr>
            <a:spLocks/>
          </p:cNvSpPr>
          <p:nvPr/>
        </p:nvSpPr>
        <p:spPr bwMode="auto">
          <a:xfrm>
            <a:off x="5513389" y="4123576"/>
            <a:ext cx="66675" cy="79375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84" y="99"/>
              </a:cxn>
              <a:cxn ang="0">
                <a:pos x="66" y="85"/>
              </a:cxn>
              <a:cxn ang="0">
                <a:pos x="45" y="74"/>
              </a:cxn>
              <a:cxn ang="0">
                <a:pos x="23" y="69"/>
              </a:cxn>
              <a:cxn ang="0">
                <a:pos x="0" y="69"/>
              </a:cxn>
              <a:cxn ang="0">
                <a:pos x="72" y="0"/>
              </a:cxn>
              <a:cxn ang="0">
                <a:pos x="72" y="0"/>
              </a:cxn>
            </a:cxnLst>
            <a:rect l="0" t="0" r="r" b="b"/>
            <a:pathLst>
              <a:path w="84" h="99">
                <a:moveTo>
                  <a:pt x="72" y="0"/>
                </a:moveTo>
                <a:lnTo>
                  <a:pt x="84" y="99"/>
                </a:lnTo>
                <a:lnTo>
                  <a:pt x="66" y="85"/>
                </a:lnTo>
                <a:lnTo>
                  <a:pt x="45" y="74"/>
                </a:lnTo>
                <a:lnTo>
                  <a:pt x="23" y="69"/>
                </a:lnTo>
                <a:lnTo>
                  <a:pt x="0" y="69"/>
                </a:lnTo>
                <a:lnTo>
                  <a:pt x="72" y="0"/>
                </a:lnTo>
                <a:lnTo>
                  <a:pt x="7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18" name="Line 137"/>
          <p:cNvSpPr>
            <a:spLocks noChangeShapeType="1"/>
          </p:cNvSpPr>
          <p:nvPr/>
        </p:nvSpPr>
        <p:spPr bwMode="auto">
          <a:xfrm flipH="1" flipV="1">
            <a:off x="6359526" y="4171201"/>
            <a:ext cx="61913" cy="134938"/>
          </a:xfrm>
          <a:prstGeom prst="line">
            <a:avLst/>
          </a:prstGeom>
          <a:noFill/>
          <a:ln w="2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19" name="Freeform 138"/>
          <p:cNvSpPr>
            <a:spLocks/>
          </p:cNvSpPr>
          <p:nvPr/>
        </p:nvSpPr>
        <p:spPr bwMode="auto">
          <a:xfrm>
            <a:off x="6383339" y="4274389"/>
            <a:ext cx="63500" cy="79375"/>
          </a:xfrm>
          <a:custGeom>
            <a:avLst/>
            <a:gdLst/>
            <a:ahLst/>
            <a:cxnLst>
              <a:cxn ang="0">
                <a:pos x="77" y="99"/>
              </a:cxn>
              <a:cxn ang="0">
                <a:pos x="0" y="36"/>
              </a:cxn>
              <a:cxn ang="0">
                <a:pos x="22" y="35"/>
              </a:cxn>
              <a:cxn ang="0">
                <a:pos x="45" y="28"/>
              </a:cxn>
              <a:cxn ang="0">
                <a:pos x="64" y="16"/>
              </a:cxn>
              <a:cxn ang="0">
                <a:pos x="80" y="0"/>
              </a:cxn>
              <a:cxn ang="0">
                <a:pos x="77" y="99"/>
              </a:cxn>
              <a:cxn ang="0">
                <a:pos x="77" y="99"/>
              </a:cxn>
            </a:cxnLst>
            <a:rect l="0" t="0" r="r" b="b"/>
            <a:pathLst>
              <a:path w="80" h="99">
                <a:moveTo>
                  <a:pt x="77" y="99"/>
                </a:moveTo>
                <a:lnTo>
                  <a:pt x="0" y="36"/>
                </a:lnTo>
                <a:lnTo>
                  <a:pt x="22" y="35"/>
                </a:lnTo>
                <a:lnTo>
                  <a:pt x="45" y="28"/>
                </a:lnTo>
                <a:lnTo>
                  <a:pt x="64" y="16"/>
                </a:lnTo>
                <a:lnTo>
                  <a:pt x="80" y="0"/>
                </a:lnTo>
                <a:lnTo>
                  <a:pt x="77" y="99"/>
                </a:lnTo>
                <a:lnTo>
                  <a:pt x="77" y="9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20" name="Freeform 139"/>
          <p:cNvSpPr>
            <a:spLocks/>
          </p:cNvSpPr>
          <p:nvPr/>
        </p:nvSpPr>
        <p:spPr bwMode="auto">
          <a:xfrm>
            <a:off x="6335714" y="4123576"/>
            <a:ext cx="63500" cy="79375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80" y="62"/>
              </a:cxn>
              <a:cxn ang="0">
                <a:pos x="56" y="64"/>
              </a:cxn>
              <a:cxn ang="0">
                <a:pos x="35" y="72"/>
              </a:cxn>
              <a:cxn ang="0">
                <a:pos x="16" y="83"/>
              </a:cxn>
              <a:cxn ang="0">
                <a:pos x="0" y="99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80" h="99">
                <a:moveTo>
                  <a:pt x="1" y="0"/>
                </a:moveTo>
                <a:lnTo>
                  <a:pt x="80" y="62"/>
                </a:lnTo>
                <a:lnTo>
                  <a:pt x="56" y="64"/>
                </a:lnTo>
                <a:lnTo>
                  <a:pt x="35" y="72"/>
                </a:lnTo>
                <a:lnTo>
                  <a:pt x="16" y="83"/>
                </a:lnTo>
                <a:lnTo>
                  <a:pt x="0" y="99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21" name="Line 140"/>
          <p:cNvSpPr>
            <a:spLocks noChangeShapeType="1"/>
          </p:cNvSpPr>
          <p:nvPr/>
        </p:nvSpPr>
        <p:spPr bwMode="auto">
          <a:xfrm flipV="1">
            <a:off x="5970589" y="4177551"/>
            <a:ext cx="1588" cy="122238"/>
          </a:xfrm>
          <a:prstGeom prst="line">
            <a:avLst/>
          </a:prstGeom>
          <a:noFill/>
          <a:ln w="2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22" name="Freeform 141"/>
          <p:cNvSpPr>
            <a:spLocks/>
          </p:cNvSpPr>
          <p:nvPr/>
        </p:nvSpPr>
        <p:spPr bwMode="auto">
          <a:xfrm>
            <a:off x="5935664" y="4282326"/>
            <a:ext cx="69850" cy="71438"/>
          </a:xfrm>
          <a:custGeom>
            <a:avLst/>
            <a:gdLst/>
            <a:ahLst/>
            <a:cxnLst>
              <a:cxn ang="0">
                <a:pos x="43" y="90"/>
              </a:cxn>
              <a:cxn ang="0">
                <a:pos x="0" y="0"/>
              </a:cxn>
              <a:cxn ang="0">
                <a:pos x="21" y="8"/>
              </a:cxn>
              <a:cxn ang="0">
                <a:pos x="43" y="11"/>
              </a:cxn>
              <a:cxn ang="0">
                <a:pos x="66" y="8"/>
              </a:cxn>
              <a:cxn ang="0">
                <a:pos x="88" y="0"/>
              </a:cxn>
              <a:cxn ang="0">
                <a:pos x="43" y="90"/>
              </a:cxn>
              <a:cxn ang="0">
                <a:pos x="43" y="90"/>
              </a:cxn>
            </a:cxnLst>
            <a:rect l="0" t="0" r="r" b="b"/>
            <a:pathLst>
              <a:path w="88" h="90">
                <a:moveTo>
                  <a:pt x="43" y="90"/>
                </a:moveTo>
                <a:lnTo>
                  <a:pt x="0" y="0"/>
                </a:lnTo>
                <a:lnTo>
                  <a:pt x="21" y="8"/>
                </a:lnTo>
                <a:lnTo>
                  <a:pt x="43" y="11"/>
                </a:lnTo>
                <a:lnTo>
                  <a:pt x="66" y="8"/>
                </a:lnTo>
                <a:lnTo>
                  <a:pt x="88" y="0"/>
                </a:lnTo>
                <a:lnTo>
                  <a:pt x="43" y="90"/>
                </a:lnTo>
                <a:lnTo>
                  <a:pt x="43" y="9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23" name="Freeform 142"/>
          <p:cNvSpPr>
            <a:spLocks/>
          </p:cNvSpPr>
          <p:nvPr/>
        </p:nvSpPr>
        <p:spPr bwMode="auto">
          <a:xfrm>
            <a:off x="5935664" y="4123576"/>
            <a:ext cx="69850" cy="71438"/>
          </a:xfrm>
          <a:custGeom>
            <a:avLst/>
            <a:gdLst/>
            <a:ahLst/>
            <a:cxnLst>
              <a:cxn ang="0">
                <a:pos x="43" y="0"/>
              </a:cxn>
              <a:cxn ang="0">
                <a:pos x="88" y="90"/>
              </a:cxn>
              <a:cxn ang="0">
                <a:pos x="66" y="82"/>
              </a:cxn>
              <a:cxn ang="0">
                <a:pos x="43" y="78"/>
              </a:cxn>
              <a:cxn ang="0">
                <a:pos x="21" y="82"/>
              </a:cxn>
              <a:cxn ang="0">
                <a:pos x="0" y="90"/>
              </a:cxn>
              <a:cxn ang="0">
                <a:pos x="43" y="0"/>
              </a:cxn>
              <a:cxn ang="0">
                <a:pos x="43" y="0"/>
              </a:cxn>
            </a:cxnLst>
            <a:rect l="0" t="0" r="r" b="b"/>
            <a:pathLst>
              <a:path w="88" h="90">
                <a:moveTo>
                  <a:pt x="43" y="0"/>
                </a:moveTo>
                <a:lnTo>
                  <a:pt x="88" y="90"/>
                </a:lnTo>
                <a:lnTo>
                  <a:pt x="66" y="82"/>
                </a:lnTo>
                <a:lnTo>
                  <a:pt x="43" y="78"/>
                </a:lnTo>
                <a:lnTo>
                  <a:pt x="21" y="82"/>
                </a:lnTo>
                <a:lnTo>
                  <a:pt x="0" y="90"/>
                </a:lnTo>
                <a:lnTo>
                  <a:pt x="43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27" name="Freeform 146"/>
          <p:cNvSpPr>
            <a:spLocks/>
          </p:cNvSpPr>
          <p:nvPr/>
        </p:nvSpPr>
        <p:spPr bwMode="auto">
          <a:xfrm>
            <a:off x="4259264" y="3286964"/>
            <a:ext cx="779463" cy="1139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" y="83"/>
              </a:cxn>
              <a:cxn ang="0">
                <a:pos x="25" y="165"/>
              </a:cxn>
              <a:cxn ang="0">
                <a:pos x="44" y="245"/>
              </a:cxn>
              <a:cxn ang="0">
                <a:pos x="69" y="324"/>
              </a:cxn>
              <a:cxn ang="0">
                <a:pos x="96" y="403"/>
              </a:cxn>
              <a:cxn ang="0">
                <a:pos x="126" y="480"/>
              </a:cxn>
              <a:cxn ang="0">
                <a:pos x="161" y="557"/>
              </a:cxn>
              <a:cxn ang="0">
                <a:pos x="201" y="630"/>
              </a:cxn>
              <a:cxn ang="0">
                <a:pos x="245" y="704"/>
              </a:cxn>
              <a:cxn ang="0">
                <a:pos x="291" y="776"/>
              </a:cxn>
              <a:cxn ang="0">
                <a:pos x="342" y="848"/>
              </a:cxn>
              <a:cxn ang="0">
                <a:pos x="397" y="917"/>
              </a:cxn>
              <a:cxn ang="0">
                <a:pos x="456" y="986"/>
              </a:cxn>
              <a:cxn ang="0">
                <a:pos x="520" y="1054"/>
              </a:cxn>
              <a:cxn ang="0">
                <a:pos x="587" y="1121"/>
              </a:cxn>
              <a:cxn ang="0">
                <a:pos x="658" y="1187"/>
              </a:cxn>
              <a:cxn ang="0">
                <a:pos x="733" y="1251"/>
              </a:cxn>
              <a:cxn ang="0">
                <a:pos x="812" y="1314"/>
              </a:cxn>
              <a:cxn ang="0">
                <a:pos x="895" y="1375"/>
              </a:cxn>
              <a:cxn ang="0">
                <a:pos x="981" y="1435"/>
              </a:cxn>
            </a:cxnLst>
            <a:rect l="0" t="0" r="r" b="b"/>
            <a:pathLst>
              <a:path w="981" h="1435">
                <a:moveTo>
                  <a:pt x="0" y="0"/>
                </a:moveTo>
                <a:lnTo>
                  <a:pt x="11" y="83"/>
                </a:lnTo>
                <a:lnTo>
                  <a:pt x="25" y="165"/>
                </a:lnTo>
                <a:lnTo>
                  <a:pt x="44" y="245"/>
                </a:lnTo>
                <a:lnTo>
                  <a:pt x="69" y="324"/>
                </a:lnTo>
                <a:lnTo>
                  <a:pt x="96" y="403"/>
                </a:lnTo>
                <a:lnTo>
                  <a:pt x="126" y="480"/>
                </a:lnTo>
                <a:lnTo>
                  <a:pt x="161" y="557"/>
                </a:lnTo>
                <a:lnTo>
                  <a:pt x="201" y="630"/>
                </a:lnTo>
                <a:lnTo>
                  <a:pt x="245" y="704"/>
                </a:lnTo>
                <a:lnTo>
                  <a:pt x="291" y="776"/>
                </a:lnTo>
                <a:lnTo>
                  <a:pt x="342" y="848"/>
                </a:lnTo>
                <a:lnTo>
                  <a:pt x="397" y="917"/>
                </a:lnTo>
                <a:lnTo>
                  <a:pt x="456" y="986"/>
                </a:lnTo>
                <a:lnTo>
                  <a:pt x="520" y="1054"/>
                </a:lnTo>
                <a:lnTo>
                  <a:pt x="587" y="1121"/>
                </a:lnTo>
                <a:lnTo>
                  <a:pt x="658" y="1187"/>
                </a:lnTo>
                <a:lnTo>
                  <a:pt x="733" y="1251"/>
                </a:lnTo>
                <a:lnTo>
                  <a:pt x="812" y="1314"/>
                </a:lnTo>
                <a:lnTo>
                  <a:pt x="895" y="1375"/>
                </a:lnTo>
                <a:lnTo>
                  <a:pt x="981" y="1435"/>
                </a:lnTo>
              </a:path>
            </a:pathLst>
          </a:custGeom>
          <a:noFill/>
          <a:ln w="762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grpSp>
        <p:nvGrpSpPr>
          <p:cNvPr id="6" name="Group 5"/>
          <p:cNvGrpSpPr/>
          <p:nvPr/>
        </p:nvGrpSpPr>
        <p:grpSpPr>
          <a:xfrm>
            <a:off x="2078039" y="3196476"/>
            <a:ext cx="2241550" cy="131763"/>
            <a:chOff x="2078039" y="3196476"/>
            <a:chExt cx="2241550" cy="131763"/>
          </a:xfrm>
        </p:grpSpPr>
        <p:sp>
          <p:nvSpPr>
            <p:cNvPr id="302" name="Freeform 114"/>
            <p:cNvSpPr>
              <a:spLocks/>
            </p:cNvSpPr>
            <p:nvPr/>
          </p:nvSpPr>
          <p:spPr bwMode="auto">
            <a:xfrm>
              <a:off x="2078039" y="3207589"/>
              <a:ext cx="128588" cy="1206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9" y="152"/>
                </a:cxn>
                <a:cxn ang="0">
                  <a:pos x="74" y="135"/>
                </a:cxn>
                <a:cxn ang="0">
                  <a:pos x="82" y="115"/>
                </a:cxn>
                <a:cxn ang="0">
                  <a:pos x="92" y="99"/>
                </a:cxn>
                <a:cxn ang="0">
                  <a:pos x="103" y="83"/>
                </a:cxn>
                <a:cxn ang="0">
                  <a:pos x="116" y="69"/>
                </a:cxn>
                <a:cxn ang="0">
                  <a:pos x="130" y="56"/>
                </a:cxn>
                <a:cxn ang="0">
                  <a:pos x="146" y="47"/>
                </a:cxn>
                <a:cxn ang="0">
                  <a:pos x="164" y="37"/>
                </a:cxn>
                <a:cxn ang="0">
                  <a:pos x="164" y="3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4" h="152">
                  <a:moveTo>
                    <a:pt x="0" y="0"/>
                  </a:moveTo>
                  <a:lnTo>
                    <a:pt x="69" y="152"/>
                  </a:lnTo>
                  <a:lnTo>
                    <a:pt x="74" y="135"/>
                  </a:lnTo>
                  <a:lnTo>
                    <a:pt x="82" y="115"/>
                  </a:lnTo>
                  <a:lnTo>
                    <a:pt x="92" y="99"/>
                  </a:lnTo>
                  <a:lnTo>
                    <a:pt x="103" y="83"/>
                  </a:lnTo>
                  <a:lnTo>
                    <a:pt x="116" y="69"/>
                  </a:lnTo>
                  <a:lnTo>
                    <a:pt x="130" y="56"/>
                  </a:lnTo>
                  <a:lnTo>
                    <a:pt x="146" y="47"/>
                  </a:lnTo>
                  <a:lnTo>
                    <a:pt x="164" y="37"/>
                  </a:lnTo>
                  <a:lnTo>
                    <a:pt x="164" y="3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28" name="Freeform 147"/>
            <p:cNvSpPr>
              <a:spLocks/>
            </p:cNvSpPr>
            <p:nvPr/>
          </p:nvSpPr>
          <p:spPr bwMode="auto">
            <a:xfrm>
              <a:off x="4202114" y="3196476"/>
              <a:ext cx="117475" cy="125413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149" y="145"/>
                </a:cxn>
                <a:cxn ang="0">
                  <a:pos x="129" y="138"/>
                </a:cxn>
                <a:cxn ang="0">
                  <a:pos x="110" y="135"/>
                </a:cxn>
                <a:cxn ang="0">
                  <a:pos x="91" y="133"/>
                </a:cxn>
                <a:cxn ang="0">
                  <a:pos x="72" y="133"/>
                </a:cxn>
                <a:cxn ang="0">
                  <a:pos x="54" y="137"/>
                </a:cxn>
                <a:cxn ang="0">
                  <a:pos x="35" y="141"/>
                </a:cxn>
                <a:cxn ang="0">
                  <a:pos x="17" y="148"/>
                </a:cxn>
                <a:cxn ang="0">
                  <a:pos x="0" y="157"/>
                </a:cxn>
                <a:cxn ang="0">
                  <a:pos x="62" y="0"/>
                </a:cxn>
                <a:cxn ang="0">
                  <a:pos x="62" y="0"/>
                </a:cxn>
              </a:cxnLst>
              <a:rect l="0" t="0" r="r" b="b"/>
              <a:pathLst>
                <a:path w="149" h="157">
                  <a:moveTo>
                    <a:pt x="62" y="0"/>
                  </a:moveTo>
                  <a:lnTo>
                    <a:pt x="149" y="145"/>
                  </a:lnTo>
                  <a:lnTo>
                    <a:pt x="129" y="138"/>
                  </a:lnTo>
                  <a:lnTo>
                    <a:pt x="110" y="135"/>
                  </a:lnTo>
                  <a:lnTo>
                    <a:pt x="91" y="133"/>
                  </a:lnTo>
                  <a:lnTo>
                    <a:pt x="72" y="133"/>
                  </a:lnTo>
                  <a:lnTo>
                    <a:pt x="54" y="137"/>
                  </a:lnTo>
                  <a:lnTo>
                    <a:pt x="35" y="141"/>
                  </a:lnTo>
                  <a:lnTo>
                    <a:pt x="17" y="148"/>
                  </a:lnTo>
                  <a:lnTo>
                    <a:pt x="0" y="157"/>
                  </a:lnTo>
                  <a:lnTo>
                    <a:pt x="62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sp>
        <p:nvSpPr>
          <p:cNvPr id="329" name="Freeform 148"/>
          <p:cNvSpPr>
            <a:spLocks/>
          </p:cNvSpPr>
          <p:nvPr/>
        </p:nvSpPr>
        <p:spPr bwMode="auto">
          <a:xfrm>
            <a:off x="4981576" y="4361701"/>
            <a:ext cx="133350" cy="114300"/>
          </a:xfrm>
          <a:custGeom>
            <a:avLst/>
            <a:gdLst/>
            <a:ahLst/>
            <a:cxnLst>
              <a:cxn ang="0">
                <a:pos x="166" y="144"/>
              </a:cxn>
              <a:cxn ang="0">
                <a:pos x="0" y="125"/>
              </a:cxn>
              <a:cxn ang="0">
                <a:pos x="16" y="114"/>
              </a:cxn>
              <a:cxn ang="0">
                <a:pos x="30" y="101"/>
              </a:cxn>
              <a:cxn ang="0">
                <a:pos x="43" y="88"/>
              </a:cxn>
              <a:cxn ang="0">
                <a:pos x="56" y="72"/>
              </a:cxn>
              <a:cxn ang="0">
                <a:pos x="66" y="54"/>
              </a:cxn>
              <a:cxn ang="0">
                <a:pos x="72" y="37"/>
              </a:cxn>
              <a:cxn ang="0">
                <a:pos x="78" y="19"/>
              </a:cxn>
              <a:cxn ang="0">
                <a:pos x="82" y="0"/>
              </a:cxn>
              <a:cxn ang="0">
                <a:pos x="166" y="144"/>
              </a:cxn>
              <a:cxn ang="0">
                <a:pos x="166" y="144"/>
              </a:cxn>
            </a:cxnLst>
            <a:rect l="0" t="0" r="r" b="b"/>
            <a:pathLst>
              <a:path w="166" h="144">
                <a:moveTo>
                  <a:pt x="166" y="144"/>
                </a:moveTo>
                <a:lnTo>
                  <a:pt x="0" y="125"/>
                </a:lnTo>
                <a:lnTo>
                  <a:pt x="16" y="114"/>
                </a:lnTo>
                <a:lnTo>
                  <a:pt x="30" y="101"/>
                </a:lnTo>
                <a:lnTo>
                  <a:pt x="43" y="88"/>
                </a:lnTo>
                <a:lnTo>
                  <a:pt x="56" y="72"/>
                </a:lnTo>
                <a:lnTo>
                  <a:pt x="66" y="54"/>
                </a:lnTo>
                <a:lnTo>
                  <a:pt x="72" y="37"/>
                </a:lnTo>
                <a:lnTo>
                  <a:pt x="78" y="19"/>
                </a:lnTo>
                <a:lnTo>
                  <a:pt x="82" y="0"/>
                </a:lnTo>
                <a:lnTo>
                  <a:pt x="166" y="144"/>
                </a:lnTo>
                <a:lnTo>
                  <a:pt x="166" y="14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30" name="Rectangle 149"/>
          <p:cNvSpPr>
            <a:spLocks noChangeArrowheads="1"/>
          </p:cNvSpPr>
          <p:nvPr/>
        </p:nvSpPr>
        <p:spPr bwMode="auto">
          <a:xfrm>
            <a:off x="8799514" y="3436189"/>
            <a:ext cx="742950" cy="171450"/>
          </a:xfrm>
          <a:prstGeom prst="rect">
            <a:avLst/>
          </a:prstGeom>
          <a:solidFill>
            <a:srgbClr val="E8EEF7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/>
          </a:p>
        </p:txBody>
      </p:sp>
      <p:sp>
        <p:nvSpPr>
          <p:cNvPr id="331" name="Rectangle 150"/>
          <p:cNvSpPr>
            <a:spLocks noChangeArrowheads="1"/>
          </p:cNvSpPr>
          <p:nvPr/>
        </p:nvSpPr>
        <p:spPr bwMode="auto">
          <a:xfrm>
            <a:off x="8799514" y="3436189"/>
            <a:ext cx="742950" cy="158750"/>
          </a:xfrm>
          <a:prstGeom prst="rect">
            <a:avLst/>
          </a:prstGeom>
          <a:noFill/>
          <a:ln w="12700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marking</a:t>
            </a:r>
            <a:endParaRPr lang="en-US" sz="1200" dirty="0"/>
          </a:p>
        </p:txBody>
      </p:sp>
      <p:sp>
        <p:nvSpPr>
          <p:cNvPr id="332" name="Rectangle 152"/>
          <p:cNvSpPr>
            <a:spLocks noChangeArrowheads="1"/>
          </p:cNvSpPr>
          <p:nvPr/>
        </p:nvSpPr>
        <p:spPr bwMode="auto">
          <a:xfrm>
            <a:off x="9713914" y="3436189"/>
            <a:ext cx="914400" cy="171450"/>
          </a:xfrm>
          <a:prstGeom prst="rect">
            <a:avLst/>
          </a:prstGeom>
          <a:solidFill>
            <a:srgbClr val="EDCDCB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33" name="Rectangle 153"/>
          <p:cNvSpPr>
            <a:spLocks noChangeArrowheads="1"/>
          </p:cNvSpPr>
          <p:nvPr/>
        </p:nvSpPr>
        <p:spPr bwMode="auto">
          <a:xfrm>
            <a:off x="9713914" y="3436189"/>
            <a:ext cx="914400" cy="171450"/>
          </a:xfrm>
          <a:prstGeom prst="rect">
            <a:avLst/>
          </a:prstGeom>
          <a:solidFill>
            <a:srgbClr val="E8EEF7"/>
          </a:solidFill>
          <a:ln w="12700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annotation</a:t>
            </a:r>
            <a:endParaRPr lang="en-US" sz="1200" dirty="0"/>
          </a:p>
        </p:txBody>
      </p:sp>
      <p:sp>
        <p:nvSpPr>
          <p:cNvPr id="334" name="Line 155"/>
          <p:cNvSpPr>
            <a:spLocks noChangeShapeType="1"/>
          </p:cNvSpPr>
          <p:nvPr/>
        </p:nvSpPr>
        <p:spPr bwMode="auto">
          <a:xfrm>
            <a:off x="9542464" y="3550489"/>
            <a:ext cx="171450" cy="158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35" name="Line 156"/>
          <p:cNvSpPr>
            <a:spLocks noChangeShapeType="1"/>
          </p:cNvSpPr>
          <p:nvPr/>
        </p:nvSpPr>
        <p:spPr bwMode="auto">
          <a:xfrm flipV="1">
            <a:off x="9313864" y="3259976"/>
            <a:ext cx="1588" cy="176213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36" name="Freeform 157"/>
          <p:cNvSpPr>
            <a:spLocks/>
          </p:cNvSpPr>
          <p:nvPr/>
        </p:nvSpPr>
        <p:spPr bwMode="auto">
          <a:xfrm>
            <a:off x="9278939" y="3207589"/>
            <a:ext cx="69850" cy="69850"/>
          </a:xfrm>
          <a:custGeom>
            <a:avLst/>
            <a:gdLst/>
            <a:ahLst/>
            <a:cxnLst>
              <a:cxn ang="0">
                <a:pos x="43" y="0"/>
              </a:cxn>
              <a:cxn ang="0">
                <a:pos x="88" y="88"/>
              </a:cxn>
              <a:cxn ang="0">
                <a:pos x="66" y="80"/>
              </a:cxn>
              <a:cxn ang="0">
                <a:pos x="43" y="79"/>
              </a:cxn>
              <a:cxn ang="0">
                <a:pos x="21" y="80"/>
              </a:cxn>
              <a:cxn ang="0">
                <a:pos x="0" y="88"/>
              </a:cxn>
              <a:cxn ang="0">
                <a:pos x="43" y="0"/>
              </a:cxn>
              <a:cxn ang="0">
                <a:pos x="43" y="0"/>
              </a:cxn>
            </a:cxnLst>
            <a:rect l="0" t="0" r="r" b="b"/>
            <a:pathLst>
              <a:path w="88" h="88">
                <a:moveTo>
                  <a:pt x="43" y="0"/>
                </a:moveTo>
                <a:lnTo>
                  <a:pt x="88" y="88"/>
                </a:lnTo>
                <a:lnTo>
                  <a:pt x="66" y="80"/>
                </a:lnTo>
                <a:lnTo>
                  <a:pt x="43" y="79"/>
                </a:lnTo>
                <a:lnTo>
                  <a:pt x="21" y="80"/>
                </a:lnTo>
                <a:lnTo>
                  <a:pt x="0" y="88"/>
                </a:lnTo>
                <a:lnTo>
                  <a:pt x="43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37" name="Line 158"/>
          <p:cNvSpPr>
            <a:spLocks noChangeShapeType="1"/>
          </p:cNvSpPr>
          <p:nvPr/>
        </p:nvSpPr>
        <p:spPr bwMode="auto">
          <a:xfrm flipV="1">
            <a:off x="10171114" y="3259976"/>
            <a:ext cx="1588" cy="176213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38" name="Freeform 159"/>
          <p:cNvSpPr>
            <a:spLocks/>
          </p:cNvSpPr>
          <p:nvPr/>
        </p:nvSpPr>
        <p:spPr bwMode="auto">
          <a:xfrm>
            <a:off x="10136189" y="3207589"/>
            <a:ext cx="69850" cy="69850"/>
          </a:xfrm>
          <a:custGeom>
            <a:avLst/>
            <a:gdLst/>
            <a:ahLst/>
            <a:cxnLst>
              <a:cxn ang="0">
                <a:pos x="45" y="0"/>
              </a:cxn>
              <a:cxn ang="0">
                <a:pos x="88" y="88"/>
              </a:cxn>
              <a:cxn ang="0">
                <a:pos x="68" y="80"/>
              </a:cxn>
              <a:cxn ang="0">
                <a:pos x="45" y="79"/>
              </a:cxn>
              <a:cxn ang="0">
                <a:pos x="23" y="80"/>
              </a:cxn>
              <a:cxn ang="0">
                <a:pos x="0" y="88"/>
              </a:cxn>
              <a:cxn ang="0">
                <a:pos x="45" y="0"/>
              </a:cxn>
              <a:cxn ang="0">
                <a:pos x="45" y="0"/>
              </a:cxn>
            </a:cxnLst>
            <a:rect l="0" t="0" r="r" b="b"/>
            <a:pathLst>
              <a:path w="88" h="88">
                <a:moveTo>
                  <a:pt x="45" y="0"/>
                </a:moveTo>
                <a:lnTo>
                  <a:pt x="88" y="88"/>
                </a:lnTo>
                <a:lnTo>
                  <a:pt x="68" y="80"/>
                </a:lnTo>
                <a:lnTo>
                  <a:pt x="45" y="79"/>
                </a:lnTo>
                <a:lnTo>
                  <a:pt x="23" y="80"/>
                </a:lnTo>
                <a:lnTo>
                  <a:pt x="0" y="88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39" name="Rectangle 162"/>
          <p:cNvSpPr>
            <a:spLocks noChangeArrowheads="1"/>
          </p:cNvSpPr>
          <p:nvPr/>
        </p:nvSpPr>
        <p:spPr bwMode="auto">
          <a:xfrm>
            <a:off x="1530351" y="3779089"/>
            <a:ext cx="811213" cy="173038"/>
          </a:xfrm>
          <a:prstGeom prst="rect">
            <a:avLst/>
          </a:prstGeom>
          <a:solidFill>
            <a:srgbClr val="E8EEF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001</a:t>
            </a:r>
            <a:endParaRPr lang="en-US" sz="1200" dirty="0"/>
          </a:p>
        </p:txBody>
      </p:sp>
      <p:sp>
        <p:nvSpPr>
          <p:cNvPr id="340" name="Rectangle 163"/>
          <p:cNvSpPr>
            <a:spLocks noChangeArrowheads="1"/>
          </p:cNvSpPr>
          <p:nvPr/>
        </p:nvSpPr>
        <p:spPr bwMode="auto">
          <a:xfrm>
            <a:off x="1530351" y="3779089"/>
            <a:ext cx="811213" cy="173038"/>
          </a:xfrm>
          <a:prstGeom prst="rect">
            <a:avLst/>
          </a:prstGeom>
          <a:noFill/>
          <a:ln w="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41" name="Rectangle 167"/>
          <p:cNvSpPr>
            <a:spLocks noChangeArrowheads="1"/>
          </p:cNvSpPr>
          <p:nvPr/>
        </p:nvSpPr>
        <p:spPr bwMode="auto">
          <a:xfrm>
            <a:off x="2513014" y="3779089"/>
            <a:ext cx="1514475" cy="173038"/>
          </a:xfrm>
          <a:prstGeom prst="rect">
            <a:avLst/>
          </a:prstGeom>
          <a:solidFill>
            <a:srgbClr val="EDCDC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42" name="Rectangle 168"/>
          <p:cNvSpPr>
            <a:spLocks noChangeArrowheads="1"/>
          </p:cNvSpPr>
          <p:nvPr/>
        </p:nvSpPr>
        <p:spPr bwMode="auto">
          <a:xfrm>
            <a:off x="2513014" y="3779089"/>
            <a:ext cx="1514475" cy="173038"/>
          </a:xfrm>
          <a:prstGeom prst="rect">
            <a:avLst/>
          </a:prstGeom>
          <a:solidFill>
            <a:srgbClr val="E8EEF7"/>
          </a:solidFill>
          <a:ln w="12700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200" dirty="0"/>
              <a:t>left temporal …</a:t>
            </a:r>
          </a:p>
        </p:txBody>
      </p:sp>
      <p:sp>
        <p:nvSpPr>
          <p:cNvPr id="343" name="Line 171"/>
          <p:cNvSpPr>
            <a:spLocks noChangeShapeType="1"/>
          </p:cNvSpPr>
          <p:nvPr/>
        </p:nvSpPr>
        <p:spPr bwMode="auto">
          <a:xfrm>
            <a:off x="2393951" y="3894976"/>
            <a:ext cx="66675" cy="1588"/>
          </a:xfrm>
          <a:prstGeom prst="line">
            <a:avLst/>
          </a:prstGeom>
          <a:noFill/>
          <a:ln w="2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44" name="Freeform 172"/>
          <p:cNvSpPr>
            <a:spLocks/>
          </p:cNvSpPr>
          <p:nvPr/>
        </p:nvSpPr>
        <p:spPr bwMode="auto">
          <a:xfrm>
            <a:off x="2341564" y="3860051"/>
            <a:ext cx="69850" cy="69850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88" y="0"/>
              </a:cxn>
              <a:cxn ang="0">
                <a:pos x="80" y="21"/>
              </a:cxn>
              <a:cxn ang="0">
                <a:pos x="76" y="43"/>
              </a:cxn>
              <a:cxn ang="0">
                <a:pos x="80" y="66"/>
              </a:cxn>
              <a:cxn ang="0">
                <a:pos x="88" y="88"/>
              </a:cxn>
              <a:cxn ang="0">
                <a:pos x="88" y="88"/>
              </a:cxn>
              <a:cxn ang="0">
                <a:pos x="0" y="43"/>
              </a:cxn>
              <a:cxn ang="0">
                <a:pos x="0" y="43"/>
              </a:cxn>
            </a:cxnLst>
            <a:rect l="0" t="0" r="r" b="b"/>
            <a:pathLst>
              <a:path w="88" h="88">
                <a:moveTo>
                  <a:pt x="0" y="43"/>
                </a:moveTo>
                <a:lnTo>
                  <a:pt x="88" y="0"/>
                </a:lnTo>
                <a:lnTo>
                  <a:pt x="80" y="21"/>
                </a:lnTo>
                <a:lnTo>
                  <a:pt x="76" y="43"/>
                </a:lnTo>
                <a:lnTo>
                  <a:pt x="80" y="66"/>
                </a:lnTo>
                <a:lnTo>
                  <a:pt x="88" y="88"/>
                </a:lnTo>
                <a:lnTo>
                  <a:pt x="88" y="88"/>
                </a:lnTo>
                <a:lnTo>
                  <a:pt x="0" y="43"/>
                </a:lnTo>
                <a:lnTo>
                  <a:pt x="0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45" name="Freeform 173"/>
          <p:cNvSpPr>
            <a:spLocks/>
          </p:cNvSpPr>
          <p:nvPr/>
        </p:nvSpPr>
        <p:spPr bwMode="auto">
          <a:xfrm>
            <a:off x="2443164" y="3860051"/>
            <a:ext cx="69850" cy="69850"/>
          </a:xfrm>
          <a:custGeom>
            <a:avLst/>
            <a:gdLst/>
            <a:ahLst/>
            <a:cxnLst>
              <a:cxn ang="0">
                <a:pos x="88" y="43"/>
              </a:cxn>
              <a:cxn ang="0">
                <a:pos x="0" y="88"/>
              </a:cxn>
              <a:cxn ang="0">
                <a:pos x="8" y="66"/>
              </a:cxn>
              <a:cxn ang="0">
                <a:pos x="11" y="43"/>
              </a:cxn>
              <a:cxn ang="0">
                <a:pos x="8" y="21"/>
              </a:cxn>
              <a:cxn ang="0">
                <a:pos x="0" y="0"/>
              </a:cxn>
              <a:cxn ang="0">
                <a:pos x="0" y="0"/>
              </a:cxn>
              <a:cxn ang="0">
                <a:pos x="88" y="43"/>
              </a:cxn>
              <a:cxn ang="0">
                <a:pos x="88" y="43"/>
              </a:cxn>
            </a:cxnLst>
            <a:rect l="0" t="0" r="r" b="b"/>
            <a:pathLst>
              <a:path w="88" h="88">
                <a:moveTo>
                  <a:pt x="88" y="43"/>
                </a:moveTo>
                <a:lnTo>
                  <a:pt x="0" y="88"/>
                </a:lnTo>
                <a:lnTo>
                  <a:pt x="8" y="66"/>
                </a:lnTo>
                <a:lnTo>
                  <a:pt x="11" y="43"/>
                </a:lnTo>
                <a:lnTo>
                  <a:pt x="8" y="21"/>
                </a:lnTo>
                <a:lnTo>
                  <a:pt x="0" y="0"/>
                </a:lnTo>
                <a:lnTo>
                  <a:pt x="0" y="0"/>
                </a:lnTo>
                <a:lnTo>
                  <a:pt x="88" y="43"/>
                </a:lnTo>
                <a:lnTo>
                  <a:pt x="88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46" name="Line 174"/>
          <p:cNvSpPr>
            <a:spLocks noChangeShapeType="1"/>
          </p:cNvSpPr>
          <p:nvPr/>
        </p:nvSpPr>
        <p:spPr bwMode="auto">
          <a:xfrm flipH="1" flipV="1">
            <a:off x="2705101" y="3242514"/>
            <a:ext cx="293688" cy="536575"/>
          </a:xfrm>
          <a:prstGeom prst="line">
            <a:avLst/>
          </a:prstGeom>
          <a:noFill/>
          <a:ln w="2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47" name="Freeform 175"/>
          <p:cNvSpPr>
            <a:spLocks/>
          </p:cNvSpPr>
          <p:nvPr/>
        </p:nvSpPr>
        <p:spPr bwMode="auto">
          <a:xfrm>
            <a:off x="2678114" y="3194889"/>
            <a:ext cx="65088" cy="79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2" y="56"/>
              </a:cxn>
              <a:cxn ang="0">
                <a:pos x="59" y="61"/>
              </a:cxn>
              <a:cxn ang="0">
                <a:pos x="38" y="69"/>
              </a:cxn>
              <a:cxn ang="0">
                <a:pos x="19" y="81"/>
              </a:cxn>
              <a:cxn ang="0">
                <a:pos x="5" y="9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82" h="99">
                <a:moveTo>
                  <a:pt x="0" y="0"/>
                </a:moveTo>
                <a:lnTo>
                  <a:pt x="82" y="56"/>
                </a:lnTo>
                <a:lnTo>
                  <a:pt x="59" y="61"/>
                </a:lnTo>
                <a:lnTo>
                  <a:pt x="38" y="69"/>
                </a:lnTo>
                <a:lnTo>
                  <a:pt x="19" y="81"/>
                </a:lnTo>
                <a:lnTo>
                  <a:pt x="5" y="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48" name="Line 176"/>
          <p:cNvSpPr>
            <a:spLocks noChangeShapeType="1"/>
          </p:cNvSpPr>
          <p:nvPr/>
        </p:nvSpPr>
        <p:spPr bwMode="auto">
          <a:xfrm flipV="1">
            <a:off x="2092326" y="3279026"/>
            <a:ext cx="6350" cy="500063"/>
          </a:xfrm>
          <a:prstGeom prst="line">
            <a:avLst/>
          </a:prstGeom>
          <a:noFill/>
          <a:ln w="2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49" name="Freeform 177"/>
          <p:cNvSpPr>
            <a:spLocks/>
          </p:cNvSpPr>
          <p:nvPr/>
        </p:nvSpPr>
        <p:spPr bwMode="auto">
          <a:xfrm>
            <a:off x="2063751" y="3226639"/>
            <a:ext cx="69850" cy="69850"/>
          </a:xfrm>
          <a:custGeom>
            <a:avLst/>
            <a:gdLst/>
            <a:ahLst/>
            <a:cxnLst>
              <a:cxn ang="0">
                <a:pos x="46" y="0"/>
              </a:cxn>
              <a:cxn ang="0">
                <a:pos x="88" y="88"/>
              </a:cxn>
              <a:cxn ang="0">
                <a:pos x="67" y="80"/>
              </a:cxn>
              <a:cxn ang="0">
                <a:pos x="45" y="77"/>
              </a:cxn>
              <a:cxn ang="0">
                <a:pos x="22" y="80"/>
              </a:cxn>
              <a:cxn ang="0">
                <a:pos x="0" y="88"/>
              </a:cxn>
              <a:cxn ang="0">
                <a:pos x="0" y="88"/>
              </a:cxn>
              <a:cxn ang="0">
                <a:pos x="46" y="0"/>
              </a:cxn>
              <a:cxn ang="0">
                <a:pos x="46" y="0"/>
              </a:cxn>
            </a:cxnLst>
            <a:rect l="0" t="0" r="r" b="b"/>
            <a:pathLst>
              <a:path w="88" h="88">
                <a:moveTo>
                  <a:pt x="46" y="0"/>
                </a:moveTo>
                <a:lnTo>
                  <a:pt x="88" y="88"/>
                </a:lnTo>
                <a:lnTo>
                  <a:pt x="67" y="80"/>
                </a:lnTo>
                <a:lnTo>
                  <a:pt x="45" y="77"/>
                </a:lnTo>
                <a:lnTo>
                  <a:pt x="22" y="80"/>
                </a:lnTo>
                <a:lnTo>
                  <a:pt x="0" y="88"/>
                </a:lnTo>
                <a:lnTo>
                  <a:pt x="0" y="88"/>
                </a:lnTo>
                <a:lnTo>
                  <a:pt x="46" y="0"/>
                </a:lnTo>
                <a:lnTo>
                  <a:pt x="46" y="0"/>
                </a:lnTo>
                <a:close/>
              </a:path>
            </a:pathLst>
          </a:cu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50" name="Rectangle 195"/>
          <p:cNvSpPr>
            <a:spLocks noChangeArrowheads="1"/>
          </p:cNvSpPr>
          <p:nvPr/>
        </p:nvSpPr>
        <p:spPr bwMode="auto">
          <a:xfrm>
            <a:off x="9332914" y="4150564"/>
            <a:ext cx="8976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marking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1" name="Rectangle 196"/>
          <p:cNvSpPr>
            <a:spLocks noChangeArrowheads="1"/>
          </p:cNvSpPr>
          <p:nvPr/>
        </p:nvSpPr>
        <p:spPr bwMode="auto">
          <a:xfrm>
            <a:off x="8095417" y="3881682"/>
            <a:ext cx="7069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seizure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2" name="Rectangle 197"/>
          <p:cNvSpPr>
            <a:spLocks noChangeArrowheads="1"/>
          </p:cNvSpPr>
          <p:nvPr/>
        </p:nvSpPr>
        <p:spPr bwMode="auto">
          <a:xfrm>
            <a:off x="2466976" y="4207714"/>
            <a:ext cx="130003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left temporal</a:t>
            </a:r>
            <a:br>
              <a:rPr lang="en-US" sz="16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lobe epilepsy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3" name="Freeform 199"/>
          <p:cNvSpPr>
            <a:spLocks noEditPoints="1"/>
          </p:cNvSpPr>
          <p:nvPr/>
        </p:nvSpPr>
        <p:spPr bwMode="auto">
          <a:xfrm flipH="1">
            <a:off x="9376096" y="3753689"/>
            <a:ext cx="203200" cy="430213"/>
          </a:xfrm>
          <a:custGeom>
            <a:avLst/>
            <a:gdLst/>
            <a:ahLst/>
            <a:cxnLst>
              <a:cxn ang="0">
                <a:pos x="14" y="486"/>
              </a:cxn>
              <a:cxn ang="0">
                <a:pos x="24" y="476"/>
              </a:cxn>
              <a:cxn ang="0">
                <a:pos x="38" y="476"/>
              </a:cxn>
              <a:cxn ang="0">
                <a:pos x="46" y="486"/>
              </a:cxn>
              <a:cxn ang="0">
                <a:pos x="46" y="499"/>
              </a:cxn>
              <a:cxn ang="0">
                <a:pos x="28" y="537"/>
              </a:cxn>
              <a:cxn ang="0">
                <a:pos x="17" y="542"/>
              </a:cxn>
              <a:cxn ang="0">
                <a:pos x="4" y="536"/>
              </a:cxn>
              <a:cxn ang="0">
                <a:pos x="0" y="525"/>
              </a:cxn>
              <a:cxn ang="0">
                <a:pos x="1" y="517"/>
              </a:cxn>
              <a:cxn ang="0">
                <a:pos x="56" y="390"/>
              </a:cxn>
              <a:cxn ang="0">
                <a:pos x="65" y="382"/>
              </a:cxn>
              <a:cxn ang="0">
                <a:pos x="80" y="382"/>
              </a:cxn>
              <a:cxn ang="0">
                <a:pos x="88" y="391"/>
              </a:cxn>
              <a:cxn ang="0">
                <a:pos x="88" y="404"/>
              </a:cxn>
              <a:cxn ang="0">
                <a:pos x="70" y="441"/>
              </a:cxn>
              <a:cxn ang="0">
                <a:pos x="59" y="446"/>
              </a:cxn>
              <a:cxn ang="0">
                <a:pos x="46" y="441"/>
              </a:cxn>
              <a:cxn ang="0">
                <a:pos x="41" y="428"/>
              </a:cxn>
              <a:cxn ang="0">
                <a:pos x="43" y="422"/>
              </a:cxn>
              <a:cxn ang="0">
                <a:pos x="97" y="295"/>
              </a:cxn>
              <a:cxn ang="0">
                <a:pos x="107" y="286"/>
              </a:cxn>
              <a:cxn ang="0">
                <a:pos x="120" y="286"/>
              </a:cxn>
              <a:cxn ang="0">
                <a:pos x="129" y="295"/>
              </a:cxn>
              <a:cxn ang="0">
                <a:pos x="129" y="310"/>
              </a:cxn>
              <a:cxn ang="0">
                <a:pos x="112" y="347"/>
              </a:cxn>
              <a:cxn ang="0">
                <a:pos x="99" y="351"/>
              </a:cxn>
              <a:cxn ang="0">
                <a:pos x="88" y="347"/>
              </a:cxn>
              <a:cxn ang="0">
                <a:pos x="83" y="334"/>
              </a:cxn>
              <a:cxn ang="0">
                <a:pos x="85" y="327"/>
              </a:cxn>
              <a:cxn ang="0">
                <a:pos x="139" y="201"/>
              </a:cxn>
              <a:cxn ang="0">
                <a:pos x="149" y="191"/>
              </a:cxn>
              <a:cxn ang="0">
                <a:pos x="161" y="191"/>
              </a:cxn>
              <a:cxn ang="0">
                <a:pos x="171" y="201"/>
              </a:cxn>
              <a:cxn ang="0">
                <a:pos x="171" y="213"/>
              </a:cxn>
              <a:cxn ang="0">
                <a:pos x="153" y="252"/>
              </a:cxn>
              <a:cxn ang="0">
                <a:pos x="141" y="257"/>
              </a:cxn>
              <a:cxn ang="0">
                <a:pos x="129" y="250"/>
              </a:cxn>
              <a:cxn ang="0">
                <a:pos x="125" y="239"/>
              </a:cxn>
              <a:cxn ang="0">
                <a:pos x="125" y="231"/>
              </a:cxn>
              <a:cxn ang="0">
                <a:pos x="181" y="104"/>
              </a:cxn>
              <a:cxn ang="0">
                <a:pos x="190" y="96"/>
              </a:cxn>
              <a:cxn ang="0">
                <a:pos x="203" y="96"/>
              </a:cxn>
              <a:cxn ang="0">
                <a:pos x="213" y="106"/>
              </a:cxn>
              <a:cxn ang="0">
                <a:pos x="213" y="119"/>
              </a:cxn>
              <a:cxn ang="0">
                <a:pos x="195" y="156"/>
              </a:cxn>
              <a:cxn ang="0">
                <a:pos x="182" y="161"/>
              </a:cxn>
              <a:cxn ang="0">
                <a:pos x="169" y="156"/>
              </a:cxn>
              <a:cxn ang="0">
                <a:pos x="165" y="143"/>
              </a:cxn>
              <a:cxn ang="0">
                <a:pos x="166" y="136"/>
              </a:cxn>
              <a:cxn ang="0">
                <a:pos x="222" y="10"/>
              </a:cxn>
              <a:cxn ang="0">
                <a:pos x="232" y="0"/>
              </a:cxn>
              <a:cxn ang="0">
                <a:pos x="245" y="0"/>
              </a:cxn>
              <a:cxn ang="0">
                <a:pos x="254" y="10"/>
              </a:cxn>
              <a:cxn ang="0">
                <a:pos x="254" y="24"/>
              </a:cxn>
              <a:cxn ang="0">
                <a:pos x="237" y="61"/>
              </a:cxn>
              <a:cxn ang="0">
                <a:pos x="224" y="66"/>
              </a:cxn>
              <a:cxn ang="0">
                <a:pos x="211" y="61"/>
              </a:cxn>
              <a:cxn ang="0">
                <a:pos x="206" y="48"/>
              </a:cxn>
              <a:cxn ang="0">
                <a:pos x="208" y="42"/>
              </a:cxn>
            </a:cxnLst>
            <a:rect l="0" t="0" r="r" b="b"/>
            <a:pathLst>
              <a:path w="254" h="542">
                <a:moveTo>
                  <a:pt x="1" y="517"/>
                </a:moveTo>
                <a:lnTo>
                  <a:pt x="14" y="486"/>
                </a:lnTo>
                <a:lnTo>
                  <a:pt x="19" y="480"/>
                </a:lnTo>
                <a:lnTo>
                  <a:pt x="24" y="476"/>
                </a:lnTo>
                <a:lnTo>
                  <a:pt x="30" y="475"/>
                </a:lnTo>
                <a:lnTo>
                  <a:pt x="38" y="476"/>
                </a:lnTo>
                <a:lnTo>
                  <a:pt x="43" y="481"/>
                </a:lnTo>
                <a:lnTo>
                  <a:pt x="46" y="486"/>
                </a:lnTo>
                <a:lnTo>
                  <a:pt x="48" y="493"/>
                </a:lnTo>
                <a:lnTo>
                  <a:pt x="46" y="499"/>
                </a:lnTo>
                <a:lnTo>
                  <a:pt x="33" y="531"/>
                </a:lnTo>
                <a:lnTo>
                  <a:pt x="28" y="537"/>
                </a:lnTo>
                <a:lnTo>
                  <a:pt x="24" y="541"/>
                </a:lnTo>
                <a:lnTo>
                  <a:pt x="17" y="542"/>
                </a:lnTo>
                <a:lnTo>
                  <a:pt x="9" y="541"/>
                </a:lnTo>
                <a:lnTo>
                  <a:pt x="4" y="536"/>
                </a:lnTo>
                <a:lnTo>
                  <a:pt x="1" y="531"/>
                </a:lnTo>
                <a:lnTo>
                  <a:pt x="0" y="525"/>
                </a:lnTo>
                <a:lnTo>
                  <a:pt x="1" y="517"/>
                </a:lnTo>
                <a:lnTo>
                  <a:pt x="1" y="517"/>
                </a:lnTo>
                <a:close/>
                <a:moveTo>
                  <a:pt x="43" y="422"/>
                </a:moveTo>
                <a:lnTo>
                  <a:pt x="56" y="390"/>
                </a:lnTo>
                <a:lnTo>
                  <a:pt x="60" y="385"/>
                </a:lnTo>
                <a:lnTo>
                  <a:pt x="65" y="382"/>
                </a:lnTo>
                <a:lnTo>
                  <a:pt x="72" y="380"/>
                </a:lnTo>
                <a:lnTo>
                  <a:pt x="80" y="382"/>
                </a:lnTo>
                <a:lnTo>
                  <a:pt x="85" y="385"/>
                </a:lnTo>
                <a:lnTo>
                  <a:pt x="88" y="391"/>
                </a:lnTo>
                <a:lnTo>
                  <a:pt x="89" y="398"/>
                </a:lnTo>
                <a:lnTo>
                  <a:pt x="88" y="404"/>
                </a:lnTo>
                <a:lnTo>
                  <a:pt x="73" y="436"/>
                </a:lnTo>
                <a:lnTo>
                  <a:pt x="70" y="441"/>
                </a:lnTo>
                <a:lnTo>
                  <a:pt x="65" y="444"/>
                </a:lnTo>
                <a:lnTo>
                  <a:pt x="59" y="446"/>
                </a:lnTo>
                <a:lnTo>
                  <a:pt x="51" y="444"/>
                </a:lnTo>
                <a:lnTo>
                  <a:pt x="46" y="441"/>
                </a:lnTo>
                <a:lnTo>
                  <a:pt x="43" y="435"/>
                </a:lnTo>
                <a:lnTo>
                  <a:pt x="41" y="428"/>
                </a:lnTo>
                <a:lnTo>
                  <a:pt x="43" y="422"/>
                </a:lnTo>
                <a:lnTo>
                  <a:pt x="43" y="422"/>
                </a:lnTo>
                <a:close/>
                <a:moveTo>
                  <a:pt x="85" y="327"/>
                </a:moveTo>
                <a:lnTo>
                  <a:pt x="97" y="295"/>
                </a:lnTo>
                <a:lnTo>
                  <a:pt x="102" y="290"/>
                </a:lnTo>
                <a:lnTo>
                  <a:pt x="107" y="286"/>
                </a:lnTo>
                <a:lnTo>
                  <a:pt x="113" y="286"/>
                </a:lnTo>
                <a:lnTo>
                  <a:pt x="120" y="286"/>
                </a:lnTo>
                <a:lnTo>
                  <a:pt x="126" y="290"/>
                </a:lnTo>
                <a:lnTo>
                  <a:pt x="129" y="295"/>
                </a:lnTo>
                <a:lnTo>
                  <a:pt x="131" y="302"/>
                </a:lnTo>
                <a:lnTo>
                  <a:pt x="129" y="310"/>
                </a:lnTo>
                <a:lnTo>
                  <a:pt x="115" y="340"/>
                </a:lnTo>
                <a:lnTo>
                  <a:pt x="112" y="347"/>
                </a:lnTo>
                <a:lnTo>
                  <a:pt x="105" y="350"/>
                </a:lnTo>
                <a:lnTo>
                  <a:pt x="99" y="351"/>
                </a:lnTo>
                <a:lnTo>
                  <a:pt x="93" y="350"/>
                </a:lnTo>
                <a:lnTo>
                  <a:pt x="88" y="347"/>
                </a:lnTo>
                <a:lnTo>
                  <a:pt x="83" y="340"/>
                </a:lnTo>
                <a:lnTo>
                  <a:pt x="83" y="334"/>
                </a:lnTo>
                <a:lnTo>
                  <a:pt x="85" y="327"/>
                </a:lnTo>
                <a:lnTo>
                  <a:pt x="85" y="327"/>
                </a:lnTo>
                <a:close/>
                <a:moveTo>
                  <a:pt x="125" y="231"/>
                </a:moveTo>
                <a:lnTo>
                  <a:pt x="139" y="201"/>
                </a:lnTo>
                <a:lnTo>
                  <a:pt x="144" y="194"/>
                </a:lnTo>
                <a:lnTo>
                  <a:pt x="149" y="191"/>
                </a:lnTo>
                <a:lnTo>
                  <a:pt x="155" y="189"/>
                </a:lnTo>
                <a:lnTo>
                  <a:pt x="161" y="191"/>
                </a:lnTo>
                <a:lnTo>
                  <a:pt x="168" y="196"/>
                </a:lnTo>
                <a:lnTo>
                  <a:pt x="171" y="201"/>
                </a:lnTo>
                <a:lnTo>
                  <a:pt x="173" y="207"/>
                </a:lnTo>
                <a:lnTo>
                  <a:pt x="171" y="213"/>
                </a:lnTo>
                <a:lnTo>
                  <a:pt x="157" y="246"/>
                </a:lnTo>
                <a:lnTo>
                  <a:pt x="153" y="252"/>
                </a:lnTo>
                <a:lnTo>
                  <a:pt x="147" y="255"/>
                </a:lnTo>
                <a:lnTo>
                  <a:pt x="141" y="257"/>
                </a:lnTo>
                <a:lnTo>
                  <a:pt x="134" y="255"/>
                </a:lnTo>
                <a:lnTo>
                  <a:pt x="129" y="250"/>
                </a:lnTo>
                <a:lnTo>
                  <a:pt x="125" y="246"/>
                </a:lnTo>
                <a:lnTo>
                  <a:pt x="125" y="239"/>
                </a:lnTo>
                <a:lnTo>
                  <a:pt x="125" y="231"/>
                </a:lnTo>
                <a:lnTo>
                  <a:pt x="125" y="231"/>
                </a:lnTo>
                <a:close/>
                <a:moveTo>
                  <a:pt x="166" y="136"/>
                </a:moveTo>
                <a:lnTo>
                  <a:pt x="181" y="104"/>
                </a:lnTo>
                <a:lnTo>
                  <a:pt x="184" y="100"/>
                </a:lnTo>
                <a:lnTo>
                  <a:pt x="190" y="96"/>
                </a:lnTo>
                <a:lnTo>
                  <a:pt x="197" y="95"/>
                </a:lnTo>
                <a:lnTo>
                  <a:pt x="203" y="96"/>
                </a:lnTo>
                <a:lnTo>
                  <a:pt x="209" y="100"/>
                </a:lnTo>
                <a:lnTo>
                  <a:pt x="213" y="106"/>
                </a:lnTo>
                <a:lnTo>
                  <a:pt x="214" y="112"/>
                </a:lnTo>
                <a:lnTo>
                  <a:pt x="213" y="119"/>
                </a:lnTo>
                <a:lnTo>
                  <a:pt x="198" y="151"/>
                </a:lnTo>
                <a:lnTo>
                  <a:pt x="195" y="156"/>
                </a:lnTo>
                <a:lnTo>
                  <a:pt x="189" y="159"/>
                </a:lnTo>
                <a:lnTo>
                  <a:pt x="182" y="161"/>
                </a:lnTo>
                <a:lnTo>
                  <a:pt x="176" y="159"/>
                </a:lnTo>
                <a:lnTo>
                  <a:pt x="169" y="156"/>
                </a:lnTo>
                <a:lnTo>
                  <a:pt x="166" y="149"/>
                </a:lnTo>
                <a:lnTo>
                  <a:pt x="165" y="143"/>
                </a:lnTo>
                <a:lnTo>
                  <a:pt x="166" y="136"/>
                </a:lnTo>
                <a:lnTo>
                  <a:pt x="166" y="136"/>
                </a:lnTo>
                <a:close/>
                <a:moveTo>
                  <a:pt x="208" y="42"/>
                </a:moveTo>
                <a:lnTo>
                  <a:pt x="222" y="10"/>
                </a:lnTo>
                <a:lnTo>
                  <a:pt x="225" y="5"/>
                </a:lnTo>
                <a:lnTo>
                  <a:pt x="232" y="0"/>
                </a:lnTo>
                <a:lnTo>
                  <a:pt x="238" y="0"/>
                </a:lnTo>
                <a:lnTo>
                  <a:pt x="245" y="0"/>
                </a:lnTo>
                <a:lnTo>
                  <a:pt x="251" y="5"/>
                </a:lnTo>
                <a:lnTo>
                  <a:pt x="254" y="10"/>
                </a:lnTo>
                <a:lnTo>
                  <a:pt x="254" y="16"/>
                </a:lnTo>
                <a:lnTo>
                  <a:pt x="254" y="24"/>
                </a:lnTo>
                <a:lnTo>
                  <a:pt x="240" y="55"/>
                </a:lnTo>
                <a:lnTo>
                  <a:pt x="237" y="61"/>
                </a:lnTo>
                <a:lnTo>
                  <a:pt x="230" y="64"/>
                </a:lnTo>
                <a:lnTo>
                  <a:pt x="224" y="66"/>
                </a:lnTo>
                <a:lnTo>
                  <a:pt x="217" y="64"/>
                </a:lnTo>
                <a:lnTo>
                  <a:pt x="211" y="61"/>
                </a:lnTo>
                <a:lnTo>
                  <a:pt x="208" y="55"/>
                </a:lnTo>
                <a:lnTo>
                  <a:pt x="206" y="48"/>
                </a:lnTo>
                <a:lnTo>
                  <a:pt x="208" y="42"/>
                </a:lnTo>
                <a:lnTo>
                  <a:pt x="208" y="42"/>
                </a:lnTo>
                <a:close/>
              </a:path>
            </a:pathLst>
          </a:custGeom>
          <a:solidFill>
            <a:srgbClr val="000000"/>
          </a:solidFill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54" name="Freeform 200"/>
          <p:cNvSpPr>
            <a:spLocks/>
          </p:cNvSpPr>
          <p:nvPr/>
        </p:nvSpPr>
        <p:spPr bwMode="auto">
          <a:xfrm flipH="1">
            <a:off x="9332914" y="3644152"/>
            <a:ext cx="109538" cy="133350"/>
          </a:xfrm>
          <a:custGeom>
            <a:avLst/>
            <a:gdLst/>
            <a:ahLst/>
            <a:cxnLst>
              <a:cxn ang="0">
                <a:pos x="130" y="0"/>
              </a:cxn>
              <a:cxn ang="0">
                <a:pos x="138" y="169"/>
              </a:cxn>
              <a:cxn ang="0">
                <a:pos x="138" y="169"/>
              </a:cxn>
              <a:cxn ang="0">
                <a:pos x="125" y="154"/>
              </a:cxn>
              <a:cxn ang="0">
                <a:pos x="109" y="141"/>
              </a:cxn>
              <a:cxn ang="0">
                <a:pos x="93" y="130"/>
              </a:cxn>
              <a:cxn ang="0">
                <a:pos x="77" y="122"/>
              </a:cxn>
              <a:cxn ang="0">
                <a:pos x="57" y="116"/>
              </a:cxn>
              <a:cxn ang="0">
                <a:pos x="40" y="111"/>
              </a:cxn>
              <a:cxn ang="0">
                <a:pos x="21" y="108"/>
              </a:cxn>
              <a:cxn ang="0">
                <a:pos x="0" y="108"/>
              </a:cxn>
              <a:cxn ang="0">
                <a:pos x="0" y="108"/>
              </a:cxn>
              <a:cxn ang="0">
                <a:pos x="130" y="0"/>
              </a:cxn>
              <a:cxn ang="0">
                <a:pos x="130" y="0"/>
              </a:cxn>
            </a:cxnLst>
            <a:rect l="0" t="0" r="r" b="b"/>
            <a:pathLst>
              <a:path w="138" h="169">
                <a:moveTo>
                  <a:pt x="130" y="0"/>
                </a:moveTo>
                <a:lnTo>
                  <a:pt x="138" y="169"/>
                </a:lnTo>
                <a:lnTo>
                  <a:pt x="138" y="169"/>
                </a:lnTo>
                <a:lnTo>
                  <a:pt x="125" y="154"/>
                </a:lnTo>
                <a:lnTo>
                  <a:pt x="109" y="141"/>
                </a:lnTo>
                <a:lnTo>
                  <a:pt x="93" y="130"/>
                </a:lnTo>
                <a:lnTo>
                  <a:pt x="77" y="122"/>
                </a:lnTo>
                <a:lnTo>
                  <a:pt x="57" y="116"/>
                </a:lnTo>
                <a:lnTo>
                  <a:pt x="40" y="111"/>
                </a:lnTo>
                <a:lnTo>
                  <a:pt x="21" y="108"/>
                </a:lnTo>
                <a:lnTo>
                  <a:pt x="0" y="108"/>
                </a:lnTo>
                <a:lnTo>
                  <a:pt x="0" y="108"/>
                </a:lnTo>
                <a:lnTo>
                  <a:pt x="130" y="0"/>
                </a:lnTo>
                <a:lnTo>
                  <a:pt x="13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55" name="Freeform 201"/>
          <p:cNvSpPr>
            <a:spLocks noEditPoints="1"/>
          </p:cNvSpPr>
          <p:nvPr/>
        </p:nvSpPr>
        <p:spPr bwMode="auto">
          <a:xfrm>
            <a:off x="8111292" y="3659432"/>
            <a:ext cx="93663" cy="209550"/>
          </a:xfrm>
          <a:custGeom>
            <a:avLst/>
            <a:gdLst/>
            <a:ahLst/>
            <a:cxnLst>
              <a:cxn ang="0">
                <a:pos x="83" y="252"/>
              </a:cxn>
              <a:cxn ang="0">
                <a:pos x="72" y="220"/>
              </a:cxn>
              <a:cxn ang="0">
                <a:pos x="70" y="212"/>
              </a:cxn>
              <a:cxn ang="0">
                <a:pos x="72" y="206"/>
              </a:cxn>
              <a:cxn ang="0">
                <a:pos x="76" y="201"/>
              </a:cxn>
              <a:cxn ang="0">
                <a:pos x="81" y="198"/>
              </a:cxn>
              <a:cxn ang="0">
                <a:pos x="88" y="196"/>
              </a:cxn>
              <a:cxn ang="0">
                <a:pos x="94" y="198"/>
              </a:cxn>
              <a:cxn ang="0">
                <a:pos x="100" y="203"/>
              </a:cxn>
              <a:cxn ang="0">
                <a:pos x="104" y="207"/>
              </a:cxn>
              <a:cxn ang="0">
                <a:pos x="115" y="241"/>
              </a:cxn>
              <a:cxn ang="0">
                <a:pos x="116" y="247"/>
              </a:cxn>
              <a:cxn ang="0">
                <a:pos x="115" y="254"/>
              </a:cxn>
              <a:cxn ang="0">
                <a:pos x="112" y="259"/>
              </a:cxn>
              <a:cxn ang="0">
                <a:pos x="105" y="262"/>
              </a:cxn>
              <a:cxn ang="0">
                <a:pos x="99" y="264"/>
              </a:cxn>
              <a:cxn ang="0">
                <a:pos x="92" y="262"/>
              </a:cxn>
              <a:cxn ang="0">
                <a:pos x="86" y="259"/>
              </a:cxn>
              <a:cxn ang="0">
                <a:pos x="83" y="252"/>
              </a:cxn>
              <a:cxn ang="0">
                <a:pos x="83" y="252"/>
              </a:cxn>
              <a:cxn ang="0">
                <a:pos x="48" y="154"/>
              </a:cxn>
              <a:cxn ang="0">
                <a:pos x="36" y="122"/>
              </a:cxn>
              <a:cxn ang="0">
                <a:pos x="35" y="114"/>
              </a:cxn>
              <a:cxn ang="0">
                <a:pos x="36" y="108"/>
              </a:cxn>
              <a:cxn ang="0">
                <a:pos x="41" y="103"/>
              </a:cxn>
              <a:cxn ang="0">
                <a:pos x="46" y="100"/>
              </a:cxn>
              <a:cxn ang="0">
                <a:pos x="54" y="98"/>
              </a:cxn>
              <a:cxn ang="0">
                <a:pos x="60" y="100"/>
              </a:cxn>
              <a:cxn ang="0">
                <a:pos x="65" y="105"/>
              </a:cxn>
              <a:cxn ang="0">
                <a:pos x="68" y="110"/>
              </a:cxn>
              <a:cxn ang="0">
                <a:pos x="80" y="143"/>
              </a:cxn>
              <a:cxn ang="0">
                <a:pos x="81" y="150"/>
              </a:cxn>
              <a:cxn ang="0">
                <a:pos x="80" y="156"/>
              </a:cxn>
              <a:cxn ang="0">
                <a:pos x="76" y="161"/>
              </a:cxn>
              <a:cxn ang="0">
                <a:pos x="70" y="164"/>
              </a:cxn>
              <a:cxn ang="0">
                <a:pos x="64" y="166"/>
              </a:cxn>
              <a:cxn ang="0">
                <a:pos x="57" y="164"/>
              </a:cxn>
              <a:cxn ang="0">
                <a:pos x="51" y="161"/>
              </a:cxn>
              <a:cxn ang="0">
                <a:pos x="48" y="154"/>
              </a:cxn>
              <a:cxn ang="0">
                <a:pos x="48" y="154"/>
              </a:cxn>
              <a:cxn ang="0">
                <a:pos x="12" y="57"/>
              </a:cxn>
              <a:cxn ang="0">
                <a:pos x="1" y="25"/>
              </a:cxn>
              <a:cxn ang="0">
                <a:pos x="0" y="17"/>
              </a:cxn>
              <a:cxn ang="0">
                <a:pos x="1" y="10"/>
              </a:cxn>
              <a:cxn ang="0">
                <a:pos x="6" y="5"/>
              </a:cxn>
              <a:cxn ang="0">
                <a:pos x="11" y="2"/>
              </a:cxn>
              <a:cxn ang="0">
                <a:pos x="19" y="0"/>
              </a:cxn>
              <a:cxn ang="0">
                <a:pos x="25" y="2"/>
              </a:cxn>
              <a:cxn ang="0">
                <a:pos x="30" y="7"/>
              </a:cxn>
              <a:cxn ang="0">
                <a:pos x="33" y="12"/>
              </a:cxn>
              <a:cxn ang="0">
                <a:pos x="44" y="45"/>
              </a:cxn>
              <a:cxn ang="0">
                <a:pos x="46" y="52"/>
              </a:cxn>
              <a:cxn ang="0">
                <a:pos x="44" y="58"/>
              </a:cxn>
              <a:cxn ang="0">
                <a:pos x="41" y="63"/>
              </a:cxn>
              <a:cxn ang="0">
                <a:pos x="35" y="68"/>
              </a:cxn>
              <a:cxn ang="0">
                <a:pos x="28" y="68"/>
              </a:cxn>
              <a:cxn ang="0">
                <a:pos x="22" y="66"/>
              </a:cxn>
              <a:cxn ang="0">
                <a:pos x="16" y="63"/>
              </a:cxn>
              <a:cxn ang="0">
                <a:pos x="12" y="57"/>
              </a:cxn>
              <a:cxn ang="0">
                <a:pos x="12" y="57"/>
              </a:cxn>
            </a:cxnLst>
            <a:rect l="0" t="0" r="r" b="b"/>
            <a:pathLst>
              <a:path w="116" h="264">
                <a:moveTo>
                  <a:pt x="83" y="252"/>
                </a:moveTo>
                <a:lnTo>
                  <a:pt x="72" y="220"/>
                </a:lnTo>
                <a:lnTo>
                  <a:pt x="70" y="212"/>
                </a:lnTo>
                <a:lnTo>
                  <a:pt x="72" y="206"/>
                </a:lnTo>
                <a:lnTo>
                  <a:pt x="76" y="201"/>
                </a:lnTo>
                <a:lnTo>
                  <a:pt x="81" y="198"/>
                </a:lnTo>
                <a:lnTo>
                  <a:pt x="88" y="196"/>
                </a:lnTo>
                <a:lnTo>
                  <a:pt x="94" y="198"/>
                </a:lnTo>
                <a:lnTo>
                  <a:pt x="100" y="203"/>
                </a:lnTo>
                <a:lnTo>
                  <a:pt x="104" y="207"/>
                </a:lnTo>
                <a:lnTo>
                  <a:pt x="115" y="241"/>
                </a:lnTo>
                <a:lnTo>
                  <a:pt x="116" y="247"/>
                </a:lnTo>
                <a:lnTo>
                  <a:pt x="115" y="254"/>
                </a:lnTo>
                <a:lnTo>
                  <a:pt x="112" y="259"/>
                </a:lnTo>
                <a:lnTo>
                  <a:pt x="105" y="262"/>
                </a:lnTo>
                <a:lnTo>
                  <a:pt x="99" y="264"/>
                </a:lnTo>
                <a:lnTo>
                  <a:pt x="92" y="262"/>
                </a:lnTo>
                <a:lnTo>
                  <a:pt x="86" y="259"/>
                </a:lnTo>
                <a:lnTo>
                  <a:pt x="83" y="252"/>
                </a:lnTo>
                <a:lnTo>
                  <a:pt x="83" y="252"/>
                </a:lnTo>
                <a:close/>
                <a:moveTo>
                  <a:pt x="48" y="154"/>
                </a:moveTo>
                <a:lnTo>
                  <a:pt x="36" y="122"/>
                </a:lnTo>
                <a:lnTo>
                  <a:pt x="35" y="114"/>
                </a:lnTo>
                <a:lnTo>
                  <a:pt x="36" y="108"/>
                </a:lnTo>
                <a:lnTo>
                  <a:pt x="41" y="103"/>
                </a:lnTo>
                <a:lnTo>
                  <a:pt x="46" y="100"/>
                </a:lnTo>
                <a:lnTo>
                  <a:pt x="54" y="98"/>
                </a:lnTo>
                <a:lnTo>
                  <a:pt x="60" y="100"/>
                </a:lnTo>
                <a:lnTo>
                  <a:pt x="65" y="105"/>
                </a:lnTo>
                <a:lnTo>
                  <a:pt x="68" y="110"/>
                </a:lnTo>
                <a:lnTo>
                  <a:pt x="80" y="143"/>
                </a:lnTo>
                <a:lnTo>
                  <a:pt x="81" y="150"/>
                </a:lnTo>
                <a:lnTo>
                  <a:pt x="80" y="156"/>
                </a:lnTo>
                <a:lnTo>
                  <a:pt x="76" y="161"/>
                </a:lnTo>
                <a:lnTo>
                  <a:pt x="70" y="164"/>
                </a:lnTo>
                <a:lnTo>
                  <a:pt x="64" y="166"/>
                </a:lnTo>
                <a:lnTo>
                  <a:pt x="57" y="164"/>
                </a:lnTo>
                <a:lnTo>
                  <a:pt x="51" y="161"/>
                </a:lnTo>
                <a:lnTo>
                  <a:pt x="48" y="154"/>
                </a:lnTo>
                <a:lnTo>
                  <a:pt x="48" y="154"/>
                </a:lnTo>
                <a:close/>
                <a:moveTo>
                  <a:pt x="12" y="57"/>
                </a:moveTo>
                <a:lnTo>
                  <a:pt x="1" y="25"/>
                </a:lnTo>
                <a:lnTo>
                  <a:pt x="0" y="17"/>
                </a:lnTo>
                <a:lnTo>
                  <a:pt x="1" y="10"/>
                </a:lnTo>
                <a:lnTo>
                  <a:pt x="6" y="5"/>
                </a:lnTo>
                <a:lnTo>
                  <a:pt x="11" y="2"/>
                </a:lnTo>
                <a:lnTo>
                  <a:pt x="19" y="0"/>
                </a:lnTo>
                <a:lnTo>
                  <a:pt x="25" y="2"/>
                </a:lnTo>
                <a:lnTo>
                  <a:pt x="30" y="7"/>
                </a:lnTo>
                <a:lnTo>
                  <a:pt x="33" y="12"/>
                </a:lnTo>
                <a:lnTo>
                  <a:pt x="44" y="45"/>
                </a:lnTo>
                <a:lnTo>
                  <a:pt x="46" y="52"/>
                </a:lnTo>
                <a:lnTo>
                  <a:pt x="44" y="58"/>
                </a:lnTo>
                <a:lnTo>
                  <a:pt x="41" y="63"/>
                </a:lnTo>
                <a:lnTo>
                  <a:pt x="35" y="68"/>
                </a:lnTo>
                <a:lnTo>
                  <a:pt x="28" y="68"/>
                </a:lnTo>
                <a:lnTo>
                  <a:pt x="22" y="66"/>
                </a:lnTo>
                <a:lnTo>
                  <a:pt x="16" y="63"/>
                </a:lnTo>
                <a:lnTo>
                  <a:pt x="12" y="57"/>
                </a:lnTo>
                <a:lnTo>
                  <a:pt x="12" y="57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56" name="Freeform 202"/>
          <p:cNvSpPr>
            <a:spLocks/>
          </p:cNvSpPr>
          <p:nvPr/>
        </p:nvSpPr>
        <p:spPr bwMode="auto">
          <a:xfrm>
            <a:off x="8071605" y="3568945"/>
            <a:ext cx="112713" cy="131763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141" y="115"/>
              </a:cxn>
              <a:cxn ang="0">
                <a:pos x="122" y="115"/>
              </a:cxn>
              <a:cxn ang="0">
                <a:pos x="102" y="115"/>
              </a:cxn>
              <a:cxn ang="0">
                <a:pos x="83" y="119"/>
              </a:cxn>
              <a:cxn ang="0">
                <a:pos x="64" y="125"/>
              </a:cxn>
              <a:cxn ang="0">
                <a:pos x="46" y="133"/>
              </a:cxn>
              <a:cxn ang="0">
                <a:pos x="30" y="143"/>
              </a:cxn>
              <a:cxn ang="0">
                <a:pos x="14" y="154"/>
              </a:cxn>
              <a:cxn ang="0">
                <a:pos x="0" y="167"/>
              </a:cxn>
              <a:cxn ang="0">
                <a:pos x="0" y="167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141" h="167">
                <a:moveTo>
                  <a:pt x="19" y="0"/>
                </a:moveTo>
                <a:lnTo>
                  <a:pt x="141" y="115"/>
                </a:lnTo>
                <a:lnTo>
                  <a:pt x="122" y="115"/>
                </a:lnTo>
                <a:lnTo>
                  <a:pt x="102" y="115"/>
                </a:lnTo>
                <a:lnTo>
                  <a:pt x="83" y="119"/>
                </a:lnTo>
                <a:lnTo>
                  <a:pt x="64" y="125"/>
                </a:lnTo>
                <a:lnTo>
                  <a:pt x="46" y="133"/>
                </a:lnTo>
                <a:lnTo>
                  <a:pt x="30" y="143"/>
                </a:lnTo>
                <a:lnTo>
                  <a:pt x="14" y="154"/>
                </a:lnTo>
                <a:lnTo>
                  <a:pt x="0" y="167"/>
                </a:lnTo>
                <a:lnTo>
                  <a:pt x="0" y="167"/>
                </a:lnTo>
                <a:lnTo>
                  <a:pt x="19" y="0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57" name="Rectangle 203"/>
          <p:cNvSpPr>
            <a:spLocks noChangeArrowheads="1"/>
          </p:cNvSpPr>
          <p:nvPr/>
        </p:nvSpPr>
        <p:spPr bwMode="auto">
          <a:xfrm>
            <a:off x="6908314" y="4517455"/>
            <a:ext cx="7069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images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" name="Freeform 209"/>
          <p:cNvSpPr>
            <a:spLocks noEditPoints="1"/>
          </p:cNvSpPr>
          <p:nvPr/>
        </p:nvSpPr>
        <p:spPr bwMode="auto">
          <a:xfrm>
            <a:off x="3230564" y="4068014"/>
            <a:ext cx="28575" cy="136525"/>
          </a:xfrm>
          <a:custGeom>
            <a:avLst/>
            <a:gdLst/>
            <a:ahLst/>
            <a:cxnLst>
              <a:cxn ang="0">
                <a:pos x="0" y="156"/>
              </a:cxn>
              <a:cxn ang="0">
                <a:pos x="0" y="120"/>
              </a:cxn>
              <a:cxn ang="0">
                <a:pos x="2" y="114"/>
              </a:cxn>
              <a:cxn ang="0">
                <a:pos x="6" y="109"/>
              </a:cxn>
              <a:cxn ang="0">
                <a:pos x="11" y="104"/>
              </a:cxn>
              <a:cxn ang="0">
                <a:pos x="18" y="103"/>
              </a:cxn>
              <a:cxn ang="0">
                <a:pos x="24" y="104"/>
              </a:cxn>
              <a:cxn ang="0">
                <a:pos x="30" y="109"/>
              </a:cxn>
              <a:cxn ang="0">
                <a:pos x="34" y="114"/>
              </a:cxn>
              <a:cxn ang="0">
                <a:pos x="35" y="120"/>
              </a:cxn>
              <a:cxn ang="0">
                <a:pos x="35" y="156"/>
              </a:cxn>
              <a:cxn ang="0">
                <a:pos x="34" y="162"/>
              </a:cxn>
              <a:cxn ang="0">
                <a:pos x="30" y="167"/>
              </a:cxn>
              <a:cxn ang="0">
                <a:pos x="24" y="172"/>
              </a:cxn>
              <a:cxn ang="0">
                <a:pos x="18" y="173"/>
              </a:cxn>
              <a:cxn ang="0">
                <a:pos x="11" y="172"/>
              </a:cxn>
              <a:cxn ang="0">
                <a:pos x="6" y="167"/>
              </a:cxn>
              <a:cxn ang="0">
                <a:pos x="2" y="162"/>
              </a:cxn>
              <a:cxn ang="0">
                <a:pos x="0" y="156"/>
              </a:cxn>
              <a:cxn ang="0">
                <a:pos x="0" y="156"/>
              </a:cxn>
              <a:cxn ang="0">
                <a:pos x="0" y="52"/>
              </a:cxn>
              <a:cxn ang="0">
                <a:pos x="0" y="16"/>
              </a:cxn>
              <a:cxn ang="0">
                <a:pos x="2" y="10"/>
              </a:cxn>
              <a:cxn ang="0">
                <a:pos x="6" y="5"/>
              </a:cxn>
              <a:cxn ang="0">
                <a:pos x="11" y="0"/>
              </a:cxn>
              <a:cxn ang="0">
                <a:pos x="18" y="0"/>
              </a:cxn>
              <a:cxn ang="0">
                <a:pos x="24" y="0"/>
              </a:cxn>
              <a:cxn ang="0">
                <a:pos x="30" y="5"/>
              </a:cxn>
              <a:cxn ang="0">
                <a:pos x="34" y="10"/>
              </a:cxn>
              <a:cxn ang="0">
                <a:pos x="35" y="16"/>
              </a:cxn>
              <a:cxn ang="0">
                <a:pos x="35" y="52"/>
              </a:cxn>
              <a:cxn ang="0">
                <a:pos x="34" y="58"/>
              </a:cxn>
              <a:cxn ang="0">
                <a:pos x="30" y="64"/>
              </a:cxn>
              <a:cxn ang="0">
                <a:pos x="24" y="68"/>
              </a:cxn>
              <a:cxn ang="0">
                <a:pos x="18" y="69"/>
              </a:cxn>
              <a:cxn ang="0">
                <a:pos x="11" y="68"/>
              </a:cxn>
              <a:cxn ang="0">
                <a:pos x="6" y="64"/>
              </a:cxn>
              <a:cxn ang="0">
                <a:pos x="2" y="58"/>
              </a:cxn>
              <a:cxn ang="0">
                <a:pos x="0" y="52"/>
              </a:cxn>
              <a:cxn ang="0">
                <a:pos x="0" y="52"/>
              </a:cxn>
            </a:cxnLst>
            <a:rect l="0" t="0" r="r" b="b"/>
            <a:pathLst>
              <a:path w="35" h="173">
                <a:moveTo>
                  <a:pt x="0" y="156"/>
                </a:moveTo>
                <a:lnTo>
                  <a:pt x="0" y="120"/>
                </a:lnTo>
                <a:lnTo>
                  <a:pt x="2" y="114"/>
                </a:lnTo>
                <a:lnTo>
                  <a:pt x="6" y="109"/>
                </a:lnTo>
                <a:lnTo>
                  <a:pt x="11" y="104"/>
                </a:lnTo>
                <a:lnTo>
                  <a:pt x="18" y="103"/>
                </a:lnTo>
                <a:lnTo>
                  <a:pt x="24" y="104"/>
                </a:lnTo>
                <a:lnTo>
                  <a:pt x="30" y="109"/>
                </a:lnTo>
                <a:lnTo>
                  <a:pt x="34" y="114"/>
                </a:lnTo>
                <a:lnTo>
                  <a:pt x="35" y="120"/>
                </a:lnTo>
                <a:lnTo>
                  <a:pt x="35" y="156"/>
                </a:lnTo>
                <a:lnTo>
                  <a:pt x="34" y="162"/>
                </a:lnTo>
                <a:lnTo>
                  <a:pt x="30" y="167"/>
                </a:lnTo>
                <a:lnTo>
                  <a:pt x="24" y="172"/>
                </a:lnTo>
                <a:lnTo>
                  <a:pt x="18" y="173"/>
                </a:lnTo>
                <a:lnTo>
                  <a:pt x="11" y="172"/>
                </a:lnTo>
                <a:lnTo>
                  <a:pt x="6" y="167"/>
                </a:lnTo>
                <a:lnTo>
                  <a:pt x="2" y="162"/>
                </a:lnTo>
                <a:lnTo>
                  <a:pt x="0" y="156"/>
                </a:lnTo>
                <a:lnTo>
                  <a:pt x="0" y="156"/>
                </a:lnTo>
                <a:close/>
                <a:moveTo>
                  <a:pt x="0" y="52"/>
                </a:moveTo>
                <a:lnTo>
                  <a:pt x="0" y="16"/>
                </a:lnTo>
                <a:lnTo>
                  <a:pt x="2" y="10"/>
                </a:lnTo>
                <a:lnTo>
                  <a:pt x="6" y="5"/>
                </a:lnTo>
                <a:lnTo>
                  <a:pt x="11" y="0"/>
                </a:lnTo>
                <a:lnTo>
                  <a:pt x="18" y="0"/>
                </a:lnTo>
                <a:lnTo>
                  <a:pt x="24" y="0"/>
                </a:lnTo>
                <a:lnTo>
                  <a:pt x="30" y="5"/>
                </a:lnTo>
                <a:lnTo>
                  <a:pt x="34" y="10"/>
                </a:lnTo>
                <a:lnTo>
                  <a:pt x="35" y="16"/>
                </a:lnTo>
                <a:lnTo>
                  <a:pt x="35" y="52"/>
                </a:lnTo>
                <a:lnTo>
                  <a:pt x="34" y="58"/>
                </a:lnTo>
                <a:lnTo>
                  <a:pt x="30" y="64"/>
                </a:lnTo>
                <a:lnTo>
                  <a:pt x="24" y="68"/>
                </a:lnTo>
                <a:lnTo>
                  <a:pt x="18" y="69"/>
                </a:lnTo>
                <a:lnTo>
                  <a:pt x="11" y="68"/>
                </a:lnTo>
                <a:lnTo>
                  <a:pt x="6" y="64"/>
                </a:lnTo>
                <a:lnTo>
                  <a:pt x="2" y="58"/>
                </a:lnTo>
                <a:lnTo>
                  <a:pt x="0" y="52"/>
                </a:lnTo>
                <a:lnTo>
                  <a:pt x="0" y="52"/>
                </a:lnTo>
                <a:close/>
              </a:path>
            </a:pathLst>
          </a:custGeom>
          <a:solidFill>
            <a:srgbClr val="000000"/>
          </a:solidFill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59" name="Freeform 210"/>
          <p:cNvSpPr>
            <a:spLocks/>
          </p:cNvSpPr>
          <p:nvPr/>
        </p:nvSpPr>
        <p:spPr bwMode="auto">
          <a:xfrm>
            <a:off x="3184526" y="3952126"/>
            <a:ext cx="119063" cy="119063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151" y="151"/>
              </a:cxn>
              <a:cxn ang="0">
                <a:pos x="133" y="143"/>
              </a:cxn>
              <a:cxn ang="0">
                <a:pos x="114" y="138"/>
              </a:cxn>
              <a:cxn ang="0">
                <a:pos x="95" y="135"/>
              </a:cxn>
              <a:cxn ang="0">
                <a:pos x="76" y="133"/>
              </a:cxn>
              <a:cxn ang="0">
                <a:pos x="56" y="135"/>
              </a:cxn>
              <a:cxn ang="0">
                <a:pos x="37" y="138"/>
              </a:cxn>
              <a:cxn ang="0">
                <a:pos x="20" y="143"/>
              </a:cxn>
              <a:cxn ang="0">
                <a:pos x="0" y="151"/>
              </a:cxn>
              <a:cxn ang="0">
                <a:pos x="76" y="0"/>
              </a:cxn>
              <a:cxn ang="0">
                <a:pos x="76" y="0"/>
              </a:cxn>
            </a:cxnLst>
            <a:rect l="0" t="0" r="r" b="b"/>
            <a:pathLst>
              <a:path w="151" h="151">
                <a:moveTo>
                  <a:pt x="76" y="0"/>
                </a:moveTo>
                <a:lnTo>
                  <a:pt x="151" y="151"/>
                </a:lnTo>
                <a:lnTo>
                  <a:pt x="133" y="143"/>
                </a:lnTo>
                <a:lnTo>
                  <a:pt x="114" y="138"/>
                </a:lnTo>
                <a:lnTo>
                  <a:pt x="95" y="135"/>
                </a:lnTo>
                <a:lnTo>
                  <a:pt x="76" y="133"/>
                </a:lnTo>
                <a:lnTo>
                  <a:pt x="56" y="135"/>
                </a:lnTo>
                <a:lnTo>
                  <a:pt x="37" y="138"/>
                </a:lnTo>
                <a:lnTo>
                  <a:pt x="20" y="143"/>
                </a:lnTo>
                <a:lnTo>
                  <a:pt x="0" y="151"/>
                </a:lnTo>
                <a:lnTo>
                  <a:pt x="76" y="0"/>
                </a:lnTo>
                <a:lnTo>
                  <a:pt x="7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60" name="Rectangle 149"/>
          <p:cNvSpPr>
            <a:spLocks noChangeArrowheads="1"/>
          </p:cNvSpPr>
          <p:nvPr/>
        </p:nvSpPr>
        <p:spPr bwMode="auto">
          <a:xfrm>
            <a:off x="6696640" y="3429164"/>
            <a:ext cx="742950" cy="171450"/>
          </a:xfrm>
          <a:prstGeom prst="rect">
            <a:avLst/>
          </a:prstGeom>
          <a:solidFill>
            <a:srgbClr val="E8EEF7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/>
          </a:p>
        </p:txBody>
      </p:sp>
      <p:sp>
        <p:nvSpPr>
          <p:cNvPr id="361" name="Rectangle 150"/>
          <p:cNvSpPr>
            <a:spLocks noChangeArrowheads="1"/>
          </p:cNvSpPr>
          <p:nvPr/>
        </p:nvSpPr>
        <p:spPr bwMode="auto">
          <a:xfrm>
            <a:off x="6696640" y="3429164"/>
            <a:ext cx="742950" cy="158750"/>
          </a:xfrm>
          <a:prstGeom prst="rect">
            <a:avLst/>
          </a:prstGeom>
          <a:noFill/>
          <a:ln w="12700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362" name="Rectangle 152"/>
          <p:cNvSpPr>
            <a:spLocks noChangeArrowheads="1"/>
          </p:cNvSpPr>
          <p:nvPr/>
        </p:nvSpPr>
        <p:spPr bwMode="auto">
          <a:xfrm>
            <a:off x="7611040" y="3429164"/>
            <a:ext cx="914400" cy="171450"/>
          </a:xfrm>
          <a:prstGeom prst="rect">
            <a:avLst/>
          </a:prstGeom>
          <a:solidFill>
            <a:srgbClr val="EDCDCB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63" name="Rectangle 153"/>
          <p:cNvSpPr>
            <a:spLocks noChangeArrowheads="1"/>
          </p:cNvSpPr>
          <p:nvPr/>
        </p:nvSpPr>
        <p:spPr bwMode="auto">
          <a:xfrm>
            <a:off x="7611040" y="3429164"/>
            <a:ext cx="914400" cy="171450"/>
          </a:xfrm>
          <a:prstGeom prst="rect">
            <a:avLst/>
          </a:prstGeom>
          <a:solidFill>
            <a:srgbClr val="E8EEF7"/>
          </a:solidFill>
          <a:ln w="12700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seizure</a:t>
            </a:r>
            <a:endParaRPr lang="en-US" sz="1200" dirty="0"/>
          </a:p>
        </p:txBody>
      </p:sp>
      <p:sp>
        <p:nvSpPr>
          <p:cNvPr id="364" name="Line 155"/>
          <p:cNvSpPr>
            <a:spLocks noChangeShapeType="1"/>
          </p:cNvSpPr>
          <p:nvPr/>
        </p:nvSpPr>
        <p:spPr bwMode="auto">
          <a:xfrm>
            <a:off x="7439590" y="3543464"/>
            <a:ext cx="171450" cy="1588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66" name="Line 158"/>
          <p:cNvSpPr>
            <a:spLocks noChangeShapeType="1"/>
          </p:cNvSpPr>
          <p:nvPr/>
        </p:nvSpPr>
        <p:spPr bwMode="auto">
          <a:xfrm flipV="1">
            <a:off x="8068240" y="3252951"/>
            <a:ext cx="1588" cy="176213"/>
          </a:xfrm>
          <a:prstGeom prst="line">
            <a:avLst/>
          </a:prstGeom>
          <a:noFill/>
          <a:ln w="127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67" name="Freeform 159"/>
          <p:cNvSpPr>
            <a:spLocks/>
          </p:cNvSpPr>
          <p:nvPr/>
        </p:nvSpPr>
        <p:spPr bwMode="auto">
          <a:xfrm>
            <a:off x="8033315" y="3200564"/>
            <a:ext cx="69850" cy="69850"/>
          </a:xfrm>
          <a:custGeom>
            <a:avLst/>
            <a:gdLst/>
            <a:ahLst/>
            <a:cxnLst>
              <a:cxn ang="0">
                <a:pos x="45" y="0"/>
              </a:cxn>
              <a:cxn ang="0">
                <a:pos x="88" y="88"/>
              </a:cxn>
              <a:cxn ang="0">
                <a:pos x="68" y="80"/>
              </a:cxn>
              <a:cxn ang="0">
                <a:pos x="45" y="79"/>
              </a:cxn>
              <a:cxn ang="0">
                <a:pos x="23" y="80"/>
              </a:cxn>
              <a:cxn ang="0">
                <a:pos x="0" y="88"/>
              </a:cxn>
              <a:cxn ang="0">
                <a:pos x="45" y="0"/>
              </a:cxn>
              <a:cxn ang="0">
                <a:pos x="45" y="0"/>
              </a:cxn>
            </a:cxnLst>
            <a:rect l="0" t="0" r="r" b="b"/>
            <a:pathLst>
              <a:path w="88" h="88">
                <a:moveTo>
                  <a:pt x="45" y="0"/>
                </a:moveTo>
                <a:lnTo>
                  <a:pt x="88" y="88"/>
                </a:lnTo>
                <a:lnTo>
                  <a:pt x="68" y="80"/>
                </a:lnTo>
                <a:lnTo>
                  <a:pt x="45" y="79"/>
                </a:lnTo>
                <a:lnTo>
                  <a:pt x="23" y="80"/>
                </a:lnTo>
                <a:lnTo>
                  <a:pt x="0" y="88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68" name="Freeform 118"/>
          <p:cNvSpPr>
            <a:spLocks/>
          </p:cNvSpPr>
          <p:nvPr/>
        </p:nvSpPr>
        <p:spPr bwMode="auto">
          <a:xfrm>
            <a:off x="6418264" y="3279026"/>
            <a:ext cx="795338" cy="271463"/>
          </a:xfrm>
          <a:custGeom>
            <a:avLst/>
            <a:gdLst/>
            <a:ahLst/>
            <a:cxnLst>
              <a:cxn ang="0">
                <a:pos x="1001" y="4"/>
              </a:cxn>
              <a:cxn ang="0">
                <a:pos x="962" y="55"/>
              </a:cxn>
              <a:cxn ang="0">
                <a:pos x="925" y="103"/>
              </a:cxn>
              <a:cxn ang="0">
                <a:pos x="887" y="146"/>
              </a:cxn>
              <a:cxn ang="0">
                <a:pos x="848" y="186"/>
              </a:cxn>
              <a:cxn ang="0">
                <a:pos x="808" y="220"/>
              </a:cxn>
              <a:cxn ang="0">
                <a:pos x="770" y="251"/>
              </a:cxn>
              <a:cxn ang="0">
                <a:pos x="731" y="278"/>
              </a:cxn>
              <a:cxn ang="0">
                <a:pos x="691" y="299"/>
              </a:cxn>
              <a:cxn ang="0">
                <a:pos x="653" y="316"/>
              </a:cxn>
              <a:cxn ang="0">
                <a:pos x="613" y="329"/>
              </a:cxn>
              <a:cxn ang="0">
                <a:pos x="573" y="337"/>
              </a:cxn>
              <a:cxn ang="0">
                <a:pos x="533" y="342"/>
              </a:cxn>
              <a:cxn ang="0">
                <a:pos x="493" y="342"/>
              </a:cxn>
              <a:cxn ang="0">
                <a:pos x="453" y="337"/>
              </a:cxn>
              <a:cxn ang="0">
                <a:pos x="413" y="329"/>
              </a:cxn>
              <a:cxn ang="0">
                <a:pos x="373" y="315"/>
              </a:cxn>
              <a:cxn ang="0">
                <a:pos x="331" y="297"/>
              </a:cxn>
              <a:cxn ang="0">
                <a:pos x="291" y="276"/>
              </a:cxn>
              <a:cxn ang="0">
                <a:pos x="249" y="249"/>
              </a:cxn>
              <a:cxn ang="0">
                <a:pos x="208" y="219"/>
              </a:cxn>
              <a:cxn ang="0">
                <a:pos x="166" y="185"/>
              </a:cxn>
              <a:cxn ang="0">
                <a:pos x="125" y="145"/>
              </a:cxn>
              <a:cxn ang="0">
                <a:pos x="83" y="101"/>
              </a:cxn>
              <a:cxn ang="0">
                <a:pos x="41" y="53"/>
              </a:cxn>
              <a:cxn ang="0">
                <a:pos x="0" y="0"/>
              </a:cxn>
            </a:cxnLst>
            <a:rect l="0" t="0" r="r" b="b"/>
            <a:pathLst>
              <a:path w="1001" h="342">
                <a:moveTo>
                  <a:pt x="1001" y="4"/>
                </a:moveTo>
                <a:lnTo>
                  <a:pt x="962" y="55"/>
                </a:lnTo>
                <a:lnTo>
                  <a:pt x="925" y="103"/>
                </a:lnTo>
                <a:lnTo>
                  <a:pt x="887" y="146"/>
                </a:lnTo>
                <a:lnTo>
                  <a:pt x="848" y="186"/>
                </a:lnTo>
                <a:lnTo>
                  <a:pt x="808" y="220"/>
                </a:lnTo>
                <a:lnTo>
                  <a:pt x="770" y="251"/>
                </a:lnTo>
                <a:lnTo>
                  <a:pt x="731" y="278"/>
                </a:lnTo>
                <a:lnTo>
                  <a:pt x="691" y="299"/>
                </a:lnTo>
                <a:lnTo>
                  <a:pt x="653" y="316"/>
                </a:lnTo>
                <a:lnTo>
                  <a:pt x="613" y="329"/>
                </a:lnTo>
                <a:lnTo>
                  <a:pt x="573" y="337"/>
                </a:lnTo>
                <a:lnTo>
                  <a:pt x="533" y="342"/>
                </a:lnTo>
                <a:lnTo>
                  <a:pt x="493" y="342"/>
                </a:lnTo>
                <a:lnTo>
                  <a:pt x="453" y="337"/>
                </a:lnTo>
                <a:lnTo>
                  <a:pt x="413" y="329"/>
                </a:lnTo>
                <a:lnTo>
                  <a:pt x="373" y="315"/>
                </a:lnTo>
                <a:lnTo>
                  <a:pt x="331" y="297"/>
                </a:lnTo>
                <a:lnTo>
                  <a:pt x="291" y="276"/>
                </a:lnTo>
                <a:lnTo>
                  <a:pt x="249" y="249"/>
                </a:lnTo>
                <a:lnTo>
                  <a:pt x="208" y="219"/>
                </a:lnTo>
                <a:lnTo>
                  <a:pt x="166" y="185"/>
                </a:lnTo>
                <a:lnTo>
                  <a:pt x="125" y="145"/>
                </a:lnTo>
                <a:lnTo>
                  <a:pt x="83" y="101"/>
                </a:lnTo>
                <a:lnTo>
                  <a:pt x="41" y="53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cxnSp>
        <p:nvCxnSpPr>
          <p:cNvPr id="369" name="Straight Arrow Connector 368"/>
          <p:cNvCxnSpPr/>
          <p:nvPr/>
        </p:nvCxnSpPr>
        <p:spPr>
          <a:xfrm flipH="1" flipV="1">
            <a:off x="6446840" y="4004792"/>
            <a:ext cx="634602" cy="481803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Curved Connector 369"/>
          <p:cNvCxnSpPr>
            <a:stCxn id="333" idx="3"/>
          </p:cNvCxnSpPr>
          <p:nvPr/>
        </p:nvCxnSpPr>
        <p:spPr>
          <a:xfrm flipH="1" flipV="1">
            <a:off x="8068240" y="2511083"/>
            <a:ext cx="2560074" cy="1010831"/>
          </a:xfrm>
          <a:prstGeom prst="curvedConnector3">
            <a:avLst>
              <a:gd name="adj1" fmla="val -8929"/>
            </a:avLst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/>
          <p:cNvSpPr/>
          <p:nvPr/>
        </p:nvSpPr>
        <p:spPr>
          <a:xfrm>
            <a:off x="2634954" y="1355619"/>
            <a:ext cx="8253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latin typeface="Calibri" pitchFamily="34" charset="0"/>
                <a:cs typeface="Calibri" pitchFamily="34" charset="0"/>
              </a:rPr>
              <a:t>Query: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i="1" dirty="0" smtClean="0">
                <a:solidFill>
                  <a:srgbClr val="A50021"/>
                </a:solidFill>
                <a:latin typeface="Calibri" pitchFamily="34" charset="0"/>
                <a:cs typeface="Calibri" pitchFamily="34" charset="0"/>
              </a:rPr>
              <a:t>“</a:t>
            </a:r>
            <a:r>
              <a:rPr lang="en-US" sz="1600" b="1" i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temporal lobe epilepsy images with seizure markings</a:t>
            </a:r>
            <a:r>
              <a:rPr lang="en-US" sz="2000" i="1" dirty="0" smtClean="0">
                <a:solidFill>
                  <a:srgbClr val="A50021"/>
                </a:solidFill>
                <a:latin typeface="Calibri" pitchFamily="34" charset="0"/>
                <a:cs typeface="Calibri" pitchFamily="34" charset="0"/>
              </a:rPr>
              <a:t>”</a:t>
            </a:r>
            <a:endParaRPr lang="en-US" sz="2000" dirty="0">
              <a:solidFill>
                <a:srgbClr val="A5002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00822" y="3435260"/>
            <a:ext cx="7029450" cy="522963"/>
            <a:chOff x="2500822" y="3435260"/>
            <a:chExt cx="7029450" cy="522963"/>
          </a:xfrm>
        </p:grpSpPr>
        <p:sp>
          <p:nvSpPr>
            <p:cNvPr id="141" name="Rectangle 150"/>
            <p:cNvSpPr>
              <a:spLocks noChangeArrowheads="1"/>
            </p:cNvSpPr>
            <p:nvPr/>
          </p:nvSpPr>
          <p:spPr bwMode="auto">
            <a:xfrm>
              <a:off x="8787322" y="3442285"/>
              <a:ext cx="742950" cy="158750"/>
            </a:xfrm>
            <a:prstGeom prst="rect">
              <a:avLst/>
            </a:prstGeom>
            <a:noFill/>
            <a:ln w="57150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dirty="0" smtClean="0"/>
                <a:t>marking</a:t>
              </a:r>
              <a:endParaRPr lang="en-US" sz="1200" dirty="0"/>
            </a:p>
          </p:txBody>
        </p:sp>
        <p:sp>
          <p:nvSpPr>
            <p:cNvPr id="143" name="Rectangle 168"/>
            <p:cNvSpPr>
              <a:spLocks noChangeArrowheads="1"/>
            </p:cNvSpPr>
            <p:nvPr/>
          </p:nvSpPr>
          <p:spPr bwMode="auto">
            <a:xfrm>
              <a:off x="2500822" y="3785185"/>
              <a:ext cx="1514475" cy="173038"/>
            </a:xfrm>
            <a:prstGeom prst="rect">
              <a:avLst/>
            </a:prstGeom>
            <a:solidFill>
              <a:srgbClr val="E8EEF7"/>
            </a:solidFill>
            <a:ln w="57150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200" dirty="0"/>
                <a:t>left temporal …</a:t>
              </a:r>
            </a:p>
          </p:txBody>
        </p:sp>
        <p:sp>
          <p:nvSpPr>
            <p:cNvPr id="144" name="Rectangle 153"/>
            <p:cNvSpPr>
              <a:spLocks noChangeArrowheads="1"/>
            </p:cNvSpPr>
            <p:nvPr/>
          </p:nvSpPr>
          <p:spPr bwMode="auto">
            <a:xfrm>
              <a:off x="7598848" y="3435260"/>
              <a:ext cx="914400" cy="171450"/>
            </a:xfrm>
            <a:prstGeom prst="rect">
              <a:avLst/>
            </a:prstGeom>
            <a:solidFill>
              <a:srgbClr val="E8EEF7"/>
            </a:solidFill>
            <a:ln w="57150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dirty="0" smtClean="0"/>
                <a:t>seizure</a:t>
              </a:r>
              <a:endParaRPr lang="en-US" sz="12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12939" y="2275726"/>
            <a:ext cx="6142037" cy="460375"/>
            <a:chOff x="1912939" y="2275726"/>
            <a:chExt cx="6142037" cy="460375"/>
          </a:xfrm>
        </p:grpSpPr>
        <p:sp>
          <p:nvSpPr>
            <p:cNvPr id="145" name="Freeform 7"/>
            <p:cNvSpPr>
              <a:spLocks/>
            </p:cNvSpPr>
            <p:nvPr/>
          </p:nvSpPr>
          <p:spPr bwMode="auto">
            <a:xfrm>
              <a:off x="1912939" y="2275726"/>
              <a:ext cx="914400" cy="460375"/>
            </a:xfrm>
            <a:custGeom>
              <a:avLst/>
              <a:gdLst/>
              <a:ahLst/>
              <a:cxnLst>
                <a:cxn ang="0">
                  <a:pos x="72" y="579"/>
                </a:cxn>
                <a:cxn ang="0">
                  <a:pos x="1081" y="579"/>
                </a:cxn>
                <a:cxn ang="0">
                  <a:pos x="1096" y="577"/>
                </a:cxn>
                <a:cxn ang="0">
                  <a:pos x="1109" y="572"/>
                </a:cxn>
                <a:cxn ang="0">
                  <a:pos x="1121" y="566"/>
                </a:cxn>
                <a:cxn ang="0">
                  <a:pos x="1133" y="556"/>
                </a:cxn>
                <a:cxn ang="0">
                  <a:pos x="1141" y="547"/>
                </a:cxn>
                <a:cxn ang="0">
                  <a:pos x="1147" y="534"/>
                </a:cxn>
                <a:cxn ang="0">
                  <a:pos x="1152" y="521"/>
                </a:cxn>
                <a:cxn ang="0">
                  <a:pos x="1153" y="506"/>
                </a:cxn>
                <a:cxn ang="0">
                  <a:pos x="1153" y="506"/>
                </a:cxn>
                <a:cxn ang="0">
                  <a:pos x="1153" y="72"/>
                </a:cxn>
                <a:cxn ang="0">
                  <a:pos x="1152" y="57"/>
                </a:cxn>
                <a:cxn ang="0">
                  <a:pos x="1147" y="45"/>
                </a:cxn>
                <a:cxn ang="0">
                  <a:pos x="1141" y="32"/>
                </a:cxn>
                <a:cxn ang="0">
                  <a:pos x="1133" y="21"/>
                </a:cxn>
                <a:cxn ang="0">
                  <a:pos x="1121" y="13"/>
                </a:cxn>
                <a:cxn ang="0">
                  <a:pos x="1109" y="6"/>
                </a:cxn>
                <a:cxn ang="0">
                  <a:pos x="1096" y="1"/>
                </a:cxn>
                <a:cxn ang="0">
                  <a:pos x="1081" y="0"/>
                </a:cxn>
                <a:cxn ang="0">
                  <a:pos x="72" y="0"/>
                </a:cxn>
                <a:cxn ang="0">
                  <a:pos x="58" y="1"/>
                </a:cxn>
                <a:cxn ang="0">
                  <a:pos x="45" y="6"/>
                </a:cxn>
                <a:cxn ang="0">
                  <a:pos x="32" y="13"/>
                </a:cxn>
                <a:cxn ang="0">
                  <a:pos x="23" y="21"/>
                </a:cxn>
                <a:cxn ang="0">
                  <a:pos x="13" y="32"/>
                </a:cxn>
                <a:cxn ang="0">
                  <a:pos x="7" y="45"/>
                </a:cxn>
                <a:cxn ang="0">
                  <a:pos x="2" y="57"/>
                </a:cxn>
                <a:cxn ang="0">
                  <a:pos x="0" y="72"/>
                </a:cxn>
                <a:cxn ang="0">
                  <a:pos x="0" y="506"/>
                </a:cxn>
                <a:cxn ang="0">
                  <a:pos x="2" y="521"/>
                </a:cxn>
                <a:cxn ang="0">
                  <a:pos x="7" y="534"/>
                </a:cxn>
                <a:cxn ang="0">
                  <a:pos x="13" y="547"/>
                </a:cxn>
                <a:cxn ang="0">
                  <a:pos x="23" y="556"/>
                </a:cxn>
                <a:cxn ang="0">
                  <a:pos x="32" y="566"/>
                </a:cxn>
                <a:cxn ang="0">
                  <a:pos x="45" y="572"/>
                </a:cxn>
                <a:cxn ang="0">
                  <a:pos x="58" y="577"/>
                </a:cxn>
                <a:cxn ang="0">
                  <a:pos x="72" y="579"/>
                </a:cxn>
                <a:cxn ang="0">
                  <a:pos x="72" y="579"/>
                </a:cxn>
              </a:cxnLst>
              <a:rect l="0" t="0" r="r" b="b"/>
              <a:pathLst>
                <a:path w="1153" h="579">
                  <a:moveTo>
                    <a:pt x="72" y="579"/>
                  </a:moveTo>
                  <a:lnTo>
                    <a:pt x="1081" y="579"/>
                  </a:lnTo>
                  <a:lnTo>
                    <a:pt x="1096" y="577"/>
                  </a:lnTo>
                  <a:lnTo>
                    <a:pt x="1109" y="572"/>
                  </a:lnTo>
                  <a:lnTo>
                    <a:pt x="1121" y="566"/>
                  </a:lnTo>
                  <a:lnTo>
                    <a:pt x="1133" y="556"/>
                  </a:lnTo>
                  <a:lnTo>
                    <a:pt x="1141" y="547"/>
                  </a:lnTo>
                  <a:lnTo>
                    <a:pt x="1147" y="534"/>
                  </a:lnTo>
                  <a:lnTo>
                    <a:pt x="1152" y="521"/>
                  </a:lnTo>
                  <a:lnTo>
                    <a:pt x="1153" y="506"/>
                  </a:lnTo>
                  <a:lnTo>
                    <a:pt x="1153" y="506"/>
                  </a:lnTo>
                  <a:lnTo>
                    <a:pt x="1153" y="72"/>
                  </a:lnTo>
                  <a:lnTo>
                    <a:pt x="1152" y="57"/>
                  </a:lnTo>
                  <a:lnTo>
                    <a:pt x="1147" y="45"/>
                  </a:lnTo>
                  <a:lnTo>
                    <a:pt x="1141" y="32"/>
                  </a:lnTo>
                  <a:lnTo>
                    <a:pt x="1133" y="21"/>
                  </a:lnTo>
                  <a:lnTo>
                    <a:pt x="1121" y="13"/>
                  </a:lnTo>
                  <a:lnTo>
                    <a:pt x="1109" y="6"/>
                  </a:lnTo>
                  <a:lnTo>
                    <a:pt x="1096" y="1"/>
                  </a:lnTo>
                  <a:lnTo>
                    <a:pt x="1081" y="0"/>
                  </a:lnTo>
                  <a:lnTo>
                    <a:pt x="72" y="0"/>
                  </a:lnTo>
                  <a:lnTo>
                    <a:pt x="58" y="1"/>
                  </a:lnTo>
                  <a:lnTo>
                    <a:pt x="45" y="6"/>
                  </a:lnTo>
                  <a:lnTo>
                    <a:pt x="32" y="13"/>
                  </a:lnTo>
                  <a:lnTo>
                    <a:pt x="23" y="21"/>
                  </a:lnTo>
                  <a:lnTo>
                    <a:pt x="13" y="32"/>
                  </a:lnTo>
                  <a:lnTo>
                    <a:pt x="7" y="45"/>
                  </a:lnTo>
                  <a:lnTo>
                    <a:pt x="2" y="57"/>
                  </a:lnTo>
                  <a:lnTo>
                    <a:pt x="0" y="72"/>
                  </a:lnTo>
                  <a:lnTo>
                    <a:pt x="0" y="506"/>
                  </a:lnTo>
                  <a:lnTo>
                    <a:pt x="2" y="521"/>
                  </a:lnTo>
                  <a:lnTo>
                    <a:pt x="7" y="534"/>
                  </a:lnTo>
                  <a:lnTo>
                    <a:pt x="13" y="547"/>
                  </a:lnTo>
                  <a:lnTo>
                    <a:pt x="23" y="556"/>
                  </a:lnTo>
                  <a:lnTo>
                    <a:pt x="32" y="566"/>
                  </a:lnTo>
                  <a:lnTo>
                    <a:pt x="45" y="572"/>
                  </a:lnTo>
                  <a:lnTo>
                    <a:pt x="58" y="577"/>
                  </a:lnTo>
                  <a:lnTo>
                    <a:pt x="72" y="579"/>
                  </a:lnTo>
                  <a:lnTo>
                    <a:pt x="72" y="579"/>
                  </a:lnTo>
                  <a:close/>
                </a:path>
              </a:pathLst>
            </a:custGeom>
            <a:solidFill>
              <a:srgbClr val="E8EEF7"/>
            </a:solidFill>
            <a:ln w="57150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 smtClean="0"/>
                <a:t>Report</a:t>
              </a:r>
              <a:endParaRPr lang="en-US" dirty="0"/>
            </a:p>
          </p:txBody>
        </p:sp>
        <p:sp>
          <p:nvSpPr>
            <p:cNvPr id="146" name="Freeform 11"/>
            <p:cNvSpPr>
              <a:spLocks/>
            </p:cNvSpPr>
            <p:nvPr/>
          </p:nvSpPr>
          <p:spPr bwMode="auto">
            <a:xfrm>
              <a:off x="3398839" y="2275726"/>
              <a:ext cx="1371600" cy="460375"/>
            </a:xfrm>
            <a:custGeom>
              <a:avLst/>
              <a:gdLst/>
              <a:ahLst/>
              <a:cxnLst>
                <a:cxn ang="0">
                  <a:pos x="72" y="579"/>
                </a:cxn>
                <a:cxn ang="0">
                  <a:pos x="1656" y="579"/>
                </a:cxn>
                <a:cxn ang="0">
                  <a:pos x="1671" y="577"/>
                </a:cxn>
                <a:cxn ang="0">
                  <a:pos x="1685" y="572"/>
                </a:cxn>
                <a:cxn ang="0">
                  <a:pos x="1696" y="566"/>
                </a:cxn>
                <a:cxn ang="0">
                  <a:pos x="1708" y="556"/>
                </a:cxn>
                <a:cxn ang="0">
                  <a:pos x="1717" y="547"/>
                </a:cxn>
                <a:cxn ang="0">
                  <a:pos x="1724" y="534"/>
                </a:cxn>
                <a:cxn ang="0">
                  <a:pos x="1727" y="521"/>
                </a:cxn>
                <a:cxn ang="0">
                  <a:pos x="1728" y="506"/>
                </a:cxn>
                <a:cxn ang="0">
                  <a:pos x="1728" y="506"/>
                </a:cxn>
                <a:cxn ang="0">
                  <a:pos x="1728" y="72"/>
                </a:cxn>
                <a:cxn ang="0">
                  <a:pos x="1727" y="57"/>
                </a:cxn>
                <a:cxn ang="0">
                  <a:pos x="1724" y="45"/>
                </a:cxn>
                <a:cxn ang="0">
                  <a:pos x="1717" y="32"/>
                </a:cxn>
                <a:cxn ang="0">
                  <a:pos x="1708" y="22"/>
                </a:cxn>
                <a:cxn ang="0">
                  <a:pos x="1696" y="13"/>
                </a:cxn>
                <a:cxn ang="0">
                  <a:pos x="1685" y="6"/>
                </a:cxn>
                <a:cxn ang="0">
                  <a:pos x="1671" y="1"/>
                </a:cxn>
                <a:cxn ang="0">
                  <a:pos x="1656" y="0"/>
                </a:cxn>
                <a:cxn ang="0">
                  <a:pos x="72" y="0"/>
                </a:cxn>
                <a:cxn ang="0">
                  <a:pos x="58" y="1"/>
                </a:cxn>
                <a:cxn ang="0">
                  <a:pos x="45" y="6"/>
                </a:cxn>
                <a:cxn ang="0">
                  <a:pos x="32" y="13"/>
                </a:cxn>
                <a:cxn ang="0">
                  <a:pos x="23" y="22"/>
                </a:cxn>
                <a:cxn ang="0">
                  <a:pos x="13" y="32"/>
                </a:cxn>
                <a:cxn ang="0">
                  <a:pos x="7" y="45"/>
                </a:cxn>
                <a:cxn ang="0">
                  <a:pos x="2" y="57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506"/>
                </a:cxn>
                <a:cxn ang="0">
                  <a:pos x="2" y="521"/>
                </a:cxn>
                <a:cxn ang="0">
                  <a:pos x="7" y="534"/>
                </a:cxn>
                <a:cxn ang="0">
                  <a:pos x="13" y="547"/>
                </a:cxn>
                <a:cxn ang="0">
                  <a:pos x="23" y="556"/>
                </a:cxn>
                <a:cxn ang="0">
                  <a:pos x="32" y="566"/>
                </a:cxn>
                <a:cxn ang="0">
                  <a:pos x="45" y="572"/>
                </a:cxn>
                <a:cxn ang="0">
                  <a:pos x="58" y="577"/>
                </a:cxn>
                <a:cxn ang="0">
                  <a:pos x="72" y="579"/>
                </a:cxn>
                <a:cxn ang="0">
                  <a:pos x="72" y="579"/>
                </a:cxn>
              </a:cxnLst>
              <a:rect l="0" t="0" r="r" b="b"/>
              <a:pathLst>
                <a:path w="1728" h="579">
                  <a:moveTo>
                    <a:pt x="72" y="579"/>
                  </a:moveTo>
                  <a:lnTo>
                    <a:pt x="1656" y="579"/>
                  </a:lnTo>
                  <a:lnTo>
                    <a:pt x="1671" y="577"/>
                  </a:lnTo>
                  <a:lnTo>
                    <a:pt x="1685" y="572"/>
                  </a:lnTo>
                  <a:lnTo>
                    <a:pt x="1696" y="566"/>
                  </a:lnTo>
                  <a:lnTo>
                    <a:pt x="1708" y="556"/>
                  </a:lnTo>
                  <a:lnTo>
                    <a:pt x="1717" y="547"/>
                  </a:lnTo>
                  <a:lnTo>
                    <a:pt x="1724" y="534"/>
                  </a:lnTo>
                  <a:lnTo>
                    <a:pt x="1727" y="521"/>
                  </a:lnTo>
                  <a:lnTo>
                    <a:pt x="1728" y="506"/>
                  </a:lnTo>
                  <a:lnTo>
                    <a:pt x="1728" y="506"/>
                  </a:lnTo>
                  <a:lnTo>
                    <a:pt x="1728" y="72"/>
                  </a:lnTo>
                  <a:lnTo>
                    <a:pt x="1727" y="57"/>
                  </a:lnTo>
                  <a:lnTo>
                    <a:pt x="1724" y="45"/>
                  </a:lnTo>
                  <a:lnTo>
                    <a:pt x="1717" y="32"/>
                  </a:lnTo>
                  <a:lnTo>
                    <a:pt x="1708" y="22"/>
                  </a:lnTo>
                  <a:lnTo>
                    <a:pt x="1696" y="13"/>
                  </a:lnTo>
                  <a:lnTo>
                    <a:pt x="1685" y="6"/>
                  </a:lnTo>
                  <a:lnTo>
                    <a:pt x="1671" y="1"/>
                  </a:lnTo>
                  <a:lnTo>
                    <a:pt x="1656" y="0"/>
                  </a:lnTo>
                  <a:lnTo>
                    <a:pt x="72" y="0"/>
                  </a:lnTo>
                  <a:lnTo>
                    <a:pt x="58" y="1"/>
                  </a:lnTo>
                  <a:lnTo>
                    <a:pt x="45" y="6"/>
                  </a:lnTo>
                  <a:lnTo>
                    <a:pt x="32" y="13"/>
                  </a:lnTo>
                  <a:lnTo>
                    <a:pt x="23" y="22"/>
                  </a:lnTo>
                  <a:lnTo>
                    <a:pt x="13" y="32"/>
                  </a:lnTo>
                  <a:lnTo>
                    <a:pt x="7" y="45"/>
                  </a:lnTo>
                  <a:lnTo>
                    <a:pt x="2" y="57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506"/>
                  </a:lnTo>
                  <a:lnTo>
                    <a:pt x="2" y="521"/>
                  </a:lnTo>
                  <a:lnTo>
                    <a:pt x="7" y="534"/>
                  </a:lnTo>
                  <a:lnTo>
                    <a:pt x="13" y="547"/>
                  </a:lnTo>
                  <a:lnTo>
                    <a:pt x="23" y="556"/>
                  </a:lnTo>
                  <a:lnTo>
                    <a:pt x="32" y="566"/>
                  </a:lnTo>
                  <a:lnTo>
                    <a:pt x="45" y="572"/>
                  </a:lnTo>
                  <a:lnTo>
                    <a:pt x="58" y="577"/>
                  </a:lnTo>
                  <a:lnTo>
                    <a:pt x="72" y="579"/>
                  </a:lnTo>
                  <a:lnTo>
                    <a:pt x="72" y="579"/>
                  </a:lnTo>
                </a:path>
              </a:pathLst>
            </a:custGeom>
            <a:solidFill>
              <a:srgbClr val="E8EEF7"/>
            </a:solidFill>
            <a:ln w="57150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 smtClean="0"/>
                <a:t>Dataset</a:t>
              </a:r>
              <a:endParaRPr lang="en-US" dirty="0"/>
            </a:p>
          </p:txBody>
        </p:sp>
        <p:sp>
          <p:nvSpPr>
            <p:cNvPr id="147" name="Freeform 17"/>
            <p:cNvSpPr>
              <a:spLocks/>
            </p:cNvSpPr>
            <p:nvPr/>
          </p:nvSpPr>
          <p:spPr bwMode="auto">
            <a:xfrm>
              <a:off x="5224464" y="2275726"/>
              <a:ext cx="1201738" cy="460375"/>
            </a:xfrm>
            <a:custGeom>
              <a:avLst/>
              <a:gdLst/>
              <a:ahLst/>
              <a:cxnLst>
                <a:cxn ang="0">
                  <a:pos x="72" y="579"/>
                </a:cxn>
                <a:cxn ang="0">
                  <a:pos x="1441" y="579"/>
                </a:cxn>
                <a:cxn ang="0">
                  <a:pos x="1456" y="577"/>
                </a:cxn>
                <a:cxn ang="0">
                  <a:pos x="1468" y="572"/>
                </a:cxn>
                <a:cxn ang="0">
                  <a:pos x="1481" y="566"/>
                </a:cxn>
                <a:cxn ang="0">
                  <a:pos x="1491" y="556"/>
                </a:cxn>
                <a:cxn ang="0">
                  <a:pos x="1500" y="547"/>
                </a:cxn>
                <a:cxn ang="0">
                  <a:pos x="1507" y="534"/>
                </a:cxn>
                <a:cxn ang="0">
                  <a:pos x="1512" y="521"/>
                </a:cxn>
                <a:cxn ang="0">
                  <a:pos x="1513" y="506"/>
                </a:cxn>
                <a:cxn ang="0">
                  <a:pos x="1513" y="506"/>
                </a:cxn>
                <a:cxn ang="0">
                  <a:pos x="1513" y="72"/>
                </a:cxn>
                <a:cxn ang="0">
                  <a:pos x="1512" y="57"/>
                </a:cxn>
                <a:cxn ang="0">
                  <a:pos x="1507" y="45"/>
                </a:cxn>
                <a:cxn ang="0">
                  <a:pos x="1500" y="32"/>
                </a:cxn>
                <a:cxn ang="0">
                  <a:pos x="1491" y="22"/>
                </a:cxn>
                <a:cxn ang="0">
                  <a:pos x="1481" y="13"/>
                </a:cxn>
                <a:cxn ang="0">
                  <a:pos x="1468" y="6"/>
                </a:cxn>
                <a:cxn ang="0">
                  <a:pos x="1456" y="1"/>
                </a:cxn>
                <a:cxn ang="0">
                  <a:pos x="1441" y="0"/>
                </a:cxn>
                <a:cxn ang="0">
                  <a:pos x="72" y="0"/>
                </a:cxn>
                <a:cxn ang="0">
                  <a:pos x="57" y="1"/>
                </a:cxn>
                <a:cxn ang="0">
                  <a:pos x="45" y="6"/>
                </a:cxn>
                <a:cxn ang="0">
                  <a:pos x="32" y="13"/>
                </a:cxn>
                <a:cxn ang="0">
                  <a:pos x="22" y="22"/>
                </a:cxn>
                <a:cxn ang="0">
                  <a:pos x="13" y="32"/>
                </a:cxn>
                <a:cxn ang="0">
                  <a:pos x="6" y="45"/>
                </a:cxn>
                <a:cxn ang="0">
                  <a:pos x="1" y="57"/>
                </a:cxn>
                <a:cxn ang="0">
                  <a:pos x="0" y="72"/>
                </a:cxn>
                <a:cxn ang="0">
                  <a:pos x="0" y="506"/>
                </a:cxn>
                <a:cxn ang="0">
                  <a:pos x="1" y="521"/>
                </a:cxn>
                <a:cxn ang="0">
                  <a:pos x="6" y="534"/>
                </a:cxn>
                <a:cxn ang="0">
                  <a:pos x="13" y="547"/>
                </a:cxn>
                <a:cxn ang="0">
                  <a:pos x="22" y="556"/>
                </a:cxn>
                <a:cxn ang="0">
                  <a:pos x="32" y="566"/>
                </a:cxn>
                <a:cxn ang="0">
                  <a:pos x="45" y="572"/>
                </a:cxn>
                <a:cxn ang="0">
                  <a:pos x="57" y="577"/>
                </a:cxn>
                <a:cxn ang="0">
                  <a:pos x="72" y="579"/>
                </a:cxn>
                <a:cxn ang="0">
                  <a:pos x="72" y="579"/>
                </a:cxn>
              </a:cxnLst>
              <a:rect l="0" t="0" r="r" b="b"/>
              <a:pathLst>
                <a:path w="1513" h="579">
                  <a:moveTo>
                    <a:pt x="72" y="579"/>
                  </a:moveTo>
                  <a:lnTo>
                    <a:pt x="1441" y="579"/>
                  </a:lnTo>
                  <a:lnTo>
                    <a:pt x="1456" y="577"/>
                  </a:lnTo>
                  <a:lnTo>
                    <a:pt x="1468" y="572"/>
                  </a:lnTo>
                  <a:lnTo>
                    <a:pt x="1481" y="566"/>
                  </a:lnTo>
                  <a:lnTo>
                    <a:pt x="1491" y="556"/>
                  </a:lnTo>
                  <a:lnTo>
                    <a:pt x="1500" y="547"/>
                  </a:lnTo>
                  <a:lnTo>
                    <a:pt x="1507" y="534"/>
                  </a:lnTo>
                  <a:lnTo>
                    <a:pt x="1512" y="521"/>
                  </a:lnTo>
                  <a:lnTo>
                    <a:pt x="1513" y="506"/>
                  </a:lnTo>
                  <a:lnTo>
                    <a:pt x="1513" y="506"/>
                  </a:lnTo>
                  <a:lnTo>
                    <a:pt x="1513" y="72"/>
                  </a:lnTo>
                  <a:lnTo>
                    <a:pt x="1512" y="57"/>
                  </a:lnTo>
                  <a:lnTo>
                    <a:pt x="1507" y="45"/>
                  </a:lnTo>
                  <a:lnTo>
                    <a:pt x="1500" y="32"/>
                  </a:lnTo>
                  <a:lnTo>
                    <a:pt x="1491" y="22"/>
                  </a:lnTo>
                  <a:lnTo>
                    <a:pt x="1481" y="13"/>
                  </a:lnTo>
                  <a:lnTo>
                    <a:pt x="1468" y="6"/>
                  </a:lnTo>
                  <a:lnTo>
                    <a:pt x="1456" y="1"/>
                  </a:lnTo>
                  <a:lnTo>
                    <a:pt x="1441" y="0"/>
                  </a:lnTo>
                  <a:lnTo>
                    <a:pt x="72" y="0"/>
                  </a:lnTo>
                  <a:lnTo>
                    <a:pt x="57" y="1"/>
                  </a:lnTo>
                  <a:lnTo>
                    <a:pt x="45" y="6"/>
                  </a:lnTo>
                  <a:lnTo>
                    <a:pt x="32" y="13"/>
                  </a:lnTo>
                  <a:lnTo>
                    <a:pt x="22" y="22"/>
                  </a:lnTo>
                  <a:lnTo>
                    <a:pt x="13" y="32"/>
                  </a:lnTo>
                  <a:lnTo>
                    <a:pt x="6" y="45"/>
                  </a:lnTo>
                  <a:lnTo>
                    <a:pt x="1" y="57"/>
                  </a:lnTo>
                  <a:lnTo>
                    <a:pt x="0" y="72"/>
                  </a:lnTo>
                  <a:lnTo>
                    <a:pt x="0" y="506"/>
                  </a:lnTo>
                  <a:lnTo>
                    <a:pt x="1" y="521"/>
                  </a:lnTo>
                  <a:lnTo>
                    <a:pt x="6" y="534"/>
                  </a:lnTo>
                  <a:lnTo>
                    <a:pt x="13" y="547"/>
                  </a:lnTo>
                  <a:lnTo>
                    <a:pt x="22" y="556"/>
                  </a:lnTo>
                  <a:lnTo>
                    <a:pt x="32" y="566"/>
                  </a:lnTo>
                  <a:lnTo>
                    <a:pt x="45" y="572"/>
                  </a:lnTo>
                  <a:lnTo>
                    <a:pt x="57" y="577"/>
                  </a:lnTo>
                  <a:lnTo>
                    <a:pt x="72" y="579"/>
                  </a:lnTo>
                  <a:lnTo>
                    <a:pt x="72" y="579"/>
                  </a:lnTo>
                </a:path>
              </a:pathLst>
            </a:custGeom>
            <a:solidFill>
              <a:srgbClr val="E8EEF7"/>
            </a:solidFill>
            <a:ln w="57150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 smtClean="0"/>
                <a:t>EEG</a:t>
              </a:r>
              <a:endParaRPr lang="en-US" dirty="0"/>
            </a:p>
          </p:txBody>
        </p:sp>
        <p:sp>
          <p:nvSpPr>
            <p:cNvPr id="148" name="Freeform 23"/>
            <p:cNvSpPr>
              <a:spLocks/>
            </p:cNvSpPr>
            <p:nvPr/>
          </p:nvSpPr>
          <p:spPr bwMode="auto">
            <a:xfrm>
              <a:off x="7083426" y="2275726"/>
              <a:ext cx="971550" cy="460375"/>
            </a:xfrm>
            <a:custGeom>
              <a:avLst/>
              <a:gdLst/>
              <a:ahLst/>
              <a:cxnLst>
                <a:cxn ang="0">
                  <a:pos x="72" y="579"/>
                </a:cxn>
                <a:cxn ang="0">
                  <a:pos x="1152" y="579"/>
                </a:cxn>
                <a:cxn ang="0">
                  <a:pos x="1166" y="577"/>
                </a:cxn>
                <a:cxn ang="0">
                  <a:pos x="1179" y="572"/>
                </a:cxn>
                <a:cxn ang="0">
                  <a:pos x="1192" y="566"/>
                </a:cxn>
                <a:cxn ang="0">
                  <a:pos x="1203" y="558"/>
                </a:cxn>
                <a:cxn ang="0">
                  <a:pos x="1211" y="547"/>
                </a:cxn>
                <a:cxn ang="0">
                  <a:pos x="1217" y="534"/>
                </a:cxn>
                <a:cxn ang="0">
                  <a:pos x="1222" y="521"/>
                </a:cxn>
                <a:cxn ang="0">
                  <a:pos x="1224" y="506"/>
                </a:cxn>
                <a:cxn ang="0">
                  <a:pos x="1224" y="506"/>
                </a:cxn>
                <a:cxn ang="0">
                  <a:pos x="1224" y="506"/>
                </a:cxn>
                <a:cxn ang="0">
                  <a:pos x="1224" y="73"/>
                </a:cxn>
                <a:cxn ang="0">
                  <a:pos x="1222" y="59"/>
                </a:cxn>
                <a:cxn ang="0">
                  <a:pos x="1217" y="45"/>
                </a:cxn>
                <a:cxn ang="0">
                  <a:pos x="1211" y="32"/>
                </a:cxn>
                <a:cxn ang="0">
                  <a:pos x="1203" y="22"/>
                </a:cxn>
                <a:cxn ang="0">
                  <a:pos x="1192" y="13"/>
                </a:cxn>
                <a:cxn ang="0">
                  <a:pos x="1179" y="6"/>
                </a:cxn>
                <a:cxn ang="0">
                  <a:pos x="1166" y="1"/>
                </a:cxn>
                <a:cxn ang="0">
                  <a:pos x="1152" y="0"/>
                </a:cxn>
                <a:cxn ang="0">
                  <a:pos x="72" y="0"/>
                </a:cxn>
                <a:cxn ang="0">
                  <a:pos x="58" y="1"/>
                </a:cxn>
                <a:cxn ang="0">
                  <a:pos x="43" y="6"/>
                </a:cxn>
                <a:cxn ang="0">
                  <a:pos x="32" y="13"/>
                </a:cxn>
                <a:cxn ang="0">
                  <a:pos x="21" y="22"/>
                </a:cxn>
                <a:cxn ang="0">
                  <a:pos x="11" y="32"/>
                </a:cxn>
                <a:cxn ang="0">
                  <a:pos x="5" y="45"/>
                </a:cxn>
                <a:cxn ang="0">
                  <a:pos x="2" y="59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506"/>
                </a:cxn>
                <a:cxn ang="0">
                  <a:pos x="2" y="521"/>
                </a:cxn>
                <a:cxn ang="0">
                  <a:pos x="5" y="534"/>
                </a:cxn>
                <a:cxn ang="0">
                  <a:pos x="11" y="547"/>
                </a:cxn>
                <a:cxn ang="0">
                  <a:pos x="21" y="558"/>
                </a:cxn>
                <a:cxn ang="0">
                  <a:pos x="32" y="566"/>
                </a:cxn>
                <a:cxn ang="0">
                  <a:pos x="43" y="572"/>
                </a:cxn>
                <a:cxn ang="0">
                  <a:pos x="58" y="577"/>
                </a:cxn>
                <a:cxn ang="0">
                  <a:pos x="72" y="579"/>
                </a:cxn>
                <a:cxn ang="0">
                  <a:pos x="72" y="579"/>
                </a:cxn>
              </a:cxnLst>
              <a:rect l="0" t="0" r="r" b="b"/>
              <a:pathLst>
                <a:path w="1224" h="579">
                  <a:moveTo>
                    <a:pt x="72" y="579"/>
                  </a:moveTo>
                  <a:lnTo>
                    <a:pt x="1152" y="579"/>
                  </a:lnTo>
                  <a:lnTo>
                    <a:pt x="1166" y="577"/>
                  </a:lnTo>
                  <a:lnTo>
                    <a:pt x="1179" y="572"/>
                  </a:lnTo>
                  <a:lnTo>
                    <a:pt x="1192" y="566"/>
                  </a:lnTo>
                  <a:lnTo>
                    <a:pt x="1203" y="558"/>
                  </a:lnTo>
                  <a:lnTo>
                    <a:pt x="1211" y="547"/>
                  </a:lnTo>
                  <a:lnTo>
                    <a:pt x="1217" y="534"/>
                  </a:lnTo>
                  <a:lnTo>
                    <a:pt x="1222" y="521"/>
                  </a:lnTo>
                  <a:lnTo>
                    <a:pt x="1224" y="506"/>
                  </a:lnTo>
                  <a:lnTo>
                    <a:pt x="1224" y="506"/>
                  </a:lnTo>
                  <a:lnTo>
                    <a:pt x="1224" y="506"/>
                  </a:lnTo>
                  <a:lnTo>
                    <a:pt x="1224" y="73"/>
                  </a:lnTo>
                  <a:lnTo>
                    <a:pt x="1222" y="59"/>
                  </a:lnTo>
                  <a:lnTo>
                    <a:pt x="1217" y="45"/>
                  </a:lnTo>
                  <a:lnTo>
                    <a:pt x="1211" y="32"/>
                  </a:lnTo>
                  <a:lnTo>
                    <a:pt x="1203" y="22"/>
                  </a:lnTo>
                  <a:lnTo>
                    <a:pt x="1192" y="13"/>
                  </a:lnTo>
                  <a:lnTo>
                    <a:pt x="1179" y="6"/>
                  </a:lnTo>
                  <a:lnTo>
                    <a:pt x="1166" y="1"/>
                  </a:lnTo>
                  <a:lnTo>
                    <a:pt x="1152" y="0"/>
                  </a:lnTo>
                  <a:lnTo>
                    <a:pt x="72" y="0"/>
                  </a:lnTo>
                  <a:lnTo>
                    <a:pt x="58" y="1"/>
                  </a:lnTo>
                  <a:lnTo>
                    <a:pt x="43" y="6"/>
                  </a:lnTo>
                  <a:lnTo>
                    <a:pt x="32" y="13"/>
                  </a:lnTo>
                  <a:lnTo>
                    <a:pt x="21" y="22"/>
                  </a:lnTo>
                  <a:lnTo>
                    <a:pt x="11" y="32"/>
                  </a:lnTo>
                  <a:lnTo>
                    <a:pt x="5" y="45"/>
                  </a:lnTo>
                  <a:lnTo>
                    <a:pt x="2" y="59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506"/>
                  </a:lnTo>
                  <a:lnTo>
                    <a:pt x="2" y="521"/>
                  </a:lnTo>
                  <a:lnTo>
                    <a:pt x="5" y="534"/>
                  </a:lnTo>
                  <a:lnTo>
                    <a:pt x="11" y="547"/>
                  </a:lnTo>
                  <a:lnTo>
                    <a:pt x="21" y="558"/>
                  </a:lnTo>
                  <a:lnTo>
                    <a:pt x="32" y="566"/>
                  </a:lnTo>
                  <a:lnTo>
                    <a:pt x="43" y="572"/>
                  </a:lnTo>
                  <a:lnTo>
                    <a:pt x="58" y="577"/>
                  </a:lnTo>
                  <a:lnTo>
                    <a:pt x="72" y="579"/>
                  </a:lnTo>
                  <a:lnTo>
                    <a:pt x="72" y="579"/>
                  </a:lnTo>
                </a:path>
              </a:pathLst>
            </a:custGeom>
            <a:solidFill>
              <a:srgbClr val="E8EEF7"/>
            </a:solidFill>
            <a:ln w="57150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 smtClean="0"/>
                <a:t>Anno-</a:t>
              </a:r>
              <a:br>
                <a:rPr lang="en-US" dirty="0" smtClean="0"/>
              </a:br>
              <a:r>
                <a:rPr lang="en-US" dirty="0" err="1" smtClean="0"/>
                <a:t>tation</a:t>
              </a:r>
              <a:endParaRPr lang="en-US" dirty="0"/>
            </a:p>
          </p:txBody>
        </p:sp>
      </p:grpSp>
      <p:sp>
        <p:nvSpPr>
          <p:cNvPr id="150" name="Freeform 121"/>
          <p:cNvSpPr>
            <a:spLocks/>
          </p:cNvSpPr>
          <p:nvPr/>
        </p:nvSpPr>
        <p:spPr bwMode="auto">
          <a:xfrm>
            <a:off x="5502276" y="3651295"/>
            <a:ext cx="857250" cy="458788"/>
          </a:xfrm>
          <a:custGeom>
            <a:avLst/>
            <a:gdLst/>
            <a:ahLst/>
            <a:cxnLst>
              <a:cxn ang="0">
                <a:pos x="72" y="578"/>
              </a:cxn>
              <a:cxn ang="0">
                <a:pos x="1008" y="578"/>
              </a:cxn>
              <a:cxn ang="0">
                <a:pos x="1022" y="578"/>
              </a:cxn>
              <a:cxn ang="0">
                <a:pos x="1037" y="573"/>
              </a:cxn>
              <a:cxn ang="0">
                <a:pos x="1048" y="567"/>
              </a:cxn>
              <a:cxn ang="0">
                <a:pos x="1059" y="557"/>
              </a:cxn>
              <a:cxn ang="0">
                <a:pos x="1067" y="547"/>
              </a:cxn>
              <a:cxn ang="0">
                <a:pos x="1075" y="534"/>
              </a:cxn>
              <a:cxn ang="0">
                <a:pos x="1078" y="522"/>
              </a:cxn>
              <a:cxn ang="0">
                <a:pos x="1080" y="506"/>
              </a:cxn>
              <a:cxn ang="0">
                <a:pos x="1080" y="506"/>
              </a:cxn>
              <a:cxn ang="0">
                <a:pos x="1080" y="506"/>
              </a:cxn>
              <a:cxn ang="0">
                <a:pos x="1080" y="73"/>
              </a:cxn>
              <a:cxn ang="0">
                <a:pos x="1078" y="58"/>
              </a:cxn>
              <a:cxn ang="0">
                <a:pos x="1075" y="45"/>
              </a:cxn>
              <a:cxn ang="0">
                <a:pos x="1067" y="32"/>
              </a:cxn>
              <a:cxn ang="0">
                <a:pos x="1059" y="21"/>
              </a:cxn>
              <a:cxn ang="0">
                <a:pos x="1048" y="13"/>
              </a:cxn>
              <a:cxn ang="0">
                <a:pos x="1037" y="7"/>
              </a:cxn>
              <a:cxn ang="0">
                <a:pos x="1022" y="2"/>
              </a:cxn>
              <a:cxn ang="0">
                <a:pos x="1008" y="0"/>
              </a:cxn>
              <a:cxn ang="0">
                <a:pos x="1008" y="0"/>
              </a:cxn>
              <a:cxn ang="0">
                <a:pos x="72" y="0"/>
              </a:cxn>
              <a:cxn ang="0">
                <a:pos x="58" y="2"/>
              </a:cxn>
              <a:cxn ang="0">
                <a:pos x="44" y="7"/>
              </a:cxn>
              <a:cxn ang="0">
                <a:pos x="32" y="13"/>
              </a:cxn>
              <a:cxn ang="0">
                <a:pos x="21" y="21"/>
              </a:cxn>
              <a:cxn ang="0">
                <a:pos x="12" y="32"/>
              </a:cxn>
              <a:cxn ang="0">
                <a:pos x="5" y="45"/>
              </a:cxn>
              <a:cxn ang="0">
                <a:pos x="2" y="58"/>
              </a:cxn>
              <a:cxn ang="0">
                <a:pos x="0" y="73"/>
              </a:cxn>
              <a:cxn ang="0">
                <a:pos x="0" y="506"/>
              </a:cxn>
              <a:cxn ang="0">
                <a:pos x="2" y="522"/>
              </a:cxn>
              <a:cxn ang="0">
                <a:pos x="5" y="534"/>
              </a:cxn>
              <a:cxn ang="0">
                <a:pos x="12" y="547"/>
              </a:cxn>
              <a:cxn ang="0">
                <a:pos x="21" y="557"/>
              </a:cxn>
              <a:cxn ang="0">
                <a:pos x="32" y="567"/>
              </a:cxn>
              <a:cxn ang="0">
                <a:pos x="44" y="573"/>
              </a:cxn>
              <a:cxn ang="0">
                <a:pos x="58" y="578"/>
              </a:cxn>
              <a:cxn ang="0">
                <a:pos x="72" y="578"/>
              </a:cxn>
              <a:cxn ang="0">
                <a:pos x="72" y="578"/>
              </a:cxn>
            </a:cxnLst>
            <a:rect l="0" t="0" r="r" b="b"/>
            <a:pathLst>
              <a:path w="1080" h="578">
                <a:moveTo>
                  <a:pt x="72" y="578"/>
                </a:moveTo>
                <a:lnTo>
                  <a:pt x="1008" y="578"/>
                </a:lnTo>
                <a:lnTo>
                  <a:pt x="1022" y="578"/>
                </a:lnTo>
                <a:lnTo>
                  <a:pt x="1037" y="573"/>
                </a:lnTo>
                <a:lnTo>
                  <a:pt x="1048" y="567"/>
                </a:lnTo>
                <a:lnTo>
                  <a:pt x="1059" y="557"/>
                </a:lnTo>
                <a:lnTo>
                  <a:pt x="1067" y="547"/>
                </a:lnTo>
                <a:lnTo>
                  <a:pt x="1075" y="534"/>
                </a:lnTo>
                <a:lnTo>
                  <a:pt x="1078" y="522"/>
                </a:lnTo>
                <a:lnTo>
                  <a:pt x="1080" y="506"/>
                </a:lnTo>
                <a:lnTo>
                  <a:pt x="1080" y="506"/>
                </a:lnTo>
                <a:lnTo>
                  <a:pt x="1080" y="506"/>
                </a:lnTo>
                <a:lnTo>
                  <a:pt x="1080" y="73"/>
                </a:lnTo>
                <a:lnTo>
                  <a:pt x="1078" y="58"/>
                </a:lnTo>
                <a:lnTo>
                  <a:pt x="1075" y="45"/>
                </a:lnTo>
                <a:lnTo>
                  <a:pt x="1067" y="32"/>
                </a:lnTo>
                <a:lnTo>
                  <a:pt x="1059" y="21"/>
                </a:lnTo>
                <a:lnTo>
                  <a:pt x="1048" y="13"/>
                </a:lnTo>
                <a:lnTo>
                  <a:pt x="1037" y="7"/>
                </a:lnTo>
                <a:lnTo>
                  <a:pt x="1022" y="2"/>
                </a:lnTo>
                <a:lnTo>
                  <a:pt x="1008" y="0"/>
                </a:lnTo>
                <a:lnTo>
                  <a:pt x="1008" y="0"/>
                </a:lnTo>
                <a:lnTo>
                  <a:pt x="72" y="0"/>
                </a:lnTo>
                <a:lnTo>
                  <a:pt x="58" y="2"/>
                </a:lnTo>
                <a:lnTo>
                  <a:pt x="44" y="7"/>
                </a:lnTo>
                <a:lnTo>
                  <a:pt x="32" y="13"/>
                </a:lnTo>
                <a:lnTo>
                  <a:pt x="21" y="21"/>
                </a:lnTo>
                <a:lnTo>
                  <a:pt x="12" y="32"/>
                </a:lnTo>
                <a:lnTo>
                  <a:pt x="5" y="45"/>
                </a:lnTo>
                <a:lnTo>
                  <a:pt x="2" y="58"/>
                </a:lnTo>
                <a:lnTo>
                  <a:pt x="0" y="73"/>
                </a:lnTo>
                <a:lnTo>
                  <a:pt x="0" y="506"/>
                </a:lnTo>
                <a:lnTo>
                  <a:pt x="2" y="522"/>
                </a:lnTo>
                <a:lnTo>
                  <a:pt x="5" y="534"/>
                </a:lnTo>
                <a:lnTo>
                  <a:pt x="12" y="547"/>
                </a:lnTo>
                <a:lnTo>
                  <a:pt x="21" y="557"/>
                </a:lnTo>
                <a:lnTo>
                  <a:pt x="32" y="567"/>
                </a:lnTo>
                <a:lnTo>
                  <a:pt x="44" y="573"/>
                </a:lnTo>
                <a:lnTo>
                  <a:pt x="58" y="578"/>
                </a:lnTo>
                <a:lnTo>
                  <a:pt x="72" y="578"/>
                </a:lnTo>
                <a:lnTo>
                  <a:pt x="72" y="578"/>
                </a:lnTo>
                <a:close/>
              </a:path>
            </a:pathLst>
          </a:custGeom>
          <a:solidFill>
            <a:srgbClr val="E8EEF7"/>
          </a:solidFill>
          <a:ln w="5715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Image</a:t>
            </a:r>
            <a:endParaRPr lang="en-US" sz="2000" dirty="0"/>
          </a:p>
        </p:txBody>
      </p:sp>
      <p:sp>
        <p:nvSpPr>
          <p:cNvPr id="153" name="TextBox 152"/>
          <p:cNvSpPr txBox="1"/>
          <p:nvPr/>
        </p:nvSpPr>
        <p:spPr>
          <a:xfrm>
            <a:off x="2743202" y="5172075"/>
            <a:ext cx="8515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Goal:  find “explanations” about how the terms can be linked</a:t>
            </a:r>
          </a:p>
          <a:p>
            <a:endParaRPr lang="en-US" dirty="0"/>
          </a:p>
          <a:p>
            <a:r>
              <a:rPr lang="en-US" dirty="0" smtClean="0"/>
              <a:t>May require us to add </a:t>
            </a:r>
            <a:r>
              <a:rPr lang="en-US" smtClean="0"/>
              <a:t>(probabilistic) connections </a:t>
            </a:r>
            <a:r>
              <a:rPr lang="en-US" dirty="0" smtClean="0"/>
              <a:t>to the graph!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80251" y="3200559"/>
            <a:ext cx="4588969" cy="2585323"/>
          </a:xfrm>
          <a:prstGeom prst="rect">
            <a:avLst/>
          </a:prstGeom>
          <a:solidFill>
            <a:srgbClr val="A93023"/>
          </a:solidFill>
          <a:ln w="38100">
            <a:solidFill>
              <a:schemeClr val="tx1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Typically there are MANY possible answers</a:t>
            </a:r>
            <a:r>
              <a:rPr lang="is-IS" dirty="0" smtClean="0">
                <a:solidFill>
                  <a:schemeClr val="bg1"/>
                </a:solidFill>
              </a:rPr>
              <a:t>…</a:t>
            </a:r>
          </a:p>
          <a:p>
            <a:endParaRPr lang="is-IS" dirty="0">
              <a:solidFill>
                <a:schemeClr val="bg1"/>
              </a:solidFill>
            </a:endParaRPr>
          </a:p>
          <a:p>
            <a:r>
              <a:rPr lang="is-IS" dirty="0" smtClean="0">
                <a:solidFill>
                  <a:schemeClr val="bg1"/>
                </a:solidFill>
              </a:rPr>
              <a:t>... Each of which has some </a:t>
            </a:r>
            <a:r>
              <a:rPr lang="is-IS" b="1" dirty="0" smtClean="0">
                <a:solidFill>
                  <a:schemeClr val="bg1"/>
                </a:solidFill>
              </a:rPr>
              <a:t>evidence</a:t>
            </a:r>
            <a:r>
              <a:rPr lang="is-IS" dirty="0" smtClean="0">
                <a:solidFill>
                  <a:schemeClr val="bg1"/>
                </a:solidFill>
              </a:rPr>
              <a:t> as to its correctness</a:t>
            </a:r>
            <a:br>
              <a:rPr lang="is-IS" dirty="0" smtClean="0">
                <a:solidFill>
                  <a:schemeClr val="bg1"/>
                </a:solidFill>
              </a:rPr>
            </a:br>
            <a:r>
              <a:rPr lang="is-IS" dirty="0" smtClean="0">
                <a:solidFill>
                  <a:schemeClr val="bg1"/>
                </a:solidFill>
              </a:rPr>
              <a:t>... But some of the answers may be incorrect or irrelevant...</a:t>
            </a:r>
          </a:p>
          <a:p>
            <a:endParaRPr lang="is-IS" dirty="0">
              <a:solidFill>
                <a:schemeClr val="bg1"/>
              </a:solidFill>
            </a:endParaRPr>
          </a:p>
          <a:p>
            <a:r>
              <a:rPr lang="is-IS" dirty="0" smtClean="0">
                <a:solidFill>
                  <a:schemeClr val="bg1"/>
                </a:solidFill>
              </a:rPr>
              <a:t>We want to give the user our “best answers” but try to learn from our mistakes!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7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animBg="1"/>
      <p:bldP spid="303" grpId="0" animBg="1"/>
      <p:bldP spid="327" grpId="0" animBg="1"/>
      <p:bldP spid="368" grpId="0" animBg="1"/>
      <p:bldP spid="150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Nodes, links annotated with evidence for correctness – </a:t>
            </a:r>
            <a:r>
              <a:rPr lang="en-US" i="1" dirty="0" smtClean="0"/>
              <a:t>features</a:t>
            </a:r>
            <a:r>
              <a:rPr lang="en-US" dirty="0" smtClean="0"/>
              <a:t> (provenance):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3808814" y="3384988"/>
            <a:ext cx="405904" cy="335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351153" y="3412366"/>
            <a:ext cx="405904" cy="335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21" name="Rectangular Callout 20"/>
          <p:cNvSpPr/>
          <p:nvPr/>
        </p:nvSpPr>
        <p:spPr>
          <a:xfrm>
            <a:off x="4485964" y="3074949"/>
            <a:ext cx="3203472" cy="1935935"/>
          </a:xfrm>
          <a:prstGeom prst="wedgeRectCallout">
            <a:avLst>
              <a:gd name="adj1" fmla="val -74395"/>
              <a:gd name="adj2" fmla="val 2208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and Links Have Features and Weights,</a:t>
            </a:r>
            <a:br>
              <a:rPr lang="en-US" dirty="0" smtClean="0"/>
            </a:br>
            <a:r>
              <a:rPr lang="en-US" dirty="0" smtClean="0"/>
              <a:t>Supporting Probabilities &amp; Ranking</a:t>
            </a:r>
            <a:endParaRPr lang="en-US" dirty="0"/>
          </a:p>
        </p:txBody>
      </p:sp>
      <p:cxnSp>
        <p:nvCxnSpPr>
          <p:cNvPr id="18" name="Curved Connector 17"/>
          <p:cNvCxnSpPr/>
          <p:nvPr/>
        </p:nvCxnSpPr>
        <p:spPr>
          <a:xfrm flipV="1">
            <a:off x="2757057" y="3552895"/>
            <a:ext cx="1051757" cy="27378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08540" y="3580272"/>
            <a:ext cx="85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linksTo</a:t>
            </a:r>
            <a:endParaRPr lang="en-US" i="1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4555891" y="3101316"/>
          <a:ext cx="305816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92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89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Feature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hasDataFromS</a:t>
                      </a:r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hasDataFromT</a:t>
                      </a:r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linker1AboveThreshold?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linker2AboveThreshold?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8285348" y="3074949"/>
          <a:ext cx="48768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0.8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0.7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7901061" y="3815149"/>
            <a:ext cx="24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∙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077172" y="3803354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0.8+0.7+0.5 = 2.0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64266" y="5079534"/>
            <a:ext cx="82589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Probabilistic scoring model (assuming independence) that supports learning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smtClean="0"/>
              <a:t>for edge e:     </a:t>
            </a:r>
            <a:r>
              <a:rPr lang="en-US" sz="2000" b="1" dirty="0" err="1" smtClean="0"/>
              <a:t>cost</a:t>
            </a:r>
            <a:r>
              <a:rPr lang="en-US" sz="2000" b="1" baseline="-25000" dirty="0" err="1" smtClean="0"/>
              <a:t>e</a:t>
            </a:r>
            <a:r>
              <a:rPr lang="en-US" sz="2000" b="1" dirty="0" smtClean="0"/>
              <a:t> = -lg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P</a:t>
            </a:r>
            <a:r>
              <a:rPr lang="en-US" sz="2000" b="1" baseline="-25000" dirty="0" err="1" smtClean="0"/>
              <a:t>e</a:t>
            </a:r>
            <a:r>
              <a:rPr lang="en-US" sz="2000" b="1" dirty="0" smtClean="0"/>
              <a:t>)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We use this to rank results in decreasing order of </a:t>
            </a:r>
            <a:r>
              <a:rPr lang="en-US" sz="2000" b="1" dirty="0" smtClean="0"/>
              <a:t>probability!</a:t>
            </a:r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767545" y="2422415"/>
            <a:ext cx="3753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We’ll learn weights for the features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91698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Learning from Inclusion / Exclusion of Results </a:t>
            </a:r>
            <a:r>
              <a:rPr lang="en-US" sz="2000" dirty="0" smtClean="0"/>
              <a:t>[Talukdar+08,10][Yan+13]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212113"/>
            <a:ext cx="9766738" cy="5510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End users probably </a:t>
            </a:r>
            <a:r>
              <a:rPr lang="en-US" dirty="0" smtClean="0"/>
              <a:t>can </a:t>
            </a:r>
            <a:r>
              <a:rPr lang="en-US" dirty="0" smtClean="0"/>
              <a:t>often assess plausibility of query results</a:t>
            </a:r>
          </a:p>
          <a:p>
            <a:r>
              <a:rPr lang="en-US" dirty="0" smtClean="0"/>
              <a:t>Different results will share nodes, edges, and </a:t>
            </a:r>
            <a:r>
              <a:rPr lang="en-US" dirty="0" smtClean="0"/>
              <a:t>features – we can generalize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User feedback </a:t>
            </a:r>
            <a:r>
              <a:rPr lang="en-US" dirty="0" smtClean="0"/>
              <a:t>helps us learn </a:t>
            </a:r>
            <a:r>
              <a:rPr lang="en-US" b="1" dirty="0" smtClean="0"/>
              <a:t>source trustworthiness</a:t>
            </a:r>
            <a:r>
              <a:rPr lang="en-US" dirty="0" smtClean="0"/>
              <a:t> [Talukdar+08] and </a:t>
            </a:r>
            <a:r>
              <a:rPr lang="en-US" b="1" dirty="0" smtClean="0"/>
              <a:t>linking algorithm quality</a:t>
            </a:r>
            <a:r>
              <a:rPr lang="en-US" dirty="0" smtClean="0"/>
              <a:t> [Talukdar+10]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3100387" y="2460603"/>
            <a:ext cx="6689999" cy="30686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 descr="Q_feedback.png                                                 0014F184Macintosh HD                   C06A3687:"/>
          <p:cNvPicPr>
            <a:picLocks noChangeAspect="1" noChangeArrowheads="1"/>
          </p:cNvPicPr>
          <p:nvPr/>
        </p:nvPicPr>
        <p:blipFill>
          <a:blip r:embed="rId2" cstate="print"/>
          <a:srcRect l="4072" t="12092" r="36015" b="42562"/>
          <a:stretch>
            <a:fillRect/>
          </a:stretch>
        </p:blipFill>
        <p:spPr bwMode="auto">
          <a:xfrm>
            <a:off x="3308578" y="3053653"/>
            <a:ext cx="5506114" cy="202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Q_feedback.png                                                 0014F184Macintosh HD                   C06A3687:"/>
          <p:cNvPicPr>
            <a:picLocks noChangeAspect="1" noChangeArrowheads="1"/>
          </p:cNvPicPr>
          <p:nvPr/>
        </p:nvPicPr>
        <p:blipFill>
          <a:blip r:embed="rId2" cstate="print"/>
          <a:srcRect l="54" t="61475" r="89654" b="32532"/>
          <a:stretch>
            <a:fillRect/>
          </a:stretch>
        </p:blipFill>
        <p:spPr bwMode="auto">
          <a:xfrm>
            <a:off x="3278529" y="5111869"/>
            <a:ext cx="731216" cy="26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Q_feedback.png                                                 0014F184Macintosh HD                   C06A3687:"/>
          <p:cNvPicPr>
            <a:picLocks noChangeAspect="1" noChangeArrowheads="1"/>
          </p:cNvPicPr>
          <p:nvPr/>
        </p:nvPicPr>
        <p:blipFill>
          <a:blip r:embed="rId2" cstate="print"/>
          <a:srcRect l="54" t="519" r="34883" b="88984"/>
          <a:stretch>
            <a:fillRect/>
          </a:stretch>
        </p:blipFill>
        <p:spPr bwMode="auto">
          <a:xfrm>
            <a:off x="3293553" y="2609545"/>
            <a:ext cx="5881977" cy="46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8800945" y="3250596"/>
            <a:ext cx="6741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👍</a:t>
            </a:r>
          </a:p>
          <a:p>
            <a:r>
              <a:rPr lang="en-US" sz="2000" dirty="0" smtClean="0"/>
              <a:t>👎</a:t>
            </a:r>
          </a:p>
          <a:p>
            <a:r>
              <a:rPr lang="en-US" sz="2000" dirty="0" smtClean="0"/>
              <a:t>👍</a:t>
            </a:r>
          </a:p>
          <a:p>
            <a:r>
              <a:rPr lang="en-US" sz="2000" dirty="0" smtClean="0"/>
              <a:t>🤔</a:t>
            </a:r>
          </a:p>
          <a:p>
            <a:r>
              <a:rPr lang="en-US" sz="2000" dirty="0" smtClean="0"/>
              <a:t>👎</a:t>
            </a:r>
          </a:p>
          <a:p>
            <a:r>
              <a:rPr lang="en-US" sz="2000" dirty="0"/>
              <a:t>👍</a:t>
            </a:r>
          </a:p>
        </p:txBody>
      </p:sp>
    </p:spTree>
    <p:extLst>
      <p:ext uri="{BB962C8B-B14F-4D97-AF65-F5344CB8AC3E}">
        <p14:creationId xmlns:p14="http://schemas.microsoft.com/office/powerpoint/2010/main" val="8338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399" y="152400"/>
            <a:ext cx="9581243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Feedback Allows the System to Learn Good vs Bad Links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</a:t>
            </a:r>
            <a:r>
              <a:rPr lang="en-US" sz="2800" dirty="0" smtClean="0"/>
              <a:t>[Talukdar+10][Yan+13]</a:t>
            </a:r>
            <a:endParaRPr lang="en-US" dirty="0"/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2" t="29855" r="4495" b="24512"/>
          <a:stretch>
            <a:fillRect/>
          </a:stretch>
        </p:blipFill>
        <p:spPr bwMode="auto">
          <a:xfrm>
            <a:off x="3776845" y="2074118"/>
            <a:ext cx="6012104" cy="445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82897" y="931118"/>
            <a:ext cx="4331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 smtClean="0"/>
              <a:t>Bioinformatics data, real user query “templates”, feedback based on gold-standard answers</a:t>
            </a:r>
          </a:p>
        </p:txBody>
      </p:sp>
    </p:spTree>
    <p:extLst>
      <p:ext uri="{BB962C8B-B14F-4D97-AF65-F5344CB8AC3E}">
        <p14:creationId xmlns:p14="http://schemas.microsoft.com/office/powerpoint/2010/main" val="213184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Data Science Process?</a:t>
            </a:r>
            <a:endParaRPr lang="en-US" dirty="0"/>
          </a:p>
        </p:txBody>
      </p:sp>
      <p:sp>
        <p:nvSpPr>
          <p:cNvPr id="4" name="Pentagon 3"/>
          <p:cNvSpPr/>
          <p:nvPr/>
        </p:nvSpPr>
        <p:spPr>
          <a:xfrm>
            <a:off x="2453399" y="2545734"/>
            <a:ext cx="1414462" cy="3429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Instruments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2453399" y="3231534"/>
            <a:ext cx="1414462" cy="65722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Databases</a:t>
            </a:r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2674855" y="4231659"/>
            <a:ext cx="971550" cy="98583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Docu-ments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4991417" y="2888634"/>
            <a:ext cx="2198286" cy="141446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Machine learning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9432" y="2437783"/>
            <a:ext cx="2854315" cy="224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It Useful – Commercial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212113"/>
            <a:ext cx="10018713" cy="536210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How can we make a reusable,</a:t>
            </a:r>
            <a:br>
              <a:rPr lang="en-US" dirty="0" smtClean="0"/>
            </a:br>
            <a:r>
              <a:rPr lang="en-US" dirty="0" smtClean="0"/>
              <a:t>general platform (with finite</a:t>
            </a:r>
            <a:br>
              <a:rPr lang="en-US" dirty="0" smtClean="0"/>
            </a:br>
            <a:r>
              <a:rPr lang="en-US" dirty="0" smtClean="0"/>
              <a:t>resources?)</a:t>
            </a:r>
            <a:endParaRPr lang="en-US" dirty="0"/>
          </a:p>
          <a:p>
            <a:r>
              <a:rPr lang="en-US" dirty="0" smtClean="0"/>
              <a:t>Critical to understand</a:t>
            </a:r>
            <a:br>
              <a:rPr lang="en-US" dirty="0" smtClean="0"/>
            </a:br>
            <a:r>
              <a:rPr lang="en-US" dirty="0" smtClean="0"/>
              <a:t>what problems we are trying to</a:t>
            </a:r>
            <a:br>
              <a:rPr lang="en-US" dirty="0" smtClean="0"/>
            </a:br>
            <a:r>
              <a:rPr lang="en-US" dirty="0" smtClean="0"/>
              <a:t>solve, who the users are, make</a:t>
            </a:r>
            <a:br>
              <a:rPr lang="en-US" dirty="0" smtClean="0"/>
            </a:br>
            <a:r>
              <a:rPr lang="en-US" dirty="0" smtClean="0"/>
              <a:t>the experience intuitive</a:t>
            </a:r>
          </a:p>
          <a:p>
            <a:pPr marL="457200" lvl="1" indent="0">
              <a:buNone/>
            </a:pPr>
            <a:r>
              <a:rPr lang="en-US" dirty="0" smtClean="0"/>
              <a:t>(I won’t claim we have the answers!)</a:t>
            </a:r>
          </a:p>
          <a:p>
            <a:endParaRPr lang="en-US" dirty="0"/>
          </a:p>
          <a:p>
            <a:r>
              <a:rPr lang="en-US" dirty="0" smtClean="0"/>
              <a:t>Our strategy so far:  partnerships with consortia trying to do multimodal data analytics for biomarker discovery</a:t>
            </a:r>
          </a:p>
          <a:p>
            <a:pPr lvl="1"/>
            <a:r>
              <a:rPr lang="en-US" dirty="0" smtClean="0"/>
              <a:t>Many data modalities, some PHI – build as we need these</a:t>
            </a:r>
          </a:p>
          <a:p>
            <a:pPr lvl="1"/>
            <a:r>
              <a:rPr lang="en-US" dirty="0" smtClean="0"/>
              <a:t>Emphasis on pluggable viewers, modules, tools, APIs, </a:t>
            </a:r>
            <a:r>
              <a:rPr lang="is-IS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Facilitate teams with different expertise</a:t>
            </a:r>
          </a:p>
          <a:p>
            <a:pPr lvl="1"/>
            <a:r>
              <a:rPr lang="en-US" dirty="0" smtClean="0"/>
              <a:t>Human annotation </a:t>
            </a:r>
            <a:r>
              <a:rPr lang="en-US" dirty="0" smtClean="0">
                <a:sym typeface="Wingdings"/>
              </a:rPr>
              <a:t> algorithms  predictions and classifications</a:t>
            </a:r>
          </a:p>
          <a:p>
            <a:pPr lvl="1"/>
            <a:r>
              <a:rPr lang="en-US" dirty="0" smtClean="0">
                <a:sym typeface="Wingdings"/>
              </a:rPr>
              <a:t>Could we be on the way towards some sort of “core” for biomedical data science?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879" t="22006" r="6132" b="19400"/>
          <a:stretch/>
        </p:blipFill>
        <p:spPr>
          <a:xfrm>
            <a:off x="6673848" y="1020727"/>
            <a:ext cx="4829175" cy="21431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18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 and Ongoing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020" y="1198045"/>
            <a:ext cx="10255180" cy="5582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Have identified some </a:t>
            </a:r>
            <a:r>
              <a:rPr lang="en-US" dirty="0" smtClean="0"/>
              <a:t>basic </a:t>
            </a:r>
            <a:r>
              <a:rPr lang="en-US" dirty="0" smtClean="0"/>
              <a:t>requirements </a:t>
            </a:r>
            <a:r>
              <a:rPr lang="en-US" dirty="0" smtClean="0"/>
              <a:t>for </a:t>
            </a:r>
            <a:r>
              <a:rPr lang="en-US" dirty="0" smtClean="0"/>
              <a:t>enabling data </a:t>
            </a:r>
            <a:r>
              <a:rPr lang="en-US" dirty="0" smtClean="0"/>
              <a:t>science at scale:</a:t>
            </a:r>
          </a:p>
          <a:p>
            <a:pPr lvl="1"/>
            <a:r>
              <a:rPr lang="en-US" dirty="0" smtClean="0"/>
              <a:t>Incentivizing participation and </a:t>
            </a:r>
            <a:r>
              <a:rPr lang="en-US" dirty="0" smtClean="0"/>
              <a:t>engagement</a:t>
            </a:r>
            <a:endParaRPr lang="en-US" dirty="0" smtClean="0"/>
          </a:p>
          <a:p>
            <a:pPr lvl="1"/>
            <a:r>
              <a:rPr lang="en-US" dirty="0" smtClean="0"/>
              <a:t>Framework for evolving data into integrated, curated form</a:t>
            </a:r>
          </a:p>
          <a:p>
            <a:pPr lvl="2"/>
            <a:r>
              <a:rPr lang="en-US" dirty="0" smtClean="0"/>
              <a:t>Supply your own data</a:t>
            </a:r>
          </a:p>
          <a:p>
            <a:pPr lvl="2"/>
            <a:r>
              <a:rPr lang="en-US" dirty="0" smtClean="0"/>
              <a:t>Supply your own linking algorithms</a:t>
            </a:r>
          </a:p>
          <a:p>
            <a:pPr lvl="2"/>
            <a:r>
              <a:rPr lang="en-US" dirty="0" smtClean="0"/>
              <a:t>Users give feedback on answers, help refine, link, and map data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Still much more to do!</a:t>
            </a:r>
          </a:p>
          <a:p>
            <a:pPr lvl="1"/>
            <a:r>
              <a:rPr lang="en-US" dirty="0"/>
              <a:t>Much broader suite of data types, algorithms, </a:t>
            </a:r>
            <a:r>
              <a:rPr lang="is-IS" dirty="0"/>
              <a:t>… to see if learning can scale</a:t>
            </a:r>
            <a:endParaRPr lang="en-US" dirty="0"/>
          </a:p>
          <a:p>
            <a:pPr lvl="1"/>
            <a:r>
              <a:rPr lang="en-US" dirty="0" smtClean="0"/>
              <a:t>Richer probabilistic models – </a:t>
            </a:r>
            <a:r>
              <a:rPr lang="en-US" b="1" dirty="0" smtClean="0"/>
              <a:t>first need more users and data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Use provenance  </a:t>
            </a:r>
            <a:r>
              <a:rPr lang="en-US" dirty="0" smtClean="0"/>
              <a:t>to improve </a:t>
            </a:r>
            <a:r>
              <a:rPr lang="en-US" dirty="0" smtClean="0"/>
              <a:t>users’ understanding of results</a:t>
            </a:r>
          </a:p>
          <a:p>
            <a:pPr lvl="1"/>
            <a:r>
              <a:rPr lang="en-US" b="1" dirty="0" smtClean="0"/>
              <a:t>Prove that integration leads to discovery (success stories)!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10345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212113"/>
            <a:ext cx="10018713" cy="5343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Alignment algorithms:</a:t>
            </a:r>
          </a:p>
          <a:p>
            <a:pPr lvl="1"/>
            <a:r>
              <a:rPr lang="en-US" dirty="0" smtClean="0"/>
              <a:t>Rahm et al. (COMA++), Gal et al. (</a:t>
            </a:r>
            <a:r>
              <a:rPr lang="en-US" dirty="0" err="1" smtClean="0"/>
              <a:t>OntoBuilder</a:t>
            </a:r>
            <a:r>
              <a:rPr lang="en-US" dirty="0" smtClean="0"/>
              <a:t> and descendants)</a:t>
            </a:r>
          </a:p>
          <a:p>
            <a:pPr lvl="1"/>
            <a:r>
              <a:rPr lang="en-US" dirty="0" err="1" smtClean="0"/>
              <a:t>Ilyas</a:t>
            </a:r>
            <a:r>
              <a:rPr lang="en-US" dirty="0" smtClean="0"/>
              <a:t> et al. (</a:t>
            </a:r>
            <a:r>
              <a:rPr lang="en-US" dirty="0" err="1" smtClean="0"/>
              <a:t>Nadeef</a:t>
            </a:r>
            <a:r>
              <a:rPr lang="en-US" dirty="0" smtClean="0"/>
              <a:t>), [Gruenheid+14], Mehrotra et al., … </a:t>
            </a:r>
          </a:p>
          <a:p>
            <a:pPr marL="0" indent="0">
              <a:buNone/>
            </a:pPr>
            <a:r>
              <a:rPr lang="en-US" dirty="0" smtClean="0"/>
              <a:t>Crowdsourcing: </a:t>
            </a:r>
            <a:r>
              <a:rPr lang="en-US" dirty="0" err="1" smtClean="0"/>
              <a:t>CrowdDB</a:t>
            </a:r>
            <a:r>
              <a:rPr lang="en-US" dirty="0" smtClean="0"/>
              <a:t> [Franklin, Kraska, …], </a:t>
            </a:r>
            <a:r>
              <a:rPr lang="en-US" dirty="0" err="1"/>
              <a:t>Parameswaran</a:t>
            </a:r>
            <a:r>
              <a:rPr lang="en-US" dirty="0"/>
              <a:t>, </a:t>
            </a:r>
            <a:r>
              <a:rPr lang="en-US" dirty="0" smtClean="0"/>
              <a:t>…</a:t>
            </a:r>
          </a:p>
          <a:p>
            <a:pPr marL="0" indent="0">
              <a:buNone/>
            </a:pPr>
            <a:r>
              <a:rPr lang="en-US" dirty="0" smtClean="0"/>
              <a:t>Compositional frameworks for learning mappings:</a:t>
            </a:r>
          </a:p>
          <a:p>
            <a:pPr lvl="1"/>
            <a:r>
              <a:rPr lang="en-US" dirty="0" smtClean="0"/>
              <a:t>LSD, GLUE (Doan), COMA++ (Rahm), annual Ontology Alignment Challenge</a:t>
            </a:r>
          </a:p>
          <a:p>
            <a:pPr marL="0" indent="0">
              <a:buNone/>
            </a:pPr>
            <a:r>
              <a:rPr lang="en-US" dirty="0" smtClean="0"/>
              <a:t>Vision papers:  </a:t>
            </a:r>
            <a:r>
              <a:rPr lang="en-US" i="1" dirty="0" smtClean="0"/>
              <a:t>Pay-as-you-go </a:t>
            </a:r>
            <a:r>
              <a:rPr lang="en-US" i="1" dirty="0"/>
              <a:t>data integration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Halevy, Maier, Franklin, …)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Early pay-as-you-go papers [</a:t>
            </a:r>
            <a:r>
              <a:rPr lang="en-US" dirty="0"/>
              <a:t>Dittrich+], </a:t>
            </a:r>
            <a:r>
              <a:rPr lang="en-US" dirty="0" smtClean="0"/>
              <a:t>[</a:t>
            </a:r>
            <a:r>
              <a:rPr lang="en-US" dirty="0" err="1" smtClean="0"/>
              <a:t>Belhajjame</a:t>
            </a:r>
            <a:r>
              <a:rPr lang="en-US" dirty="0" smtClean="0"/>
              <a:t>+]</a:t>
            </a:r>
          </a:p>
          <a:p>
            <a:pPr marL="0" indent="0">
              <a:buNone/>
            </a:pPr>
            <a:r>
              <a:rPr lang="en-US" dirty="0" smtClean="0"/>
              <a:t>Keyword search over structured data: BANKS, BLINKS, DISCOVER, XRANK,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51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So Fast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4452" y="573206"/>
            <a:ext cx="10018713" cy="6054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“Most of my time involves getting hold of </a:t>
            </a:r>
            <a:r>
              <a:rPr lang="en-US" i="1" dirty="0" smtClean="0">
                <a:solidFill>
                  <a:srgbClr val="C00000"/>
                </a:solidFill>
              </a:rPr>
              <a:t>trustworthy data</a:t>
            </a:r>
            <a:r>
              <a:rPr lang="en-US" i="1" dirty="0" smtClean="0"/>
              <a:t>, </a:t>
            </a:r>
            <a:r>
              <a:rPr lang="en-US" i="1" dirty="0" smtClean="0">
                <a:solidFill>
                  <a:srgbClr val="C00000"/>
                </a:solidFill>
              </a:rPr>
              <a:t>integrating </a:t>
            </a:r>
            <a:r>
              <a:rPr lang="en-US" i="1" dirty="0" smtClean="0"/>
              <a:t>it into a homogeneous form, and formulating </a:t>
            </a:r>
            <a:r>
              <a:rPr lang="en-US" i="1" dirty="0" smtClean="0">
                <a:solidFill>
                  <a:srgbClr val="C00000"/>
                </a:solidFill>
              </a:rPr>
              <a:t>questions</a:t>
            </a:r>
            <a:r>
              <a:rPr lang="en-US" i="1" dirty="0" smtClean="0"/>
              <a:t>… </a:t>
            </a:r>
            <a:br>
              <a:rPr lang="en-US" i="1" dirty="0" smtClean="0"/>
            </a:b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We use </a:t>
            </a:r>
            <a:r>
              <a:rPr lang="en-US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off-the-shelf machine learning techniques</a:t>
            </a:r>
            <a:r>
              <a:rPr lang="en-US" i="1" dirty="0"/>
              <a:t> </a:t>
            </a:r>
            <a:r>
              <a:rPr lang="en-US" i="1" dirty="0" smtClean="0"/>
              <a:t>and </a:t>
            </a:r>
            <a:r>
              <a:rPr lang="en-US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standard visualizations</a:t>
            </a:r>
            <a:r>
              <a:rPr lang="en-US" i="1" dirty="0" smtClean="0"/>
              <a:t>…”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4" name="Picture 10" descr="https://www.eff.org/files/palantir-logo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731" y="1161920"/>
            <a:ext cx="1923941" cy="48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074673" y="3821587"/>
            <a:ext cx="7258270" cy="2379043"/>
            <a:chOff x="6189348" y="4250212"/>
            <a:chExt cx="7258270" cy="2379043"/>
          </a:xfrm>
        </p:grpSpPr>
        <p:pic>
          <p:nvPicPr>
            <p:cNvPr id="6146" name="Picture 2" descr="http://cnt.upenn.edu/sites/default/files/logo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9932" y="4250212"/>
              <a:ext cx="3055942" cy="72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Penn Medicin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83491" b="-15361"/>
            <a:stretch/>
          </p:blipFill>
          <p:spPr bwMode="auto">
            <a:xfrm>
              <a:off x="8678909" y="4250212"/>
              <a:ext cx="531023" cy="62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488911" y="4343411"/>
              <a:ext cx="20714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Similar stories:</a:t>
              </a:r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89348" y="5367371"/>
              <a:ext cx="7258270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dirty="0" smtClean="0"/>
                <a:t>and Laura Haas SIGMOD 15 keynote,</a:t>
              </a:r>
              <a:br>
                <a:rPr lang="en-US" sz="2800" dirty="0" smtClean="0"/>
              </a:br>
              <a:r>
                <a:rPr lang="en-US" sz="2400" dirty="0" smtClean="0"/>
                <a:t>“</a:t>
              </a:r>
              <a:r>
                <a:rPr lang="en-US" sz="2400" dirty="0"/>
                <a:t>The Power Behind the Throne: Information Integration </a:t>
              </a: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>in </a:t>
              </a:r>
              <a:r>
                <a:rPr lang="en-US" sz="2400" dirty="0"/>
                <a:t>the Age of Data-Driven </a:t>
              </a:r>
              <a:r>
                <a:rPr lang="en-US" sz="2400" dirty="0" smtClean="0"/>
                <a:t>Discovery”</a:t>
              </a:r>
              <a:endParaRPr lang="en-US" sz="2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123731" y="1198646"/>
            <a:ext cx="4065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“Forward Deployed Engineer”: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096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Data Science Process, Revisited</a:t>
            </a:r>
            <a:endParaRPr lang="en-US" dirty="0"/>
          </a:p>
        </p:txBody>
      </p:sp>
      <p:sp>
        <p:nvSpPr>
          <p:cNvPr id="4" name="Pentagon 3"/>
          <p:cNvSpPr/>
          <p:nvPr/>
        </p:nvSpPr>
        <p:spPr>
          <a:xfrm>
            <a:off x="1663690" y="2504171"/>
            <a:ext cx="1414462" cy="3429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Instruments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1663690" y="3189971"/>
            <a:ext cx="1414462" cy="65722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Databases</a:t>
            </a:r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1885146" y="4190096"/>
            <a:ext cx="971550" cy="98583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Docu-ments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4201708" y="2847071"/>
            <a:ext cx="2198286" cy="141446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Machine learning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9723" y="2396220"/>
            <a:ext cx="2854315" cy="224472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6758109" y="2847072"/>
            <a:ext cx="2198286" cy="141446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Machine learning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6395" y="2431941"/>
            <a:ext cx="2854315" cy="2244725"/>
          </a:xfrm>
          <a:prstGeom prst="rect">
            <a:avLst/>
          </a:prstGeom>
        </p:spPr>
      </p:pic>
      <p:sp>
        <p:nvSpPr>
          <p:cNvPr id="11" name="Can 10"/>
          <p:cNvSpPr/>
          <p:nvPr/>
        </p:nvSpPr>
        <p:spPr>
          <a:xfrm>
            <a:off x="5129923" y="3129645"/>
            <a:ext cx="1414462" cy="84931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Integrated</a:t>
            </a:r>
          </a:p>
          <a:p>
            <a:pPr algn="ctr"/>
            <a:r>
              <a:rPr lang="en-US" dirty="0" smtClean="0"/>
              <a:t>“Database”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3253692" y="2847071"/>
            <a:ext cx="1662507" cy="141446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Integration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8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Integration Is Hard – </a:t>
            </a:r>
            <a:r>
              <a:rPr lang="en-US" smtClean="0"/>
              <a:t>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212112"/>
            <a:ext cx="10018713" cy="5298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How do we get </a:t>
            </a:r>
            <a:r>
              <a:rPr lang="en-US" b="1" dirty="0" smtClean="0"/>
              <a:t>people</a:t>
            </a:r>
            <a:r>
              <a:rPr lang="en-US" dirty="0" smtClean="0"/>
              <a:t> to share data?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rgbClr val="7030A0"/>
                </a:solidFill>
              </a:rPr>
              <a:t>Not always </a:t>
            </a:r>
            <a:r>
              <a:rPr lang="en-US" i="1" dirty="0" smtClean="0">
                <a:solidFill>
                  <a:srgbClr val="7030A0"/>
                </a:solidFill>
              </a:rPr>
              <a:t>incentivized to do so!</a:t>
            </a:r>
            <a:endParaRPr lang="en-US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How </a:t>
            </a:r>
            <a:r>
              <a:rPr lang="en-US" dirty="0" smtClean="0"/>
              <a:t>do we </a:t>
            </a:r>
            <a:r>
              <a:rPr lang="en-US" dirty="0" smtClean="0"/>
              <a:t>identify the </a:t>
            </a:r>
            <a:r>
              <a:rPr lang="en-US" b="1" dirty="0" smtClean="0"/>
              <a:t>set of concepts </a:t>
            </a:r>
            <a:r>
              <a:rPr lang="en-US" dirty="0" smtClean="0"/>
              <a:t>that matter?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rgbClr val="7030A0"/>
                </a:solidFill>
              </a:rPr>
              <a:t>Schemas, ontologies, </a:t>
            </a:r>
            <a:r>
              <a:rPr lang="en-US" i="1" dirty="0" smtClean="0">
                <a:solidFill>
                  <a:srgbClr val="7030A0"/>
                </a:solidFill>
              </a:rPr>
              <a:t>standards</a:t>
            </a:r>
            <a:endParaRPr lang="en-US" dirty="0" smtClean="0"/>
          </a:p>
          <a:p>
            <a:pPr marL="0" indent="0" algn="ctr">
              <a:buNone/>
            </a:pPr>
            <a:r>
              <a:rPr lang="en-US" i="1" dirty="0" smtClean="0">
                <a:solidFill>
                  <a:srgbClr val="A93023"/>
                </a:solidFill>
              </a:rPr>
              <a:t>Issue:  semantics isn’t fixed – genes vs proteins, microbiome, </a:t>
            </a:r>
            <a:r>
              <a:rPr lang="is-IS" i="1" dirty="0" smtClean="0">
                <a:solidFill>
                  <a:srgbClr val="A93023"/>
                </a:solidFill>
              </a:rPr>
              <a:t>…</a:t>
            </a:r>
            <a:endParaRPr lang="en-US" i="1" dirty="0">
              <a:solidFill>
                <a:srgbClr val="A93023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Can I use data from patients </a:t>
            </a:r>
            <a:r>
              <a:rPr lang="en-US" dirty="0"/>
              <a:t>from different population groups?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7030A0"/>
                </a:solidFill>
              </a:rPr>
              <a:t>Depends on the usage scenario</a:t>
            </a:r>
            <a:r>
              <a:rPr lang="en-US" i="1" dirty="0" smtClean="0">
                <a:solidFill>
                  <a:srgbClr val="7030A0"/>
                </a:solidFill>
              </a:rPr>
              <a:t>!</a:t>
            </a:r>
            <a:r>
              <a:rPr lang="en-US" i="1" dirty="0" smtClean="0">
                <a:solidFill>
                  <a:srgbClr val="C00000"/>
                </a:solidFill>
              </a:rPr>
              <a:t>  </a:t>
            </a:r>
            <a:br>
              <a:rPr lang="en-US" i="1" dirty="0" smtClean="0">
                <a:solidFill>
                  <a:srgbClr val="C00000"/>
                </a:solidFill>
              </a:rPr>
            </a:br>
            <a:r>
              <a:rPr lang="en-US" i="1" dirty="0" smtClean="0">
                <a:solidFill>
                  <a:srgbClr val="A93023"/>
                </a:solidFill>
              </a:rPr>
              <a:t>“Equivalence is context-dependent”</a:t>
            </a:r>
            <a:endParaRPr lang="en-US" i="1" dirty="0">
              <a:solidFill>
                <a:srgbClr val="A93023"/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972550" y="1354987"/>
            <a:ext cx="253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tx2"/>
                </a:solidFill>
              </a:rPr>
              <a:t>Social-technical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72550" y="2612287"/>
            <a:ext cx="253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smtClean="0">
                <a:solidFill>
                  <a:schemeClr val="tx2"/>
                </a:solidFill>
              </a:rPr>
              <a:t>Modeling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72550" y="5256670"/>
            <a:ext cx="2530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tx2"/>
                </a:solidFill>
              </a:rPr>
              <a:t>Context +</a:t>
            </a:r>
            <a:br>
              <a:rPr lang="en-US" i="1" dirty="0" smtClean="0">
                <a:solidFill>
                  <a:schemeClr val="tx2"/>
                </a:solidFill>
              </a:rPr>
            </a:br>
            <a:r>
              <a:rPr lang="en-US" i="1" dirty="0" smtClean="0">
                <a:solidFill>
                  <a:schemeClr val="tx2"/>
                </a:solidFill>
              </a:rPr>
              <a:t>provenance</a:t>
            </a:r>
            <a:endParaRPr lang="en-US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4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Integration Is Hard – Part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212112"/>
            <a:ext cx="10018713" cy="5298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How </a:t>
            </a:r>
            <a:r>
              <a:rPr lang="en-US" dirty="0" smtClean="0"/>
              <a:t>do I link data that uses different identifiers for the same entity?</a:t>
            </a:r>
          </a:p>
          <a:p>
            <a:pPr marL="457200" lvl="1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J SMITH   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 JON SMITH</a:t>
            </a:r>
            <a:r>
              <a:rPr lang="en-US" dirty="0" smtClean="0">
                <a:sym typeface="Wingdings"/>
              </a:rPr>
              <a:t>    </a:t>
            </a:r>
            <a:r>
              <a:rPr lang="en-US" dirty="0" smtClean="0">
                <a:sym typeface="Wingdings"/>
              </a:rPr>
              <a:t>?</a:t>
            </a:r>
          </a:p>
          <a:p>
            <a:pPr marL="457200" lvl="1" indent="0" algn="ctr">
              <a:buNone/>
            </a:pPr>
            <a:endParaRPr lang="en-US" dirty="0" smtClean="0">
              <a:sym typeface="Wingdings"/>
            </a:endParaRPr>
          </a:p>
          <a:p>
            <a:pPr marL="0" indent="0">
              <a:buNone/>
            </a:pPr>
            <a:r>
              <a:rPr lang="en-US" dirty="0" smtClean="0"/>
              <a:t>What </a:t>
            </a:r>
            <a:r>
              <a:rPr lang="en-US" dirty="0" smtClean="0"/>
              <a:t>if my data is in terms of a sampling period vs a sampling frequency?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period (s) = 1 / frequency (Hz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</a:p>
          <a:p>
            <a:pPr marL="0" indent="0" algn="ctr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  <a:sym typeface="Wingdings"/>
              </a:rPr>
              <a:t> Data conversions (mappings), inherent uncertainty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43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“General purpose integration for anything” isn’t achievable out of the box</a:t>
            </a:r>
          </a:p>
          <a:p>
            <a:endParaRPr lang="en-US" dirty="0"/>
          </a:p>
          <a:p>
            <a:r>
              <a:rPr lang="en-US" dirty="0" smtClean="0"/>
              <a:t>But this is true of virtually everything else in computer science</a:t>
            </a:r>
          </a:p>
          <a:p>
            <a:endParaRPr lang="en-US" dirty="0"/>
          </a:p>
          <a:p>
            <a:r>
              <a:rPr lang="en-US" dirty="0" smtClean="0"/>
              <a:t>Can we build tools that solve </a:t>
            </a:r>
            <a:r>
              <a:rPr lang="en-US" b="1" dirty="0" smtClean="0"/>
              <a:t>50% of the problem</a:t>
            </a:r>
            <a:r>
              <a:rPr lang="en-US" dirty="0" smtClean="0"/>
              <a:t> and need domain customization for the other 50%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A93023"/>
                </a:solidFill>
              </a:rPr>
              <a:t>Only way to find out: validate + improve our techniques in the real world</a:t>
            </a:r>
            <a:endParaRPr lang="en-US" dirty="0">
              <a:solidFill>
                <a:srgbClr val="A930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I: Encountering the Real-World</a:t>
            </a:r>
            <a:br>
              <a:rPr lang="en-US" dirty="0" smtClean="0"/>
            </a:br>
            <a:r>
              <a:rPr lang="en-US" dirty="0" smtClean="0"/>
              <a:t>Challenges of Community Data Science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enn">
      <a:dk1>
        <a:srgbClr val="0B4183"/>
      </a:dk1>
      <a:lt1>
        <a:sysClr val="window" lastClr="FFFFFF"/>
      </a:lt1>
      <a:dk2>
        <a:srgbClr val="212121"/>
      </a:dk2>
      <a:lt2>
        <a:srgbClr val="CDD0D1"/>
      </a:lt2>
      <a:accent1>
        <a:srgbClr val="A93023"/>
      </a:accent1>
      <a:accent2>
        <a:srgbClr val="7F7F7F"/>
      </a:accent2>
      <a:accent3>
        <a:srgbClr val="1186C3"/>
      </a:accent3>
      <a:accent4>
        <a:srgbClr val="702017"/>
      </a:accent4>
      <a:accent5>
        <a:srgbClr val="B4D3F8"/>
      </a:accent5>
      <a:accent6>
        <a:srgbClr val="1186C3"/>
      </a:accent6>
      <a:hlink>
        <a:srgbClr val="3085ED"/>
      </a:hlink>
      <a:folHlink>
        <a:srgbClr val="0070C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21269</TotalTime>
  <Words>1666</Words>
  <Application>Microsoft Macintosh PowerPoint</Application>
  <PresentationFormat>Widescreen</PresentationFormat>
  <Paragraphs>384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Calibri</vt:lpstr>
      <vt:lpstr>Corbel</vt:lpstr>
      <vt:lpstr>Times New Roman</vt:lpstr>
      <vt:lpstr>Wingdings</vt:lpstr>
      <vt:lpstr>Arial</vt:lpstr>
      <vt:lpstr>Parallax</vt:lpstr>
      <vt:lpstr>Linking Data, Linking Science</vt:lpstr>
      <vt:lpstr>Data Science in Health/Bio/Medicine</vt:lpstr>
      <vt:lpstr>The Data Science Process?</vt:lpstr>
      <vt:lpstr>Not So Fast…</vt:lpstr>
      <vt:lpstr>The Data Science Process, Revisited</vt:lpstr>
      <vt:lpstr>Why Integration Is Hard – Part 2</vt:lpstr>
      <vt:lpstr>Why Integration Is Hard – Part 1</vt:lpstr>
      <vt:lpstr>What Can We Do?</vt:lpstr>
      <vt:lpstr>Phase I: Encountering the Real-World Challenges of Community Data Science</vt:lpstr>
      <vt:lpstr>A Community in Need of Data Integration: Neuroscience</vt:lpstr>
      <vt:lpstr>Making Data Sharing for Epilepsy Easy:  IEEG.org [w/Litt, Wagenaar, Worrell]</vt:lpstr>
      <vt:lpstr>Solution: Challenges &amp; Prizes</vt:lpstr>
      <vt:lpstr>Lessons Learned in Phase I</vt:lpstr>
      <vt:lpstr>But there Were Irritating Technical Issues</vt:lpstr>
      <vt:lpstr>Phase 2: Towards a Common Platform for the Core of Data Science</vt:lpstr>
      <vt:lpstr>The Key Divergence from Common Practice</vt:lpstr>
      <vt:lpstr>The Vision: “Pay as You Go Integration” [Halevy et al. 2003]</vt:lpstr>
      <vt:lpstr>First Step: Drag and Drop any Data into a Probabilistic Graph Database [CIDR 13]</vt:lpstr>
      <vt:lpstr>The Model: Search-Driven Integration [Talukdar+08,10] to Query and Refine the Graph</vt:lpstr>
      <vt:lpstr>Users Are Focused on Relating Multi-Modal Data for Analysis, via Queries</vt:lpstr>
      <vt:lpstr>What Kinds of Queries?</vt:lpstr>
      <vt:lpstr>Ranked Search Results</vt:lpstr>
      <vt:lpstr>Technical Challenges</vt:lpstr>
      <vt:lpstr>A Sketch of the Technical Approach</vt:lpstr>
      <vt:lpstr>Searching &amp; Linking on Demand</vt:lpstr>
      <vt:lpstr>Searching &amp; Linking on Demand</vt:lpstr>
      <vt:lpstr>Data and Links Have Features and Weights, Supporting Probabilities &amp; Ranking</vt:lpstr>
      <vt:lpstr>Learning from Inclusion / Exclusion of Results [Talukdar+08,10][Yan+13]</vt:lpstr>
      <vt:lpstr>Feedback Allows the System to Learn Good vs Bad Links                   [Talukdar+10][Yan+13]</vt:lpstr>
      <vt:lpstr>Making It Useful – Commercial Platform</vt:lpstr>
      <vt:lpstr>Contributions and Ongoing Work</vt:lpstr>
      <vt:lpstr>Related Work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Q System: Incrementally Developing Hypotheses</dc:title>
  <dc:creator>Zack Ives</dc:creator>
  <cp:lastModifiedBy>Zachary Ives</cp:lastModifiedBy>
  <cp:revision>217</cp:revision>
  <cp:lastPrinted>2014-10-21T14:15:26Z</cp:lastPrinted>
  <dcterms:created xsi:type="dcterms:W3CDTF">2014-03-01T13:47:01Z</dcterms:created>
  <dcterms:modified xsi:type="dcterms:W3CDTF">2016-10-06T12:11:56Z</dcterms:modified>
</cp:coreProperties>
</file>