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4"/>
    <p:sldMasterId id="2147483929" r:id="rId5"/>
    <p:sldMasterId id="2147483931" r:id="rId6"/>
    <p:sldMasterId id="2147483933" r:id="rId7"/>
  </p:sldMasterIdLst>
  <p:notesMasterIdLst>
    <p:notesMasterId r:id="rId19"/>
  </p:notesMasterIdLst>
  <p:handoutMasterIdLst>
    <p:handoutMasterId r:id="rId20"/>
  </p:handoutMasterIdLst>
  <p:sldIdLst>
    <p:sldId id="497" r:id="rId8"/>
    <p:sldId id="488" r:id="rId9"/>
    <p:sldId id="489" r:id="rId10"/>
    <p:sldId id="490" r:id="rId11"/>
    <p:sldId id="491" r:id="rId12"/>
    <p:sldId id="492" r:id="rId13"/>
    <p:sldId id="494" r:id="rId14"/>
    <p:sldId id="496" r:id="rId15"/>
    <p:sldId id="499" r:id="rId16"/>
    <p:sldId id="501" r:id="rId17"/>
    <p:sldId id="502"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85732" autoAdjust="0"/>
  </p:normalViewPr>
  <p:slideViewPr>
    <p:cSldViewPr snapToGrid="0" snapToObjects="1">
      <p:cViewPr varScale="1">
        <p:scale>
          <a:sx n="60" d="100"/>
          <a:sy n="60" d="100"/>
        </p:scale>
        <p:origin x="1448" y="5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37000" y="1"/>
            <a:ext cx="3011488" cy="461963"/>
          </a:xfrm>
          <a:prstGeom prst="rect">
            <a:avLst/>
          </a:prstGeom>
        </p:spPr>
        <p:txBody>
          <a:bodyPr vert="horz" lIns="91435" tIns="45717" rIns="91435" bIns="45717" rtlCol="0"/>
          <a:lstStyle>
            <a:lvl1pPr algn="r">
              <a:defRPr sz="1200"/>
            </a:lvl1pPr>
          </a:lstStyle>
          <a:p>
            <a:fld id="{3C168D95-9891-4E44-8A27-2C796A43435F}" type="datetimeFigureOut">
              <a:rPr lang="en-US" smtClean="0"/>
              <a:t>10/5/2016</a:t>
            </a:fld>
            <a:endParaRPr lang="en-US"/>
          </a:p>
        </p:txBody>
      </p:sp>
      <p:sp>
        <p:nvSpPr>
          <p:cNvPr id="4" name="Footer Placeholder 3"/>
          <p:cNvSpPr>
            <a:spLocks noGrp="1"/>
          </p:cNvSpPr>
          <p:nvPr>
            <p:ph type="ftr" sz="quarter" idx="2"/>
          </p:nvPr>
        </p:nvSpPr>
        <p:spPr>
          <a:xfrm>
            <a:off x="0" y="8772526"/>
            <a:ext cx="3011488" cy="461963"/>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35" tIns="45717" rIns="91435" bIns="45717" rtlCol="0" anchor="b"/>
          <a:lstStyle>
            <a:lvl1pPr algn="r">
              <a:defRPr sz="1200"/>
            </a:lvl1pPr>
          </a:lstStyle>
          <a:p>
            <a:fld id="{A6245023-F3B0-4A41-A071-2F1558BB23E5}" type="slidenum">
              <a:rPr lang="en-US" smtClean="0"/>
              <a:t>‹#›</a:t>
            </a:fld>
            <a:endParaRPr lang="en-US"/>
          </a:p>
        </p:txBody>
      </p:sp>
    </p:spTree>
    <p:extLst>
      <p:ext uri="{BB962C8B-B14F-4D97-AF65-F5344CB8AC3E}">
        <p14:creationId xmlns:p14="http://schemas.microsoft.com/office/powerpoint/2010/main" val="572314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82" tIns="46241" rIns="92482" bIns="46241" rtlCol="0"/>
          <a:lstStyle>
            <a:lvl1pPr algn="r">
              <a:defRPr sz="1200"/>
            </a:lvl1pPr>
          </a:lstStyle>
          <a:p>
            <a:fld id="{4D27D705-4340-45E7-8D89-9B9BC7DBEBDA}" type="datetimeFigureOut">
              <a:rPr lang="en-US" smtClean="0"/>
              <a:t>10/5/2016</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2482" tIns="46241" rIns="92482" bIns="46241" rtlCol="0" anchor="b"/>
          <a:lstStyle>
            <a:lvl1pPr algn="r">
              <a:defRPr sz="1200"/>
            </a:lvl1pPr>
          </a:lstStyle>
          <a:p>
            <a:fld id="{14663D1C-B24C-4A17-BDF6-3A7AACED1C4A}" type="slidenum">
              <a:rPr lang="en-US" smtClean="0"/>
              <a:t>‹#›</a:t>
            </a:fld>
            <a:endParaRPr lang="en-US"/>
          </a:p>
        </p:txBody>
      </p:sp>
    </p:spTree>
    <p:extLst>
      <p:ext uri="{BB962C8B-B14F-4D97-AF65-F5344CB8AC3E}">
        <p14:creationId xmlns:p14="http://schemas.microsoft.com/office/powerpoint/2010/main" val="3482988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3B5830-C774-0C4F-8148-3C18183B17ED}" type="slidenum">
              <a:rPr lang="en-US" smtClean="0"/>
              <a:t>‹#›</a:t>
            </a:fld>
            <a:endParaRPr lang="en-US"/>
          </a:p>
        </p:txBody>
      </p:sp>
    </p:spTree>
    <p:extLst>
      <p:ext uri="{BB962C8B-B14F-4D97-AF65-F5344CB8AC3E}">
        <p14:creationId xmlns:p14="http://schemas.microsoft.com/office/powerpoint/2010/main" val="129179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3B5830-C774-0C4F-8148-3C18183B17ED}" type="slidenum">
              <a:rPr lang="en-US" smtClean="0"/>
              <a:t>‹#›</a:t>
            </a:fld>
            <a:endParaRPr lang="en-US"/>
          </a:p>
        </p:txBody>
      </p:sp>
    </p:spTree>
    <p:extLst>
      <p:ext uri="{BB962C8B-B14F-4D97-AF65-F5344CB8AC3E}">
        <p14:creationId xmlns:p14="http://schemas.microsoft.com/office/powerpoint/2010/main" val="105251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3B5830-C774-0C4F-8148-3C18183B17ED}" type="slidenum">
              <a:rPr lang="en-US" smtClean="0"/>
              <a:t>‹#›</a:t>
            </a:fld>
            <a:endParaRPr lang="en-US"/>
          </a:p>
        </p:txBody>
      </p:sp>
    </p:spTree>
    <p:extLst>
      <p:ext uri="{BB962C8B-B14F-4D97-AF65-F5344CB8AC3E}">
        <p14:creationId xmlns:p14="http://schemas.microsoft.com/office/powerpoint/2010/main" val="134108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3B5830-C774-0C4F-8148-3C18183B17ED}" type="slidenum">
              <a:rPr lang="en-US" smtClean="0"/>
              <a:t>‹#›</a:t>
            </a:fld>
            <a:endParaRPr lang="en-US"/>
          </a:p>
        </p:txBody>
      </p:sp>
    </p:spTree>
    <p:extLst>
      <p:ext uri="{BB962C8B-B14F-4D97-AF65-F5344CB8AC3E}">
        <p14:creationId xmlns:p14="http://schemas.microsoft.com/office/powerpoint/2010/main" val="164348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2BB6F-1A55-4896-A261-CBBB392C2887}" type="datetime1">
              <a:rPr lang="en-US" smtClean="0">
                <a:solidFill>
                  <a:prstClr val="black">
                    <a:tint val="75000"/>
                  </a:prstClr>
                </a:solidFill>
              </a:rPr>
              <a:pPr/>
              <a:t>10/5/2016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7F7A37-8627-4B80-A978-8F6C8A5C7C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268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2BB6F-1A55-4896-A261-CBBB392C2887}" type="datetime1">
              <a:rPr lang="en-US" smtClean="0">
                <a:solidFill>
                  <a:prstClr val="black">
                    <a:tint val="75000"/>
                  </a:prstClr>
                </a:solidFill>
              </a:rPr>
              <a:pPr/>
              <a:t>10/5/2016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7F7A37-8627-4B80-A978-8F6C8A5C7C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361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2BB6F-1A55-4896-A261-CBBB392C2887}" type="datetime1">
              <a:rPr lang="en-US" smtClean="0">
                <a:solidFill>
                  <a:prstClr val="black">
                    <a:tint val="75000"/>
                  </a:prstClr>
                </a:solidFill>
              </a:rPr>
              <a:pPr/>
              <a:t>10/5/2016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7F7A37-8627-4B80-A978-8F6C8A5C7C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89374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6"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Date Placeholder 3"/>
          <p:cNvSpPr>
            <a:spLocks noGrp="1"/>
          </p:cNvSpPr>
          <p:nvPr>
            <p:ph type="dt" sz="half" idx="2"/>
          </p:nvPr>
        </p:nvSpPr>
        <p:spPr>
          <a:xfrm>
            <a:off x="3843163" y="6172201"/>
            <a:ext cx="3942523" cy="320674"/>
          </a:xfrm>
          <a:prstGeom prst="rect">
            <a:avLst/>
          </a:prstGeom>
        </p:spPr>
        <p:txBody>
          <a:bodyPr vert="horz" lIns="91440" tIns="45720" rIns="91440" bIns="0" rtlCol="0" anchor="b"/>
          <a:lstStyle>
            <a:lvl1pPr algn="l">
              <a:defRPr sz="1000">
                <a:solidFill>
                  <a:schemeClr val="tx1"/>
                </a:solidFill>
              </a:defRPr>
            </a:lvl1pPr>
          </a:lstStyle>
          <a:p>
            <a:endParaRPr lang="en-US" dirty="0"/>
          </a:p>
        </p:txBody>
      </p:sp>
      <p:sp>
        <p:nvSpPr>
          <p:cNvPr id="18" name="Footer Placeholder 4"/>
          <p:cNvSpPr>
            <a:spLocks noGrp="1"/>
          </p:cNvSpPr>
          <p:nvPr>
            <p:ph type="ftr" sz="quarter" idx="3"/>
          </p:nvPr>
        </p:nvSpPr>
        <p:spPr>
          <a:xfrm>
            <a:off x="3843163" y="6492875"/>
            <a:ext cx="3942523" cy="298628"/>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19"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pic>
        <p:nvPicPr>
          <p:cNvPr id="20" name="Picture 19"/>
          <p:cNvPicPr>
            <a:picLocks noChangeAspect="1"/>
          </p:cNvPicPr>
          <p:nvPr userDrawn="1"/>
        </p:nvPicPr>
        <p:blipFill>
          <a:blip r:embed="rId6"/>
          <a:stretch>
            <a:fillRect/>
          </a:stretch>
        </p:blipFill>
        <p:spPr>
          <a:xfrm>
            <a:off x="457200" y="6329849"/>
            <a:ext cx="448365" cy="446870"/>
          </a:xfrm>
          <a:prstGeom prst="rect">
            <a:avLst/>
          </a:prstGeom>
        </p:spPr>
      </p:pic>
      <p:pic>
        <p:nvPicPr>
          <p:cNvPr id="21" name="Picture 20"/>
          <p:cNvPicPr>
            <a:picLocks noChangeAspect="1"/>
          </p:cNvPicPr>
          <p:nvPr userDrawn="1"/>
        </p:nvPicPr>
        <p:blipFill>
          <a:blip r:embed="rId7"/>
          <a:stretch>
            <a:fillRect/>
          </a:stretch>
        </p:blipFill>
        <p:spPr>
          <a:xfrm>
            <a:off x="1076346" y="6380728"/>
            <a:ext cx="2582550" cy="395991"/>
          </a:xfrm>
          <a:prstGeom prst="rect">
            <a:avLst/>
          </a:prstGeom>
        </p:spPr>
      </p:pic>
    </p:spTree>
    <p:extLst>
      <p:ext uri="{BB962C8B-B14F-4D97-AF65-F5344CB8AC3E}">
        <p14:creationId xmlns:p14="http://schemas.microsoft.com/office/powerpoint/2010/main" val="2404277556"/>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7E0F178-DCDB-4474-B871-6F3F68FAADFD}" type="datetime1">
              <a:rPr lang="en-US" smtClean="0">
                <a:solidFill>
                  <a:prstClr val="black">
                    <a:tint val="75000"/>
                  </a:prstClr>
                </a:solidFill>
              </a:rPr>
              <a:pPr/>
              <a:t>10/5/2016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F7A37-8627-4B80-A978-8F6C8A5C7C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2477917"/>
      </p:ext>
    </p:extLst>
  </p:cSld>
  <p:clrMap bg1="lt1" tx1="dk1" bg2="lt2" tx2="dk2" accent1="accent1" accent2="accent2" accent3="accent3" accent4="accent4" accent5="accent5" accent6="accent6" hlink="hlink" folHlink="folHlink"/>
  <p:sldLayoutIdLst>
    <p:sldLayoutId id="2147483930"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7E0F178-DCDB-4474-B871-6F3F68FAADFD}" type="datetime1">
              <a:rPr lang="en-US" smtClean="0">
                <a:solidFill>
                  <a:prstClr val="black">
                    <a:tint val="75000"/>
                  </a:prstClr>
                </a:solidFill>
              </a:rPr>
              <a:pPr/>
              <a:t>10/5/2016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F7A37-8627-4B80-A978-8F6C8A5C7C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302941"/>
      </p:ext>
    </p:extLst>
  </p:cSld>
  <p:clrMap bg1="lt1" tx1="dk1" bg2="lt2" tx2="dk2" accent1="accent1" accent2="accent2" accent3="accent3" accent4="accent4" accent5="accent5" accent6="accent6" hlink="hlink" folHlink="folHlink"/>
  <p:sldLayoutIdLst>
    <p:sldLayoutId id="2147483932"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7E0F178-DCDB-4474-B871-6F3F68FAADFD}" type="datetime1">
              <a:rPr lang="en-US" smtClean="0">
                <a:solidFill>
                  <a:prstClr val="black">
                    <a:tint val="75000"/>
                  </a:prstClr>
                </a:solidFill>
              </a:rPr>
              <a:pPr/>
              <a:t>10/5/2016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F7A37-8627-4B80-A978-8F6C8A5C7C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4935799"/>
      </p:ext>
    </p:extLst>
  </p:cSld>
  <p:clrMap bg1="lt1" tx1="dk1" bg2="lt2" tx2="dk2" accent1="accent1" accent2="accent2" accent3="accent3" accent4="accent4" accent5="accent5" accent6="accent6" hlink="hlink" folHlink="folHlink"/>
  <p:sldLayoutIdLst>
    <p:sldLayoutId id="2147483934"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cancerreseaarch@nih.gov"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1</a:t>
            </a:fld>
            <a:endParaRPr lang="en-US">
              <a:solidFill>
                <a:prstClr val="black">
                  <a:tint val="75000"/>
                </a:prstClr>
              </a:solidFill>
            </a:endParaRPr>
          </a:p>
        </p:txBody>
      </p:sp>
      <p:sp>
        <p:nvSpPr>
          <p:cNvPr id="3" name="Rectangle 2"/>
          <p:cNvSpPr/>
          <p:nvPr/>
        </p:nvSpPr>
        <p:spPr>
          <a:xfrm>
            <a:off x="680057" y="3820769"/>
            <a:ext cx="8064180" cy="1569660"/>
          </a:xfrm>
          <a:prstGeom prst="rect">
            <a:avLst/>
          </a:prstGeom>
        </p:spPr>
        <p:txBody>
          <a:bodyPr wrap="square">
            <a:spAutoFit/>
          </a:bodyPr>
          <a:lstStyle/>
          <a:p>
            <a:pPr algn="ctr"/>
            <a:r>
              <a:rPr lang="en-US" sz="1600" b="1" dirty="0">
                <a:solidFill>
                  <a:srgbClr val="CC0000"/>
                </a:solidFill>
                <a:latin typeface="Arial" panose="020B0604020202020204" pitchFamily="34" charset="0"/>
                <a:cs typeface="Arial" panose="020B0604020202020204" pitchFamily="34" charset="0"/>
              </a:rPr>
              <a:t>Reynold A. Panettieri, Jr., M.D.</a:t>
            </a:r>
          </a:p>
          <a:p>
            <a:pPr algn="ctr"/>
            <a:r>
              <a:rPr lang="en-US" sz="1600" b="1" dirty="0">
                <a:solidFill>
                  <a:srgbClr val="CC0000"/>
                </a:solidFill>
                <a:latin typeface="Arial" panose="020B0604020202020204" pitchFamily="34" charset="0"/>
                <a:cs typeface="Arial" panose="020B0604020202020204" pitchFamily="34" charset="0"/>
              </a:rPr>
              <a:t>Professor of Medicine, Robert Wood Johnson Medical School</a:t>
            </a:r>
          </a:p>
          <a:p>
            <a:pPr algn="ctr"/>
            <a:r>
              <a:rPr lang="en-US" sz="1600" b="1" dirty="0">
                <a:solidFill>
                  <a:srgbClr val="CC0000"/>
                </a:solidFill>
                <a:latin typeface="Arial" panose="020B0604020202020204" pitchFamily="34" charset="0"/>
                <a:cs typeface="Arial" panose="020B0604020202020204" pitchFamily="34" charset="0"/>
              </a:rPr>
              <a:t>Vice Chancellor, Clinical &amp; Translational Science</a:t>
            </a:r>
          </a:p>
          <a:p>
            <a:pPr algn="ctr"/>
            <a:r>
              <a:rPr lang="en-US" sz="1600" b="1" dirty="0">
                <a:solidFill>
                  <a:srgbClr val="CC0000"/>
                </a:solidFill>
                <a:latin typeface="Arial" panose="020B0604020202020204" pitchFamily="34" charset="0"/>
                <a:cs typeface="Arial" panose="020B0604020202020204" pitchFamily="34" charset="0"/>
              </a:rPr>
              <a:t>Director, Rutgers Institute for Translational Medicine &amp; Science</a:t>
            </a:r>
          </a:p>
          <a:p>
            <a:pPr algn="ctr"/>
            <a:r>
              <a:rPr lang="en-US" sz="1600" b="1" dirty="0" smtClean="0">
                <a:solidFill>
                  <a:srgbClr val="CC0000"/>
                </a:solidFill>
                <a:latin typeface="Arial" panose="020B0604020202020204" pitchFamily="34" charset="0"/>
                <a:cs typeface="Arial" panose="020B0604020202020204" pitchFamily="34" charset="0"/>
              </a:rPr>
              <a:t>Rutgers</a:t>
            </a:r>
            <a:r>
              <a:rPr lang="en-US" sz="1600" b="1" dirty="0">
                <a:solidFill>
                  <a:srgbClr val="CC0000"/>
                </a:solidFill>
                <a:latin typeface="Arial" panose="020B0604020202020204" pitchFamily="34" charset="0"/>
                <a:cs typeface="Arial" panose="020B0604020202020204" pitchFamily="34" charset="0"/>
              </a:rPr>
              <a:t>, The State University of New Jersey</a:t>
            </a:r>
          </a:p>
          <a:p>
            <a:pPr algn="ctr"/>
            <a:r>
              <a:rPr lang="en-US" sz="1600" b="1" dirty="0" smtClean="0">
                <a:solidFill>
                  <a:srgbClr val="CC0000"/>
                </a:solidFill>
                <a:latin typeface="Arial" panose="020B0604020202020204" pitchFamily="34" charset="0"/>
                <a:cs typeface="Arial" panose="020B0604020202020204" pitchFamily="34" charset="0"/>
              </a:rPr>
              <a:t>New </a:t>
            </a:r>
            <a:r>
              <a:rPr lang="en-US" sz="1600" b="1" dirty="0">
                <a:solidFill>
                  <a:srgbClr val="CC0000"/>
                </a:solidFill>
                <a:latin typeface="Arial" panose="020B0604020202020204" pitchFamily="34" charset="0"/>
                <a:cs typeface="Arial" panose="020B0604020202020204" pitchFamily="34" charset="0"/>
              </a:rPr>
              <a:t>Brunswick, NJ  </a:t>
            </a:r>
          </a:p>
        </p:txBody>
      </p:sp>
      <p:sp>
        <p:nvSpPr>
          <p:cNvPr id="10" name="TextBox 9"/>
          <p:cNvSpPr txBox="1"/>
          <p:nvPr/>
        </p:nvSpPr>
        <p:spPr>
          <a:xfrm>
            <a:off x="909805" y="1804571"/>
            <a:ext cx="6970576" cy="1569660"/>
          </a:xfrm>
          <a:prstGeom prst="rect">
            <a:avLst/>
          </a:prstGeom>
          <a:noFill/>
        </p:spPr>
        <p:txBody>
          <a:bodyPr wrap="square" rtlCol="0">
            <a:spAutoFit/>
          </a:bodyPr>
          <a:lstStyle/>
          <a:p>
            <a:pPr algn="ctr"/>
            <a:r>
              <a:rPr lang="en-US" sz="4800" b="1" dirty="0" smtClean="0">
                <a:solidFill>
                  <a:prstClr val="black"/>
                </a:solidFill>
                <a:latin typeface="Arial" panose="020B0604020202020204" pitchFamily="34" charset="0"/>
                <a:cs typeface="Arial" panose="020B0604020202020204" pitchFamily="34" charset="0"/>
              </a:rPr>
              <a:t>Big Data Analyses: The Cancer Moonshot</a:t>
            </a:r>
            <a:endParaRPr lang="en-US" sz="4800" b="1" dirty="0">
              <a:solidFill>
                <a:prstClr val="black"/>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 y="5913521"/>
            <a:ext cx="2409825" cy="752475"/>
          </a:xfrm>
          <a:prstGeom prst="rect">
            <a:avLst/>
          </a:prstGeom>
        </p:spPr>
      </p:pic>
    </p:spTree>
    <p:extLst>
      <p:ext uri="{BB962C8B-B14F-4D97-AF65-F5344CB8AC3E}">
        <p14:creationId xmlns:p14="http://schemas.microsoft.com/office/powerpoint/2010/main" val="3324307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10</a:t>
            </a:fld>
            <a:endParaRPr lang="en-US">
              <a:solidFill>
                <a:prstClr val="black">
                  <a:tint val="75000"/>
                </a:prstClr>
              </a:solidFill>
            </a:endParaRPr>
          </a:p>
        </p:txBody>
      </p:sp>
      <p:sp>
        <p:nvSpPr>
          <p:cNvPr id="10" name="TextBox 9"/>
          <p:cNvSpPr txBox="1"/>
          <p:nvPr/>
        </p:nvSpPr>
        <p:spPr>
          <a:xfrm>
            <a:off x="104775" y="107928"/>
            <a:ext cx="6016391" cy="646331"/>
          </a:xfrm>
          <a:prstGeom prst="rect">
            <a:avLst/>
          </a:prstGeom>
          <a:noFill/>
        </p:spPr>
        <p:txBody>
          <a:bodyPr wrap="none" rtlCol="0">
            <a:spAutoFit/>
          </a:bodyPr>
          <a:lstStyle/>
          <a:p>
            <a:r>
              <a:rPr lang="en-US" sz="3600" b="1" dirty="0" smtClean="0">
                <a:solidFill>
                  <a:prstClr val="black"/>
                </a:solidFill>
              </a:rPr>
              <a:t>Cancer Moonshot: </a:t>
            </a:r>
            <a:r>
              <a:rPr lang="en-US" sz="3600" b="1" dirty="0" smtClean="0">
                <a:solidFill>
                  <a:prstClr val="black"/>
                </a:solidFill>
              </a:rPr>
              <a:t>Discussions</a:t>
            </a:r>
            <a:endParaRPr lang="en-US" sz="3600" b="1" dirty="0">
              <a:solidFill>
                <a:prstClr val="black"/>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 y="5913521"/>
            <a:ext cx="2409825" cy="752475"/>
          </a:xfrm>
          <a:prstGeom prst="rect">
            <a:avLst/>
          </a:prstGeom>
        </p:spPr>
      </p:pic>
      <p:sp>
        <p:nvSpPr>
          <p:cNvPr id="7" name="Rectangle 6"/>
          <p:cNvSpPr/>
          <p:nvPr/>
        </p:nvSpPr>
        <p:spPr>
          <a:xfrm>
            <a:off x="526125" y="1328560"/>
            <a:ext cx="8245682" cy="3416320"/>
          </a:xfrm>
          <a:prstGeom prst="rect">
            <a:avLst/>
          </a:prstGeom>
        </p:spPr>
        <p:txBody>
          <a:bodyPr wrap="square">
            <a:spAutoFit/>
          </a:bodyPr>
          <a:lstStyle/>
          <a:p>
            <a:pPr marL="342900" indent="-342900">
              <a:buAutoNum type="arabicPeriod"/>
            </a:pPr>
            <a:r>
              <a:rPr lang="en-US" sz="2400" b="1" dirty="0" smtClean="0"/>
              <a:t>Big </a:t>
            </a:r>
            <a:r>
              <a:rPr lang="en-US" sz="2400" b="1" dirty="0"/>
              <a:t>data analyses provide impressive promissory notes. Will these analyses provide cost effective platforms to improve precision medicine approaches in cancer?</a:t>
            </a:r>
          </a:p>
          <a:p>
            <a:pPr marL="342900" indent="-342900">
              <a:buAutoNum type="arabicPeriod"/>
            </a:pPr>
            <a:endParaRPr lang="en-US" sz="2400" b="1" dirty="0"/>
          </a:p>
          <a:p>
            <a:pPr marL="342900" indent="-342900">
              <a:buAutoNum type="arabicPeriod"/>
            </a:pPr>
            <a:r>
              <a:rPr lang="en-US" sz="2400" b="1" dirty="0" smtClean="0"/>
              <a:t>Challenges </a:t>
            </a:r>
            <a:r>
              <a:rPr lang="en-US" sz="2400" b="1" dirty="0"/>
              <a:t>exist in addressing missing information and double counting participant data.  If there exists no master list of participants/subjects/patients, what approaches are most valued in addressing such concerns related to cancer?</a:t>
            </a:r>
          </a:p>
          <a:p>
            <a:pPr marL="342900" indent="-342900">
              <a:buAutoNum type="arabicPeriod"/>
            </a:pPr>
            <a:endParaRPr lang="en-US" sz="2400" b="1" dirty="0"/>
          </a:p>
        </p:txBody>
      </p:sp>
      <p:sp>
        <p:nvSpPr>
          <p:cNvPr id="12" name="Rectangle 11"/>
          <p:cNvSpPr/>
          <p:nvPr/>
        </p:nvSpPr>
        <p:spPr>
          <a:xfrm>
            <a:off x="5114299" y="5521645"/>
            <a:ext cx="3813801" cy="369332"/>
          </a:xfrm>
          <a:prstGeom prst="rect">
            <a:avLst/>
          </a:prstGeom>
        </p:spPr>
        <p:txBody>
          <a:bodyPr wrap="none">
            <a:spAutoFit/>
          </a:bodyPr>
          <a:lstStyle/>
          <a:p>
            <a:r>
              <a:rPr lang="en-US" b="1" dirty="0" smtClean="0"/>
              <a:t>Updated from NCI:</a:t>
            </a:r>
            <a:r>
              <a:rPr lang="en-US" dirty="0" smtClean="0"/>
              <a:t> </a:t>
            </a:r>
            <a:r>
              <a:rPr lang="en-US" dirty="0"/>
              <a:t>September 7, 2016</a:t>
            </a:r>
          </a:p>
        </p:txBody>
      </p:sp>
    </p:spTree>
    <p:extLst>
      <p:ext uri="{BB962C8B-B14F-4D97-AF65-F5344CB8AC3E}">
        <p14:creationId xmlns:p14="http://schemas.microsoft.com/office/powerpoint/2010/main" val="1609743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11</a:t>
            </a:fld>
            <a:endParaRPr lang="en-US">
              <a:solidFill>
                <a:prstClr val="black">
                  <a:tint val="75000"/>
                </a:prstClr>
              </a:solidFill>
            </a:endParaRPr>
          </a:p>
        </p:txBody>
      </p:sp>
      <p:sp>
        <p:nvSpPr>
          <p:cNvPr id="10" name="TextBox 9"/>
          <p:cNvSpPr txBox="1"/>
          <p:nvPr/>
        </p:nvSpPr>
        <p:spPr>
          <a:xfrm>
            <a:off x="104775" y="107928"/>
            <a:ext cx="7343549" cy="646331"/>
          </a:xfrm>
          <a:prstGeom prst="rect">
            <a:avLst/>
          </a:prstGeom>
          <a:noFill/>
        </p:spPr>
        <p:txBody>
          <a:bodyPr wrap="none" rtlCol="0">
            <a:spAutoFit/>
          </a:bodyPr>
          <a:lstStyle/>
          <a:p>
            <a:r>
              <a:rPr lang="en-US" sz="3600" b="1" dirty="0" smtClean="0">
                <a:solidFill>
                  <a:prstClr val="black"/>
                </a:solidFill>
              </a:rPr>
              <a:t>Cancer Moonshot: </a:t>
            </a:r>
            <a:r>
              <a:rPr lang="en-US" sz="3600" b="1" dirty="0" smtClean="0">
                <a:solidFill>
                  <a:prstClr val="black"/>
                </a:solidFill>
              </a:rPr>
              <a:t>Discussions (</a:t>
            </a:r>
            <a:r>
              <a:rPr lang="en-US" sz="3600" b="1" dirty="0" err="1" smtClean="0">
                <a:solidFill>
                  <a:prstClr val="black"/>
                </a:solidFill>
              </a:rPr>
              <a:t>cont</a:t>
            </a:r>
            <a:r>
              <a:rPr lang="en-US" sz="3600" b="1" dirty="0" smtClean="0">
                <a:solidFill>
                  <a:prstClr val="black"/>
                </a:solidFill>
              </a:rPr>
              <a:t>)</a:t>
            </a:r>
            <a:endParaRPr lang="en-US" sz="3600" b="1" dirty="0">
              <a:solidFill>
                <a:prstClr val="black"/>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 y="5913521"/>
            <a:ext cx="2409825" cy="752475"/>
          </a:xfrm>
          <a:prstGeom prst="rect">
            <a:avLst/>
          </a:prstGeom>
        </p:spPr>
      </p:pic>
      <p:sp>
        <p:nvSpPr>
          <p:cNvPr id="7" name="Rectangle 6"/>
          <p:cNvSpPr/>
          <p:nvPr/>
        </p:nvSpPr>
        <p:spPr>
          <a:xfrm>
            <a:off x="526125" y="1406184"/>
            <a:ext cx="8245682" cy="3416320"/>
          </a:xfrm>
          <a:prstGeom prst="rect">
            <a:avLst/>
          </a:prstGeom>
        </p:spPr>
        <p:txBody>
          <a:bodyPr wrap="square">
            <a:spAutoFit/>
          </a:bodyPr>
          <a:lstStyle/>
          <a:p>
            <a:r>
              <a:rPr lang="en-US" sz="2400" b="1" dirty="0" smtClean="0"/>
              <a:t>3. How </a:t>
            </a:r>
            <a:r>
              <a:rPr lang="en-US" sz="2400" b="1" dirty="0"/>
              <a:t>may a health provider organization initiate studies if there exists no data warehouse for their data?  What are the personnel and hardware needs if one wants to initiate such studies?</a:t>
            </a:r>
          </a:p>
          <a:p>
            <a:endParaRPr lang="en-US" sz="2400" b="1" dirty="0" smtClean="0"/>
          </a:p>
          <a:p>
            <a:r>
              <a:rPr lang="en-US" sz="2400" b="1" dirty="0" smtClean="0"/>
              <a:t>4. Centralized </a:t>
            </a:r>
            <a:r>
              <a:rPr lang="en-US" sz="2400" b="1" dirty="0"/>
              <a:t>consenting is important to protect PHI (Protected Health Information). How do investigators, institutions, payers and government address the use of legacy data in cancer, especially if the subject/participant is deceased or inaccessible</a:t>
            </a:r>
            <a:r>
              <a:rPr lang="en-US" sz="2400" b="1" dirty="0" smtClean="0"/>
              <a:t>?</a:t>
            </a:r>
            <a:endParaRPr lang="en-US" sz="2400" b="1" dirty="0"/>
          </a:p>
        </p:txBody>
      </p:sp>
      <p:sp>
        <p:nvSpPr>
          <p:cNvPr id="12" name="Rectangle 11"/>
          <p:cNvSpPr/>
          <p:nvPr/>
        </p:nvSpPr>
        <p:spPr>
          <a:xfrm>
            <a:off x="5114299" y="5521645"/>
            <a:ext cx="3813801" cy="369332"/>
          </a:xfrm>
          <a:prstGeom prst="rect">
            <a:avLst/>
          </a:prstGeom>
        </p:spPr>
        <p:txBody>
          <a:bodyPr wrap="none">
            <a:spAutoFit/>
          </a:bodyPr>
          <a:lstStyle/>
          <a:p>
            <a:r>
              <a:rPr lang="en-US" b="1" dirty="0" smtClean="0"/>
              <a:t>Updated from NCI:</a:t>
            </a:r>
            <a:r>
              <a:rPr lang="en-US" dirty="0" smtClean="0"/>
              <a:t> </a:t>
            </a:r>
            <a:r>
              <a:rPr lang="en-US" dirty="0"/>
              <a:t>September 7, 2016</a:t>
            </a:r>
          </a:p>
        </p:txBody>
      </p:sp>
    </p:spTree>
    <p:extLst>
      <p:ext uri="{BB962C8B-B14F-4D97-AF65-F5344CB8AC3E}">
        <p14:creationId xmlns:p14="http://schemas.microsoft.com/office/powerpoint/2010/main" val="466162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ln w="3175">
                    <a:solidFill>
                      <a:prstClr val="white"/>
                    </a:solidFill>
                  </a:ln>
                  <a:solidFill>
                    <a:prstClr val="white"/>
                  </a:solidFill>
                  <a:latin typeface="Times New Roman" panose="02020603050405020304" pitchFamily="18" charset="0"/>
                  <a:cs typeface="Times New Roman" panose="02020603050405020304" pitchFamily="18" charset="0"/>
                </a:rPr>
                <a:t>                                                                   </a:t>
              </a: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2</a:t>
            </a:fld>
            <a:endParaRPr lang="en-US">
              <a:solidFill>
                <a:prstClr val="black">
                  <a:tint val="75000"/>
                </a:prstClr>
              </a:solidFill>
            </a:endParaRPr>
          </a:p>
        </p:txBody>
      </p:sp>
      <p:sp>
        <p:nvSpPr>
          <p:cNvPr id="11" name="Title 3"/>
          <p:cNvSpPr txBox="1">
            <a:spLocks/>
          </p:cNvSpPr>
          <p:nvPr/>
        </p:nvSpPr>
        <p:spPr>
          <a:xfrm>
            <a:off x="685800" y="2130425"/>
            <a:ext cx="7772400" cy="1470025"/>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en-US" altLang="en-US" sz="4800" b="1" dirty="0" smtClean="0">
              <a:solidFill>
                <a:prstClr val="black"/>
              </a:solidFill>
              <a:latin typeface="Arial" pitchFamily="34" charset="0"/>
              <a:cs typeface="Arial" pitchFamily="34" charset="0"/>
            </a:endParaRPr>
          </a:p>
        </p:txBody>
      </p:sp>
      <p:sp>
        <p:nvSpPr>
          <p:cNvPr id="3" name="Rectangle 2"/>
          <p:cNvSpPr/>
          <p:nvPr/>
        </p:nvSpPr>
        <p:spPr>
          <a:xfrm>
            <a:off x="1026461" y="1315707"/>
            <a:ext cx="7091077" cy="4154984"/>
          </a:xfrm>
          <a:prstGeom prst="rect">
            <a:avLst/>
          </a:prstGeom>
        </p:spPr>
        <p:txBody>
          <a:bodyPr wrap="square">
            <a:spAutoFit/>
          </a:bodyPr>
          <a:lstStyle/>
          <a:p>
            <a:r>
              <a:rPr lang="en-US" sz="2400" b="1" i="1" dirty="0">
                <a:solidFill>
                  <a:prstClr val="black"/>
                </a:solidFill>
              </a:rPr>
              <a:t>“Doctors have always recognized that every patient is unique, and doctors have always tried to tailor their treatments as best they can to individuals. You can match a blood transfusion to a blood type — that was an important discovery. What if matching a cancer cure to our genetic code was just as easy, just as standard? What if figuring out the right dose of medicine was as simple as taking our temperature</a:t>
            </a:r>
            <a:r>
              <a:rPr lang="en-US" sz="2400" b="1" i="1" dirty="0" smtClean="0">
                <a:solidFill>
                  <a:prstClr val="black"/>
                </a:solidFill>
              </a:rPr>
              <a:t>?”</a:t>
            </a:r>
          </a:p>
          <a:p>
            <a:endParaRPr lang="en-US" sz="2400" b="1" i="1" dirty="0">
              <a:solidFill>
                <a:prstClr val="black"/>
              </a:solidFill>
            </a:endParaRPr>
          </a:p>
          <a:p>
            <a:r>
              <a:rPr lang="en-US" sz="2400" b="1" i="1" dirty="0">
                <a:solidFill>
                  <a:prstClr val="black"/>
                </a:solidFill>
              </a:rPr>
              <a:t/>
            </a:r>
            <a:br>
              <a:rPr lang="en-US" sz="2400" b="1" i="1" dirty="0">
                <a:solidFill>
                  <a:prstClr val="black"/>
                </a:solidFill>
              </a:rPr>
            </a:br>
            <a:r>
              <a:rPr lang="en-US" sz="2400" b="1" i="1" dirty="0">
                <a:solidFill>
                  <a:prstClr val="black"/>
                </a:solidFill>
              </a:rPr>
              <a:t>- President Obama, January 30, 2015</a:t>
            </a:r>
            <a:endParaRPr lang="en-US" sz="2400" b="1" dirty="0">
              <a:solidFill>
                <a:prstClr val="black"/>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 y="5614765"/>
            <a:ext cx="2409825" cy="752475"/>
          </a:xfrm>
          <a:prstGeom prst="rect">
            <a:avLst/>
          </a:prstGeom>
        </p:spPr>
      </p:pic>
    </p:spTree>
    <p:extLst>
      <p:ext uri="{BB962C8B-B14F-4D97-AF65-F5344CB8AC3E}">
        <p14:creationId xmlns:p14="http://schemas.microsoft.com/office/powerpoint/2010/main" val="4174852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3</a:t>
            </a:fld>
            <a:endParaRPr lang="en-US">
              <a:solidFill>
                <a:prstClr val="black">
                  <a:tint val="75000"/>
                </a:prstClr>
              </a:solidFill>
            </a:endParaRPr>
          </a:p>
        </p:txBody>
      </p:sp>
      <p:sp>
        <p:nvSpPr>
          <p:cNvPr id="3" name="Rectangle 2"/>
          <p:cNvSpPr/>
          <p:nvPr/>
        </p:nvSpPr>
        <p:spPr>
          <a:xfrm>
            <a:off x="1738147" y="2813428"/>
            <a:ext cx="5776189" cy="1938992"/>
          </a:xfrm>
          <a:prstGeom prst="rect">
            <a:avLst/>
          </a:prstGeom>
        </p:spPr>
        <p:txBody>
          <a:bodyPr wrap="square">
            <a:spAutoFit/>
          </a:bodyPr>
          <a:lstStyle/>
          <a:p>
            <a:pPr algn="ctr"/>
            <a:r>
              <a:rPr lang="en-US" sz="2400" b="1" i="1" dirty="0">
                <a:solidFill>
                  <a:prstClr val="black"/>
                </a:solidFill>
              </a:rPr>
              <a:t>To enable a new era of medicine through research, technology, and policies that empower patients, researchers, and providers to work together toward development of individualized care.</a:t>
            </a:r>
            <a:endParaRPr lang="en-US" sz="2400" b="1" dirty="0">
              <a:solidFill>
                <a:prstClr val="black"/>
              </a:solidFill>
            </a:endParaRPr>
          </a:p>
        </p:txBody>
      </p:sp>
      <p:sp>
        <p:nvSpPr>
          <p:cNvPr id="10" name="TextBox 9"/>
          <p:cNvSpPr txBox="1"/>
          <p:nvPr/>
        </p:nvSpPr>
        <p:spPr>
          <a:xfrm>
            <a:off x="1245476" y="1966749"/>
            <a:ext cx="5983369" cy="523220"/>
          </a:xfrm>
          <a:prstGeom prst="rect">
            <a:avLst/>
          </a:prstGeom>
          <a:noFill/>
        </p:spPr>
        <p:txBody>
          <a:bodyPr wrap="none" rtlCol="0">
            <a:spAutoFit/>
          </a:bodyPr>
          <a:lstStyle/>
          <a:p>
            <a:r>
              <a:rPr lang="en-US" sz="2800" b="1" dirty="0" smtClean="0">
                <a:solidFill>
                  <a:prstClr val="black"/>
                </a:solidFill>
              </a:rPr>
              <a:t>Precision Medicine Mission Statement:</a:t>
            </a:r>
            <a:endParaRPr lang="en-US" sz="2800" b="1" dirty="0">
              <a:solidFill>
                <a:prstClr val="black"/>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 y="5913521"/>
            <a:ext cx="2409825" cy="752475"/>
          </a:xfrm>
          <a:prstGeom prst="rect">
            <a:avLst/>
          </a:prstGeom>
        </p:spPr>
      </p:pic>
    </p:spTree>
    <p:extLst>
      <p:ext uri="{BB962C8B-B14F-4D97-AF65-F5344CB8AC3E}">
        <p14:creationId xmlns:p14="http://schemas.microsoft.com/office/powerpoint/2010/main" val="2868628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54815" y="1187292"/>
            <a:ext cx="3980144" cy="4489432"/>
          </a:xfrm>
          <a:prstGeom prst="rect">
            <a:avLst/>
          </a:prstGeom>
        </p:spPr>
      </p:pic>
      <p:sp>
        <p:nvSpPr>
          <p:cNvPr id="10" name="TextBox 9"/>
          <p:cNvSpPr txBox="1"/>
          <p:nvPr/>
        </p:nvSpPr>
        <p:spPr>
          <a:xfrm>
            <a:off x="401285" y="2740192"/>
            <a:ext cx="3650015" cy="1384995"/>
          </a:xfrm>
          <a:prstGeom prst="rect">
            <a:avLst/>
          </a:prstGeom>
          <a:noFill/>
        </p:spPr>
        <p:txBody>
          <a:bodyPr wrap="square" rtlCol="0">
            <a:spAutoFit/>
          </a:bodyPr>
          <a:lstStyle/>
          <a:p>
            <a:pPr algn="ctr"/>
            <a:r>
              <a:rPr lang="en-US" sz="2800" b="1" dirty="0" smtClean="0">
                <a:solidFill>
                  <a:prstClr val="black"/>
                </a:solidFill>
              </a:rPr>
              <a:t>Heterogeneity in Disease and Response to Therapy</a:t>
            </a:r>
            <a:endParaRPr lang="en-US" sz="2800" b="1" dirty="0">
              <a:solidFill>
                <a:prstClr val="black"/>
              </a:solidFill>
            </a:endParaRPr>
          </a:p>
        </p:txBody>
      </p:sp>
      <p:sp>
        <p:nvSpPr>
          <p:cNvPr id="11" name="TextBox 10"/>
          <p:cNvSpPr txBox="1"/>
          <p:nvPr/>
        </p:nvSpPr>
        <p:spPr>
          <a:xfrm>
            <a:off x="7344732" y="5595827"/>
            <a:ext cx="1622560" cy="246221"/>
          </a:xfrm>
          <a:prstGeom prst="rect">
            <a:avLst/>
          </a:prstGeom>
          <a:noFill/>
        </p:spPr>
        <p:txBody>
          <a:bodyPr wrap="none" rtlCol="0">
            <a:spAutoFit/>
          </a:bodyPr>
          <a:lstStyle/>
          <a:p>
            <a:r>
              <a:rPr lang="en-US" sz="1000" b="1" dirty="0" smtClean="0">
                <a:solidFill>
                  <a:prstClr val="black"/>
                </a:solidFill>
              </a:rPr>
              <a:t>Jamison JL et al NEJM 2015</a:t>
            </a:r>
            <a:endParaRPr lang="en-US" sz="1000" b="1" dirty="0">
              <a:solidFill>
                <a:prstClr val="black"/>
              </a:solidFill>
            </a:endParaRPr>
          </a:p>
        </p:txBody>
      </p:sp>
      <p:sp>
        <p:nvSpPr>
          <p:cNvPr id="3" name="Slide Number Placeholder 2"/>
          <p:cNvSpPr>
            <a:spLocks noGrp="1"/>
          </p:cNvSpPr>
          <p:nvPr>
            <p:ph type="sldNum" sz="quarter" idx="12"/>
          </p:nvPr>
        </p:nvSpPr>
        <p:spPr/>
        <p:txBody>
          <a:bodyPr/>
          <a:lstStyle/>
          <a:p>
            <a:fld id="{D37F7A37-8627-4B80-A978-8F6C8A5C7C8F}" type="slidenum">
              <a:rPr lang="en-US" smtClean="0">
                <a:solidFill>
                  <a:prstClr val="black">
                    <a:tint val="75000"/>
                  </a:prstClr>
                </a:solidFill>
              </a:rPr>
              <a:pPr/>
              <a:t>4</a:t>
            </a:fld>
            <a:endParaRPr lang="en-US">
              <a:solidFill>
                <a:prstClr val="black">
                  <a:tint val="75000"/>
                </a:prstClr>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75" y="6069668"/>
            <a:ext cx="2409825" cy="752475"/>
          </a:xfrm>
          <a:prstGeom prst="rect">
            <a:avLst/>
          </a:prstGeom>
        </p:spPr>
      </p:pic>
    </p:spTree>
    <p:extLst>
      <p:ext uri="{BB962C8B-B14F-4D97-AF65-F5344CB8AC3E}">
        <p14:creationId xmlns:p14="http://schemas.microsoft.com/office/powerpoint/2010/main" val="64960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ln w="3175">
                    <a:solidFill>
                      <a:prstClr val="white"/>
                    </a:solidFill>
                  </a:ln>
                  <a:solidFill>
                    <a:prstClr val="white"/>
                  </a:solidFill>
                  <a:latin typeface="Times New Roman" panose="02020603050405020304" pitchFamily="18" charset="0"/>
                  <a:cs typeface="Times New Roman" panose="02020603050405020304" pitchFamily="18" charset="0"/>
                </a:rPr>
                <a:t>                                                                                      </a:t>
              </a: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34" name="TextBox 33"/>
          <p:cNvSpPr txBox="1"/>
          <p:nvPr/>
        </p:nvSpPr>
        <p:spPr>
          <a:xfrm>
            <a:off x="104775" y="121494"/>
            <a:ext cx="8718550" cy="523220"/>
          </a:xfrm>
          <a:prstGeom prst="rect">
            <a:avLst/>
          </a:prstGeom>
          <a:noFill/>
        </p:spPr>
        <p:txBody>
          <a:bodyPr wrap="square" rtlCol="0">
            <a:spAutoFit/>
          </a:bodyPr>
          <a:lstStyle/>
          <a:p>
            <a:pPr algn="ctr"/>
            <a:r>
              <a:rPr lang="en-US" sz="2800" b="1" dirty="0" smtClean="0">
                <a:solidFill>
                  <a:prstClr val="black"/>
                </a:solidFill>
              </a:rPr>
              <a:t>Heterogeneity in Disease and Response to Therapy</a:t>
            </a:r>
            <a:endParaRPr lang="en-US" sz="2800" b="1" dirty="0">
              <a:solidFill>
                <a:prstClr val="black"/>
              </a:solidFill>
            </a:endParaRPr>
          </a:p>
        </p:txBody>
      </p:sp>
      <p:sp>
        <p:nvSpPr>
          <p:cNvPr id="35" name="TextBox 34"/>
          <p:cNvSpPr txBox="1"/>
          <p:nvPr/>
        </p:nvSpPr>
        <p:spPr>
          <a:xfrm>
            <a:off x="7305540" y="5631420"/>
            <a:ext cx="1622560" cy="246221"/>
          </a:xfrm>
          <a:prstGeom prst="rect">
            <a:avLst/>
          </a:prstGeom>
          <a:noFill/>
        </p:spPr>
        <p:txBody>
          <a:bodyPr wrap="none" rtlCol="0">
            <a:spAutoFit/>
          </a:bodyPr>
          <a:lstStyle/>
          <a:p>
            <a:r>
              <a:rPr lang="en-US" sz="1000" b="1" dirty="0" smtClean="0">
                <a:solidFill>
                  <a:prstClr val="black"/>
                </a:solidFill>
              </a:rPr>
              <a:t>Jamison JL et al NEJM 2015</a:t>
            </a:r>
            <a:endParaRPr lang="en-US" sz="1000" b="1" dirty="0">
              <a:solidFill>
                <a:prstClr val="black"/>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58756" y="1292607"/>
            <a:ext cx="7010588" cy="3963128"/>
          </a:xfrm>
          <a:prstGeom prst="rect">
            <a:avLst/>
          </a:prstGeom>
        </p:spPr>
      </p:pic>
      <p:sp>
        <p:nvSpPr>
          <p:cNvPr id="3" name="Slide Number Placeholder 2"/>
          <p:cNvSpPr>
            <a:spLocks noGrp="1"/>
          </p:cNvSpPr>
          <p:nvPr>
            <p:ph type="sldNum" sz="quarter" idx="12"/>
          </p:nvPr>
        </p:nvSpPr>
        <p:spPr/>
        <p:txBody>
          <a:bodyPr/>
          <a:lstStyle/>
          <a:p>
            <a:fld id="{D37F7A37-8627-4B80-A978-8F6C8A5C7C8F}" type="slidenum">
              <a:rPr lang="en-US" smtClean="0">
                <a:solidFill>
                  <a:prstClr val="black">
                    <a:tint val="75000"/>
                  </a:prstClr>
                </a:solidFill>
              </a:rPr>
              <a:pPr/>
              <a:t>5</a:t>
            </a:fld>
            <a:endParaRPr lang="en-US">
              <a:solidFill>
                <a:prstClr val="black">
                  <a:tint val="75000"/>
                </a:prstClr>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21" y="6018838"/>
            <a:ext cx="2409825" cy="752475"/>
          </a:xfrm>
          <a:prstGeom prst="rect">
            <a:avLst/>
          </a:prstGeom>
        </p:spPr>
      </p:pic>
    </p:spTree>
    <p:extLst>
      <p:ext uri="{BB962C8B-B14F-4D97-AF65-F5344CB8AC3E}">
        <p14:creationId xmlns:p14="http://schemas.microsoft.com/office/powerpoint/2010/main" val="1360800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ln w="3175">
                    <a:solidFill>
                      <a:prstClr val="white"/>
                    </a:solidFill>
                  </a:ln>
                  <a:solidFill>
                    <a:prstClr val="white"/>
                  </a:solidFill>
                  <a:latin typeface="Times New Roman" panose="02020603050405020304" pitchFamily="18" charset="0"/>
                  <a:cs typeface="Times New Roman" panose="02020603050405020304" pitchFamily="18" charset="0"/>
                </a:rPr>
                <a:t>                                                                                       </a:t>
              </a: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6</a:t>
            </a:fld>
            <a:endParaRPr lang="en-US">
              <a:solidFill>
                <a:prstClr val="black">
                  <a:tint val="75000"/>
                </a:prstClr>
              </a:solidFill>
            </a:endParaRPr>
          </a:p>
        </p:txBody>
      </p:sp>
      <p:sp>
        <p:nvSpPr>
          <p:cNvPr id="3" name="Rectangle 2"/>
          <p:cNvSpPr/>
          <p:nvPr/>
        </p:nvSpPr>
        <p:spPr>
          <a:xfrm>
            <a:off x="814324" y="1027342"/>
            <a:ext cx="8028432" cy="4801314"/>
          </a:xfrm>
          <a:prstGeom prst="rect">
            <a:avLst/>
          </a:prstGeom>
        </p:spPr>
        <p:txBody>
          <a:bodyPr wrap="square">
            <a:spAutoFit/>
          </a:bodyPr>
          <a:lstStyle/>
          <a:p>
            <a:r>
              <a:rPr lang="en-US" b="1" u="sng" dirty="0" smtClean="0">
                <a:solidFill>
                  <a:prstClr val="black"/>
                </a:solidFill>
              </a:rPr>
              <a:t>Medical Field		 </a:t>
            </a:r>
            <a:r>
              <a:rPr lang="en-US" b="1" u="sng" dirty="0">
                <a:solidFill>
                  <a:prstClr val="black"/>
                </a:solidFill>
              </a:rPr>
              <a:t>Disease </a:t>
            </a:r>
            <a:r>
              <a:rPr lang="en-US" b="1" u="sng" dirty="0" smtClean="0">
                <a:solidFill>
                  <a:prstClr val="black"/>
                </a:solidFill>
              </a:rPr>
              <a:t>	      	Biomarker          	Intervention</a:t>
            </a:r>
            <a:endParaRPr lang="en-US" b="1" u="sng" dirty="0">
              <a:solidFill>
                <a:prstClr val="black"/>
              </a:solidFill>
            </a:endParaRPr>
          </a:p>
          <a:p>
            <a:endParaRPr lang="en-US" b="1" dirty="0" smtClean="0">
              <a:solidFill>
                <a:prstClr val="black"/>
              </a:solidFill>
            </a:endParaRPr>
          </a:p>
          <a:p>
            <a:r>
              <a:rPr lang="en-US" b="1" dirty="0" smtClean="0">
                <a:solidFill>
                  <a:prstClr val="black"/>
                </a:solidFill>
              </a:rPr>
              <a:t>Cancer		 </a:t>
            </a:r>
            <a:r>
              <a:rPr lang="en-US" b="1" dirty="0">
                <a:solidFill>
                  <a:prstClr val="black"/>
                </a:solidFill>
              </a:rPr>
              <a:t>Chronic Myeloid </a:t>
            </a:r>
            <a:r>
              <a:rPr lang="en-US" b="1" dirty="0" smtClean="0">
                <a:solidFill>
                  <a:prstClr val="black"/>
                </a:solidFill>
              </a:rPr>
              <a:t>Leukemia	 BCR-ABL		</a:t>
            </a:r>
            <a:r>
              <a:rPr lang="en-US" b="1" dirty="0" err="1" smtClean="0">
                <a:solidFill>
                  <a:prstClr val="black"/>
                </a:solidFill>
              </a:rPr>
              <a:t>Imatinib</a:t>
            </a:r>
            <a:endParaRPr lang="en-US" b="1" dirty="0">
              <a:solidFill>
                <a:prstClr val="black"/>
              </a:solidFill>
            </a:endParaRPr>
          </a:p>
          <a:p>
            <a:endParaRPr lang="en-US" b="1" dirty="0" smtClean="0">
              <a:solidFill>
                <a:prstClr val="black"/>
              </a:solidFill>
            </a:endParaRPr>
          </a:p>
          <a:p>
            <a:r>
              <a:rPr lang="en-US" b="1" dirty="0" smtClean="0">
                <a:solidFill>
                  <a:prstClr val="black"/>
                </a:solidFill>
              </a:rPr>
              <a:t>Hematology		Thrombosis 	Factor V		Avoid</a:t>
            </a:r>
          </a:p>
          <a:p>
            <a:r>
              <a:rPr lang="en-US" b="1" dirty="0">
                <a:solidFill>
                  <a:prstClr val="black"/>
                </a:solidFill>
              </a:rPr>
              <a:t>	</a:t>
            </a:r>
            <a:r>
              <a:rPr lang="en-US" b="1" dirty="0" smtClean="0">
                <a:solidFill>
                  <a:prstClr val="black"/>
                </a:solidFill>
              </a:rPr>
              <a:t>				 Leiden	               </a:t>
            </a:r>
            <a:r>
              <a:rPr lang="en-US" b="1" dirty="0" err="1">
                <a:solidFill>
                  <a:prstClr val="black"/>
                </a:solidFill>
              </a:rPr>
              <a:t>p</a:t>
            </a:r>
            <a:r>
              <a:rPr lang="en-US" b="1" dirty="0" err="1" smtClean="0">
                <a:solidFill>
                  <a:prstClr val="black"/>
                </a:solidFill>
              </a:rPr>
              <a:t>rothrombotics</a:t>
            </a:r>
            <a:endParaRPr lang="en-US" b="1" dirty="0">
              <a:solidFill>
                <a:prstClr val="black"/>
              </a:solidFill>
            </a:endParaRPr>
          </a:p>
          <a:p>
            <a:endParaRPr lang="en-US" b="1" dirty="0" smtClean="0">
              <a:solidFill>
                <a:prstClr val="black"/>
              </a:solidFill>
            </a:endParaRPr>
          </a:p>
          <a:p>
            <a:r>
              <a:rPr lang="en-US" b="1" dirty="0" smtClean="0">
                <a:solidFill>
                  <a:prstClr val="black"/>
                </a:solidFill>
              </a:rPr>
              <a:t>Infectious </a:t>
            </a:r>
            <a:r>
              <a:rPr lang="en-US" b="1" dirty="0">
                <a:solidFill>
                  <a:prstClr val="black"/>
                </a:solidFill>
              </a:rPr>
              <a:t>disease </a:t>
            </a:r>
            <a:r>
              <a:rPr lang="en-US" b="1" dirty="0" smtClean="0">
                <a:solidFill>
                  <a:prstClr val="black"/>
                </a:solidFill>
              </a:rPr>
              <a:t>	                	HIV/AIDS  	CD4</a:t>
            </a:r>
            <a:r>
              <a:rPr lang="en-US" b="1" dirty="0">
                <a:solidFill>
                  <a:prstClr val="black"/>
                </a:solidFill>
              </a:rPr>
              <a:t>+ T </a:t>
            </a:r>
            <a:r>
              <a:rPr lang="en-US" b="1" dirty="0" smtClean="0">
                <a:solidFill>
                  <a:prstClr val="black"/>
                </a:solidFill>
              </a:rPr>
              <a:t>cells            	Highly </a:t>
            </a:r>
            <a:r>
              <a:rPr lang="en-US" b="1" dirty="0">
                <a:solidFill>
                  <a:prstClr val="black"/>
                </a:solidFill>
              </a:rPr>
              <a:t>active </a:t>
            </a:r>
            <a:endParaRPr lang="en-US" b="1" dirty="0" smtClean="0">
              <a:solidFill>
                <a:prstClr val="black"/>
              </a:solidFill>
            </a:endParaRPr>
          </a:p>
          <a:p>
            <a:r>
              <a:rPr lang="en-US" b="1" dirty="0">
                <a:solidFill>
                  <a:prstClr val="black"/>
                </a:solidFill>
              </a:rPr>
              <a:t>	</a:t>
            </a:r>
            <a:r>
              <a:rPr lang="en-US" b="1" dirty="0" smtClean="0">
                <a:solidFill>
                  <a:prstClr val="black"/>
                </a:solidFill>
              </a:rPr>
              <a:t>				 </a:t>
            </a:r>
            <a:r>
              <a:rPr lang="en-US" b="1" dirty="0">
                <a:solidFill>
                  <a:prstClr val="black"/>
                </a:solidFill>
              </a:rPr>
              <a:t>viral </a:t>
            </a:r>
            <a:r>
              <a:rPr lang="en-US" b="1" dirty="0" smtClean="0">
                <a:solidFill>
                  <a:prstClr val="black"/>
                </a:solidFill>
              </a:rPr>
              <a:t>load	antiretroviral</a:t>
            </a:r>
            <a:endParaRPr lang="en-US" b="1" dirty="0">
              <a:solidFill>
                <a:prstClr val="black"/>
              </a:solidFill>
            </a:endParaRPr>
          </a:p>
          <a:p>
            <a:r>
              <a:rPr lang="en-US" b="1" dirty="0" smtClean="0">
                <a:solidFill>
                  <a:prstClr val="black"/>
                </a:solidFill>
              </a:rPr>
              <a:t>							therapy</a:t>
            </a:r>
            <a:endParaRPr lang="en-US" b="1" dirty="0">
              <a:solidFill>
                <a:prstClr val="black"/>
              </a:solidFill>
            </a:endParaRPr>
          </a:p>
          <a:p>
            <a:endParaRPr lang="en-US" b="1" dirty="0" smtClean="0">
              <a:solidFill>
                <a:prstClr val="black"/>
              </a:solidFill>
            </a:endParaRPr>
          </a:p>
          <a:p>
            <a:r>
              <a:rPr lang="en-US" b="1" dirty="0" smtClean="0">
                <a:solidFill>
                  <a:prstClr val="black"/>
                </a:solidFill>
              </a:rPr>
              <a:t>Cardiovascular </a:t>
            </a:r>
            <a:r>
              <a:rPr lang="en-US" b="1" dirty="0">
                <a:solidFill>
                  <a:prstClr val="black"/>
                </a:solidFill>
              </a:rPr>
              <a:t>disease </a:t>
            </a:r>
            <a:r>
              <a:rPr lang="en-US" b="1" dirty="0" smtClean="0">
                <a:solidFill>
                  <a:prstClr val="black"/>
                </a:solidFill>
              </a:rPr>
              <a:t>              CAD                          </a:t>
            </a:r>
            <a:r>
              <a:rPr lang="en-US" b="1" i="1" dirty="0" smtClean="0">
                <a:solidFill>
                  <a:prstClr val="black"/>
                </a:solidFill>
              </a:rPr>
              <a:t>CYP2C19 	</a:t>
            </a:r>
            <a:r>
              <a:rPr lang="en-US" b="1" dirty="0" err="1" smtClean="0">
                <a:solidFill>
                  <a:prstClr val="black"/>
                </a:solidFill>
              </a:rPr>
              <a:t>Clopidogrel</a:t>
            </a:r>
            <a:endParaRPr lang="en-US" b="1" dirty="0">
              <a:solidFill>
                <a:prstClr val="black"/>
              </a:solidFill>
            </a:endParaRPr>
          </a:p>
          <a:p>
            <a:r>
              <a:rPr lang="en-US" b="1" dirty="0" smtClean="0">
                <a:solidFill>
                  <a:prstClr val="black"/>
                </a:solidFill>
              </a:rPr>
              <a:t>Neurology 		Autoimmune </a:t>
            </a:r>
          </a:p>
          <a:p>
            <a:r>
              <a:rPr lang="en-US" b="1" dirty="0">
                <a:solidFill>
                  <a:prstClr val="black"/>
                </a:solidFill>
              </a:rPr>
              <a:t>	</a:t>
            </a:r>
            <a:r>
              <a:rPr lang="en-US" b="1" dirty="0" smtClean="0">
                <a:solidFill>
                  <a:prstClr val="black"/>
                </a:solidFill>
              </a:rPr>
              <a:t>		encephalitis 	    CXCL13                </a:t>
            </a:r>
            <a:r>
              <a:rPr lang="en-US" b="1" dirty="0">
                <a:solidFill>
                  <a:prstClr val="black"/>
                </a:solidFill>
              </a:rPr>
              <a:t>Immunotherapy</a:t>
            </a:r>
          </a:p>
          <a:p>
            <a:r>
              <a:rPr lang="en-US" b="1" dirty="0">
                <a:solidFill>
                  <a:prstClr val="black"/>
                </a:solidFill>
              </a:rPr>
              <a:t>Psychiatry </a:t>
            </a:r>
            <a:r>
              <a:rPr lang="en-US" b="1" dirty="0" smtClean="0">
                <a:solidFill>
                  <a:prstClr val="black"/>
                </a:solidFill>
              </a:rPr>
              <a:t>		Alcohol-use </a:t>
            </a:r>
          </a:p>
          <a:p>
            <a:r>
              <a:rPr lang="en-US" b="1" dirty="0">
                <a:solidFill>
                  <a:prstClr val="black"/>
                </a:solidFill>
              </a:rPr>
              <a:t>	</a:t>
            </a:r>
            <a:r>
              <a:rPr lang="en-US" b="1" dirty="0" smtClean="0">
                <a:solidFill>
                  <a:prstClr val="black"/>
                </a:solidFill>
              </a:rPr>
              <a:t>		disorder 		     </a:t>
            </a:r>
            <a:r>
              <a:rPr lang="en-US" b="1" i="1" dirty="0" smtClean="0">
                <a:solidFill>
                  <a:prstClr val="black"/>
                </a:solidFill>
              </a:rPr>
              <a:t>GRIK1  	</a:t>
            </a:r>
            <a:r>
              <a:rPr lang="en-US" b="1" dirty="0" err="1" smtClean="0">
                <a:solidFill>
                  <a:prstClr val="black"/>
                </a:solidFill>
              </a:rPr>
              <a:t>Topiramate</a:t>
            </a:r>
            <a:endParaRPr lang="en-US" b="1" dirty="0">
              <a:solidFill>
                <a:prstClr val="black"/>
              </a:solidFill>
            </a:endParaRPr>
          </a:p>
          <a:p>
            <a:r>
              <a:rPr lang="en-US" b="1" dirty="0">
                <a:solidFill>
                  <a:prstClr val="black"/>
                </a:solidFill>
              </a:rPr>
              <a:t>Pharmacogenomics </a:t>
            </a:r>
            <a:r>
              <a:rPr lang="en-US" b="1" dirty="0" smtClean="0">
                <a:solidFill>
                  <a:prstClr val="black"/>
                </a:solidFill>
              </a:rPr>
              <a:t>	Smoking </a:t>
            </a:r>
            <a:r>
              <a:rPr lang="en-US" b="1" dirty="0">
                <a:solidFill>
                  <a:prstClr val="black"/>
                </a:solidFill>
              </a:rPr>
              <a:t>cessation </a:t>
            </a:r>
            <a:r>
              <a:rPr lang="en-US" b="1" dirty="0" smtClean="0">
                <a:solidFill>
                  <a:prstClr val="black"/>
                </a:solidFill>
              </a:rPr>
              <a:t>	    </a:t>
            </a:r>
            <a:r>
              <a:rPr lang="en-US" b="1" i="1" dirty="0" smtClean="0">
                <a:solidFill>
                  <a:prstClr val="black"/>
                </a:solidFill>
              </a:rPr>
              <a:t>CYP2A6 	</a:t>
            </a:r>
            <a:r>
              <a:rPr lang="en-US" b="1" dirty="0" err="1" smtClean="0">
                <a:solidFill>
                  <a:prstClr val="black"/>
                </a:solidFill>
              </a:rPr>
              <a:t>Varenicline</a:t>
            </a:r>
            <a:endParaRPr lang="en-US" b="1" dirty="0">
              <a:solidFill>
                <a:prstClr val="black"/>
              </a:solidFill>
            </a:endParaRPr>
          </a:p>
        </p:txBody>
      </p:sp>
      <p:sp>
        <p:nvSpPr>
          <p:cNvPr id="10" name="Rectangle 9"/>
          <p:cNvSpPr/>
          <p:nvPr/>
        </p:nvSpPr>
        <p:spPr>
          <a:xfrm>
            <a:off x="642505" y="110990"/>
            <a:ext cx="7050713" cy="646331"/>
          </a:xfrm>
          <a:prstGeom prst="rect">
            <a:avLst/>
          </a:prstGeom>
        </p:spPr>
        <p:txBody>
          <a:bodyPr wrap="none">
            <a:spAutoFit/>
          </a:bodyPr>
          <a:lstStyle/>
          <a:p>
            <a:pPr algn="ctr"/>
            <a:r>
              <a:rPr lang="en-US" sz="3600" b="1" dirty="0">
                <a:solidFill>
                  <a:prstClr val="black"/>
                </a:solidFill>
              </a:rPr>
              <a:t>Examples of Precision Medicine Use</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09" y="6000752"/>
            <a:ext cx="2409825" cy="752475"/>
          </a:xfrm>
          <a:prstGeom prst="rect">
            <a:avLst/>
          </a:prstGeom>
        </p:spPr>
      </p:pic>
    </p:spTree>
    <p:extLst>
      <p:ext uri="{BB962C8B-B14F-4D97-AF65-F5344CB8AC3E}">
        <p14:creationId xmlns:p14="http://schemas.microsoft.com/office/powerpoint/2010/main" val="211168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ln w="3175">
                    <a:solidFill>
                      <a:schemeClr val="bg1"/>
                    </a:solidFill>
                  </a:ln>
                  <a:solidFill>
                    <a:schemeClr val="bg1"/>
                  </a:solidFill>
                  <a:latin typeface="Times New Roman" panose="02020603050405020304" pitchFamily="18" charset="0"/>
                  <a:cs typeface="Times New Roman" panose="02020603050405020304" pitchFamily="18" charset="0"/>
                </a:rPr>
                <a:t>                                                                                      </a:t>
              </a:r>
              <a:endParaRPr lang="en-US" sz="900" dirty="0">
                <a:ln w="3175">
                  <a:solidFill>
                    <a:schemeClr val="bg1"/>
                  </a:solidFill>
                </a:ln>
                <a:solidFill>
                  <a:schemeClr val="bg1"/>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t>7</a:t>
            </a:fld>
            <a:endParaRPr lang="en-US"/>
          </a:p>
        </p:txBody>
      </p:sp>
      <p:sp>
        <p:nvSpPr>
          <p:cNvPr id="10" name="Title 1"/>
          <p:cNvSpPr txBox="1">
            <a:spLocks/>
          </p:cNvSpPr>
          <p:nvPr/>
        </p:nvSpPr>
        <p:spPr>
          <a:xfrm>
            <a:off x="666750" y="112033"/>
            <a:ext cx="7886700" cy="132556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4000" b="1" dirty="0" smtClean="0">
                <a:cs typeface="Arial" pitchFamily="34" charset="0"/>
              </a:rPr>
              <a:t>Precision Medicine For Practitioners</a:t>
            </a:r>
            <a:endParaRPr lang="en-US" altLang="en-US" sz="4000" b="1" dirty="0" smtClean="0"/>
          </a:p>
        </p:txBody>
      </p:sp>
      <p:grpSp>
        <p:nvGrpSpPr>
          <p:cNvPr id="11" name="Group 10"/>
          <p:cNvGrpSpPr/>
          <p:nvPr/>
        </p:nvGrpSpPr>
        <p:grpSpPr>
          <a:xfrm>
            <a:off x="2247900" y="1214890"/>
            <a:ext cx="4876800" cy="1011237"/>
            <a:chOff x="2247900" y="1402670"/>
            <a:chExt cx="4876800" cy="1011237"/>
          </a:xfrm>
        </p:grpSpPr>
        <p:sp>
          <p:nvSpPr>
            <p:cNvPr id="12" name="TextBox 11"/>
            <p:cNvSpPr txBox="1"/>
            <p:nvPr/>
          </p:nvSpPr>
          <p:spPr>
            <a:xfrm>
              <a:off x="2552700" y="1804307"/>
              <a:ext cx="4572000"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dirty="0"/>
                <a:t>The Right Diagnosis</a:t>
              </a:r>
            </a:p>
          </p:txBody>
        </p:sp>
        <p:pic>
          <p:nvPicPr>
            <p:cNvPr id="15" name="Picture 7"/>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47900" y="1402670"/>
              <a:ext cx="10668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p:nvPr/>
        </p:nvGrpSpPr>
        <p:grpSpPr>
          <a:xfrm>
            <a:off x="2247900" y="2321831"/>
            <a:ext cx="4876800" cy="1011238"/>
            <a:chOff x="2247900" y="2642507"/>
            <a:chExt cx="4876800" cy="1011238"/>
          </a:xfrm>
        </p:grpSpPr>
        <p:sp>
          <p:nvSpPr>
            <p:cNvPr id="13" name="TextBox 12"/>
            <p:cNvSpPr txBox="1"/>
            <p:nvPr/>
          </p:nvSpPr>
          <p:spPr>
            <a:xfrm>
              <a:off x="2552700" y="3071132"/>
              <a:ext cx="4572000"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dirty="0"/>
                <a:t>The Right Patient</a:t>
              </a:r>
            </a:p>
          </p:txBody>
        </p:sp>
        <p:pic>
          <p:nvPicPr>
            <p:cNvPr id="16" name="Picture 12"/>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47900" y="2642507"/>
              <a:ext cx="106680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p:nvPr/>
        </p:nvGrpSpPr>
        <p:grpSpPr>
          <a:xfrm>
            <a:off x="2294164" y="3412899"/>
            <a:ext cx="4876800" cy="1009650"/>
            <a:chOff x="2247900" y="3853770"/>
            <a:chExt cx="4876800" cy="1009650"/>
          </a:xfrm>
        </p:grpSpPr>
        <p:sp>
          <p:nvSpPr>
            <p:cNvPr id="14" name="TextBox 13"/>
            <p:cNvSpPr txBox="1"/>
            <p:nvPr/>
          </p:nvSpPr>
          <p:spPr>
            <a:xfrm>
              <a:off x="2552700" y="4318907"/>
              <a:ext cx="4572000"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dirty="0"/>
                <a:t>The Right Therapy</a:t>
              </a:r>
            </a:p>
          </p:txBody>
        </p:sp>
        <p:pic>
          <p:nvPicPr>
            <p:cNvPr id="17" name="Picture 1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47900" y="3853770"/>
              <a:ext cx="10668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TextBox 5"/>
          <p:cNvSpPr txBox="1">
            <a:spLocks noChangeArrowheads="1"/>
          </p:cNvSpPr>
          <p:nvPr/>
        </p:nvSpPr>
        <p:spPr bwMode="auto">
          <a:xfrm>
            <a:off x="2908738" y="6433800"/>
            <a:ext cx="90678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EA18"/>
              </a:buClr>
              <a:buChar char="•"/>
              <a:defRPr sz="3200" b="1">
                <a:solidFill>
                  <a:schemeClr val="bg1"/>
                </a:solidFill>
                <a:latin typeface="Arial" pitchFamily="34" charset="0"/>
              </a:defRPr>
            </a:lvl1pPr>
            <a:lvl2pPr marL="742950" indent="-285750">
              <a:spcBef>
                <a:spcPct val="20000"/>
              </a:spcBef>
              <a:buClr>
                <a:schemeClr val="bg1"/>
              </a:buClr>
              <a:buChar char="–"/>
              <a:defRPr sz="2800" b="1">
                <a:solidFill>
                  <a:schemeClr val="accent1"/>
                </a:solidFill>
                <a:latin typeface="Arial" pitchFamily="34" charset="0"/>
              </a:defRPr>
            </a:lvl2pPr>
            <a:lvl3pPr marL="1143000" indent="-228600">
              <a:spcBef>
                <a:spcPct val="20000"/>
              </a:spcBef>
              <a:buClr>
                <a:schemeClr val="bg1"/>
              </a:buClr>
              <a:buChar char="•"/>
              <a:defRPr sz="2400" b="1">
                <a:solidFill>
                  <a:srgbClr val="FFEA18"/>
                </a:solidFill>
                <a:latin typeface="Arial" pitchFamily="34" charset="0"/>
              </a:defRPr>
            </a:lvl3pPr>
            <a:lvl4pPr marL="1600200" indent="-228600">
              <a:spcBef>
                <a:spcPct val="20000"/>
              </a:spcBef>
              <a:buChar char="–"/>
              <a:defRPr sz="2000" b="1">
                <a:solidFill>
                  <a:schemeClr val="tx1"/>
                </a:solidFill>
                <a:latin typeface="Arial" pitchFamily="34" charset="0"/>
              </a:defRPr>
            </a:lvl4pPr>
            <a:lvl5pPr marL="2057400" indent="-228600">
              <a:spcBef>
                <a:spcPct val="20000"/>
              </a:spcBef>
              <a:buChar char="»"/>
              <a:defRPr sz="2000" b="1">
                <a:solidFill>
                  <a:schemeClr val="tx1"/>
                </a:solidFill>
                <a:latin typeface="Arial" pitchFamily="34" charset="0"/>
              </a:defRPr>
            </a:lvl5pPr>
            <a:lvl6pPr marL="2514600" indent="-228600" eaLnBrk="0" fontAlgn="base" hangingPunct="0">
              <a:spcBef>
                <a:spcPct val="20000"/>
              </a:spcBef>
              <a:spcAft>
                <a:spcPct val="0"/>
              </a:spcAft>
              <a:buChar char="»"/>
              <a:defRPr sz="2000" b="1">
                <a:solidFill>
                  <a:schemeClr val="tx1"/>
                </a:solidFill>
                <a:latin typeface="Arial" pitchFamily="34" charset="0"/>
              </a:defRPr>
            </a:lvl6pPr>
            <a:lvl7pPr marL="2971800" indent="-228600" eaLnBrk="0" fontAlgn="base" hangingPunct="0">
              <a:spcBef>
                <a:spcPct val="20000"/>
              </a:spcBef>
              <a:spcAft>
                <a:spcPct val="0"/>
              </a:spcAft>
              <a:buChar char="»"/>
              <a:defRPr sz="2000" b="1">
                <a:solidFill>
                  <a:schemeClr val="tx1"/>
                </a:solidFill>
                <a:latin typeface="Arial" pitchFamily="34" charset="0"/>
              </a:defRPr>
            </a:lvl7pPr>
            <a:lvl8pPr marL="3429000" indent="-228600" eaLnBrk="0" fontAlgn="base" hangingPunct="0">
              <a:spcBef>
                <a:spcPct val="20000"/>
              </a:spcBef>
              <a:spcAft>
                <a:spcPct val="0"/>
              </a:spcAft>
              <a:buChar char="»"/>
              <a:defRPr sz="2000" b="1">
                <a:solidFill>
                  <a:schemeClr val="tx1"/>
                </a:solidFill>
                <a:latin typeface="Arial" pitchFamily="34" charset="0"/>
              </a:defRPr>
            </a:lvl8pPr>
            <a:lvl9pPr marL="3886200" indent="-228600" eaLnBrk="0" fontAlgn="base" hangingPunct="0">
              <a:spcBef>
                <a:spcPct val="20000"/>
              </a:spcBef>
              <a:spcAft>
                <a:spcPct val="0"/>
              </a:spcAft>
              <a:buChar char="»"/>
              <a:defRPr sz="2000" b="1">
                <a:solidFill>
                  <a:schemeClr val="tx1"/>
                </a:solidFill>
                <a:latin typeface="Arial" pitchFamily="34" charset="0"/>
              </a:defRPr>
            </a:lvl9pPr>
          </a:lstStyle>
          <a:p>
            <a:pPr>
              <a:lnSpc>
                <a:spcPct val="90000"/>
              </a:lnSpc>
              <a:spcBef>
                <a:spcPct val="0"/>
              </a:spcBef>
              <a:buClrTx/>
              <a:buFontTx/>
              <a:buNone/>
            </a:pPr>
            <a:r>
              <a:rPr lang="en-US" altLang="en-US" sz="900" b="0">
                <a:solidFill>
                  <a:schemeClr val="tx1"/>
                </a:solidFill>
              </a:rPr>
              <a:t>Paving the Way For Personalized Medicine. Food and Drug Administraition (FDA) Report. October 2013. http://www.fda.gov/downloads/ScienceResearch/SpecialTopics/PersonalizedMedicine/UCM372421.pdf. March 8, 2016</a:t>
            </a:r>
          </a:p>
        </p:txBody>
      </p:sp>
      <p:grpSp>
        <p:nvGrpSpPr>
          <p:cNvPr id="19" name="Group 18"/>
          <p:cNvGrpSpPr/>
          <p:nvPr/>
        </p:nvGrpSpPr>
        <p:grpSpPr>
          <a:xfrm>
            <a:off x="2294164" y="4569703"/>
            <a:ext cx="4876800" cy="1011238"/>
            <a:chOff x="2247900" y="2482368"/>
            <a:chExt cx="4876800" cy="1011238"/>
          </a:xfrm>
        </p:grpSpPr>
        <p:sp>
          <p:nvSpPr>
            <p:cNvPr id="20" name="TextBox 19"/>
            <p:cNvSpPr txBox="1"/>
            <p:nvPr/>
          </p:nvSpPr>
          <p:spPr>
            <a:xfrm>
              <a:off x="2552700" y="2807832"/>
              <a:ext cx="4572000"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800" b="1" dirty="0"/>
                <a:t>The Right </a:t>
              </a:r>
              <a:r>
                <a:rPr lang="en-US" sz="2800" b="1" dirty="0" smtClean="0"/>
                <a:t>Time</a:t>
              </a:r>
              <a:endParaRPr lang="en-US" sz="2800" b="1" dirty="0"/>
            </a:p>
          </p:txBody>
        </p:sp>
        <p:pic>
          <p:nvPicPr>
            <p:cNvPr id="21" name="Picture 12"/>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47900" y="2482368"/>
              <a:ext cx="106680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 name="Group 22"/>
          <p:cNvGrpSpPr/>
          <p:nvPr/>
        </p:nvGrpSpPr>
        <p:grpSpPr>
          <a:xfrm>
            <a:off x="0" y="5734646"/>
            <a:ext cx="2864887" cy="1075223"/>
            <a:chOff x="82550" y="5067970"/>
            <a:chExt cx="2864887" cy="1075223"/>
          </a:xfrm>
        </p:grpSpPr>
        <p:grpSp>
          <p:nvGrpSpPr>
            <p:cNvPr id="24" name="Group 23"/>
            <p:cNvGrpSpPr/>
            <p:nvPr/>
          </p:nvGrpSpPr>
          <p:grpSpPr>
            <a:xfrm>
              <a:off x="228198" y="5067970"/>
              <a:ext cx="1868753" cy="516255"/>
              <a:chOff x="0" y="0"/>
              <a:chExt cx="3818749" cy="1033107"/>
            </a:xfrm>
          </p:grpSpPr>
          <p:sp>
            <p:nvSpPr>
              <p:cNvPr id="26" name="Shape 21"/>
              <p:cNvSpPr/>
              <p:nvPr/>
            </p:nvSpPr>
            <p:spPr>
              <a:xfrm>
                <a:off x="457813" y="44353"/>
                <a:ext cx="72085" cy="179896"/>
              </a:xfrm>
              <a:custGeom>
                <a:avLst/>
                <a:gdLst/>
                <a:ahLst/>
                <a:cxnLst/>
                <a:rect l="0" t="0" r="0" b="0"/>
                <a:pathLst>
                  <a:path w="72085" h="179896">
                    <a:moveTo>
                      <a:pt x="7125" y="0"/>
                    </a:moveTo>
                    <a:lnTo>
                      <a:pt x="72085" y="0"/>
                    </a:lnTo>
                    <a:lnTo>
                      <a:pt x="5740" y="179896"/>
                    </a:lnTo>
                    <a:cubicBezTo>
                      <a:pt x="3835" y="179502"/>
                      <a:pt x="1918" y="179134"/>
                      <a:pt x="0" y="178778"/>
                    </a:cubicBezTo>
                    <a:lnTo>
                      <a:pt x="7125"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27" name="Shape 22"/>
              <p:cNvSpPr/>
              <p:nvPr/>
            </p:nvSpPr>
            <p:spPr>
              <a:xfrm>
                <a:off x="611779" y="52606"/>
                <a:ext cx="160414" cy="220535"/>
              </a:xfrm>
              <a:custGeom>
                <a:avLst/>
                <a:gdLst/>
                <a:ahLst/>
                <a:cxnLst/>
                <a:rect l="0" t="0" r="0" b="0"/>
                <a:pathLst>
                  <a:path w="160414" h="220535">
                    <a:moveTo>
                      <a:pt x="160414" y="0"/>
                    </a:moveTo>
                    <a:lnTo>
                      <a:pt x="160414" y="121412"/>
                    </a:lnTo>
                    <a:lnTo>
                      <a:pt x="24016" y="220535"/>
                    </a:lnTo>
                    <a:lnTo>
                      <a:pt x="0" y="220535"/>
                    </a:lnTo>
                    <a:lnTo>
                      <a:pt x="160414"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28" name="Shape 23"/>
              <p:cNvSpPr/>
              <p:nvPr/>
            </p:nvSpPr>
            <p:spPr>
              <a:xfrm>
                <a:off x="554916" y="44356"/>
                <a:ext cx="209080" cy="220942"/>
              </a:xfrm>
              <a:custGeom>
                <a:avLst/>
                <a:gdLst/>
                <a:ahLst/>
                <a:cxnLst/>
                <a:rect l="0" t="0" r="0" b="0"/>
                <a:pathLst>
                  <a:path w="209080" h="220942">
                    <a:moveTo>
                      <a:pt x="100508" y="0"/>
                    </a:moveTo>
                    <a:lnTo>
                      <a:pt x="209080" y="0"/>
                    </a:lnTo>
                    <a:lnTo>
                      <a:pt x="4889" y="220942"/>
                    </a:lnTo>
                    <a:cubicBezTo>
                      <a:pt x="3277" y="219837"/>
                      <a:pt x="1651" y="218745"/>
                      <a:pt x="0" y="217678"/>
                    </a:cubicBezTo>
                    <a:lnTo>
                      <a:pt x="100508"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29" name="Shape 24"/>
              <p:cNvSpPr/>
              <p:nvPr/>
            </p:nvSpPr>
            <p:spPr>
              <a:xfrm>
                <a:off x="508286" y="44352"/>
                <a:ext cx="125298" cy="195643"/>
              </a:xfrm>
              <a:custGeom>
                <a:avLst/>
                <a:gdLst/>
                <a:ahLst/>
                <a:cxnLst/>
                <a:rect l="0" t="0" r="0" b="0"/>
                <a:pathLst>
                  <a:path w="125298" h="195643">
                    <a:moveTo>
                      <a:pt x="46545" y="0"/>
                    </a:moveTo>
                    <a:lnTo>
                      <a:pt x="125298" y="0"/>
                    </a:lnTo>
                    <a:lnTo>
                      <a:pt x="5436" y="195643"/>
                    </a:lnTo>
                    <a:cubicBezTo>
                      <a:pt x="3632" y="194882"/>
                      <a:pt x="1829" y="194132"/>
                      <a:pt x="0" y="193408"/>
                    </a:cubicBezTo>
                    <a:lnTo>
                      <a:pt x="46545"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0" name="Shape 25"/>
              <p:cNvSpPr/>
              <p:nvPr/>
            </p:nvSpPr>
            <p:spPr>
              <a:xfrm>
                <a:off x="696945" y="203660"/>
                <a:ext cx="75248" cy="69482"/>
              </a:xfrm>
              <a:custGeom>
                <a:avLst/>
                <a:gdLst/>
                <a:ahLst/>
                <a:cxnLst/>
                <a:rect l="0" t="0" r="0" b="0"/>
                <a:pathLst>
                  <a:path w="75248" h="69482">
                    <a:moveTo>
                      <a:pt x="75248" y="0"/>
                    </a:moveTo>
                    <a:lnTo>
                      <a:pt x="75248" y="69482"/>
                    </a:lnTo>
                    <a:lnTo>
                      <a:pt x="0" y="69482"/>
                    </a:lnTo>
                    <a:lnTo>
                      <a:pt x="75248"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1" name="Shape 26"/>
              <p:cNvSpPr/>
              <p:nvPr/>
            </p:nvSpPr>
            <p:spPr>
              <a:xfrm>
                <a:off x="378116" y="44358"/>
                <a:ext cx="60897" cy="174307"/>
              </a:xfrm>
              <a:custGeom>
                <a:avLst/>
                <a:gdLst/>
                <a:ahLst/>
                <a:cxnLst/>
                <a:rect l="0" t="0" r="0" b="0"/>
                <a:pathLst>
                  <a:path w="60897" h="174307">
                    <a:moveTo>
                      <a:pt x="0" y="0"/>
                    </a:moveTo>
                    <a:lnTo>
                      <a:pt x="60897" y="0"/>
                    </a:lnTo>
                    <a:lnTo>
                      <a:pt x="33388" y="174307"/>
                    </a:lnTo>
                    <a:cubicBezTo>
                      <a:pt x="32258" y="174295"/>
                      <a:pt x="31128" y="174269"/>
                      <a:pt x="29985" y="174269"/>
                    </a:cubicBezTo>
                    <a:cubicBezTo>
                      <a:pt x="29185" y="174269"/>
                      <a:pt x="28385" y="174295"/>
                      <a:pt x="27585" y="174295"/>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2" name="Shape 27"/>
              <p:cNvSpPr/>
              <p:nvPr/>
            </p:nvSpPr>
            <p:spPr>
              <a:xfrm>
                <a:off x="287087" y="44348"/>
                <a:ext cx="72085" cy="179896"/>
              </a:xfrm>
              <a:custGeom>
                <a:avLst/>
                <a:gdLst/>
                <a:ahLst/>
                <a:cxnLst/>
                <a:rect l="0" t="0" r="0" b="0"/>
                <a:pathLst>
                  <a:path w="72085" h="179896">
                    <a:moveTo>
                      <a:pt x="0" y="0"/>
                    </a:moveTo>
                    <a:lnTo>
                      <a:pt x="64960" y="0"/>
                    </a:lnTo>
                    <a:lnTo>
                      <a:pt x="72085" y="178778"/>
                    </a:lnTo>
                    <a:cubicBezTo>
                      <a:pt x="70167" y="179134"/>
                      <a:pt x="68250" y="179502"/>
                      <a:pt x="66345" y="179896"/>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3" name="Shape 28"/>
              <p:cNvSpPr/>
              <p:nvPr/>
            </p:nvSpPr>
            <p:spPr>
              <a:xfrm>
                <a:off x="44796" y="52606"/>
                <a:ext cx="160414" cy="220535"/>
              </a:xfrm>
              <a:custGeom>
                <a:avLst/>
                <a:gdLst/>
                <a:ahLst/>
                <a:cxnLst/>
                <a:rect l="0" t="0" r="0" b="0"/>
                <a:pathLst>
                  <a:path w="160414" h="220535">
                    <a:moveTo>
                      <a:pt x="0" y="0"/>
                    </a:moveTo>
                    <a:lnTo>
                      <a:pt x="160414" y="220535"/>
                    </a:lnTo>
                    <a:lnTo>
                      <a:pt x="136398" y="220535"/>
                    </a:lnTo>
                    <a:lnTo>
                      <a:pt x="0" y="12141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4" name="Shape 29"/>
              <p:cNvSpPr/>
              <p:nvPr/>
            </p:nvSpPr>
            <p:spPr>
              <a:xfrm>
                <a:off x="52987" y="44356"/>
                <a:ext cx="209080" cy="220942"/>
              </a:xfrm>
              <a:custGeom>
                <a:avLst/>
                <a:gdLst/>
                <a:ahLst/>
                <a:cxnLst/>
                <a:rect l="0" t="0" r="0" b="0"/>
                <a:pathLst>
                  <a:path w="209080" h="220942">
                    <a:moveTo>
                      <a:pt x="0" y="0"/>
                    </a:moveTo>
                    <a:lnTo>
                      <a:pt x="108585" y="0"/>
                    </a:lnTo>
                    <a:lnTo>
                      <a:pt x="209080" y="217678"/>
                    </a:lnTo>
                    <a:cubicBezTo>
                      <a:pt x="207442" y="218745"/>
                      <a:pt x="205816" y="219837"/>
                      <a:pt x="204191" y="220942"/>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5" name="Shape 30"/>
              <p:cNvSpPr/>
              <p:nvPr/>
            </p:nvSpPr>
            <p:spPr>
              <a:xfrm>
                <a:off x="183412" y="44360"/>
                <a:ext cx="125286" cy="195631"/>
              </a:xfrm>
              <a:custGeom>
                <a:avLst/>
                <a:gdLst/>
                <a:ahLst/>
                <a:cxnLst/>
                <a:rect l="0" t="0" r="0" b="0"/>
                <a:pathLst>
                  <a:path w="125286" h="195631">
                    <a:moveTo>
                      <a:pt x="0" y="0"/>
                    </a:moveTo>
                    <a:lnTo>
                      <a:pt x="78740" y="0"/>
                    </a:lnTo>
                    <a:lnTo>
                      <a:pt x="125286" y="193396"/>
                    </a:lnTo>
                    <a:cubicBezTo>
                      <a:pt x="123469" y="194120"/>
                      <a:pt x="121653" y="194869"/>
                      <a:pt x="119850" y="195631"/>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6" name="Shape 31"/>
              <p:cNvSpPr/>
              <p:nvPr/>
            </p:nvSpPr>
            <p:spPr>
              <a:xfrm>
                <a:off x="44795" y="203657"/>
                <a:ext cx="75248" cy="69482"/>
              </a:xfrm>
              <a:custGeom>
                <a:avLst/>
                <a:gdLst/>
                <a:ahLst/>
                <a:cxnLst/>
                <a:rect l="0" t="0" r="0" b="0"/>
                <a:pathLst>
                  <a:path w="75248" h="69482">
                    <a:moveTo>
                      <a:pt x="0" y="0"/>
                    </a:moveTo>
                    <a:lnTo>
                      <a:pt x="75248" y="69482"/>
                    </a:lnTo>
                    <a:lnTo>
                      <a:pt x="0" y="6948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7" name="Shape 32"/>
              <p:cNvSpPr/>
              <p:nvPr/>
            </p:nvSpPr>
            <p:spPr>
              <a:xfrm>
                <a:off x="0" y="0"/>
                <a:ext cx="408153" cy="1033107"/>
              </a:xfrm>
              <a:custGeom>
                <a:avLst/>
                <a:gdLst/>
                <a:ahLst/>
                <a:cxnLst/>
                <a:rect l="0" t="0" r="0" b="0"/>
                <a:pathLst>
                  <a:path w="408153" h="1033107">
                    <a:moveTo>
                      <a:pt x="0" y="0"/>
                    </a:moveTo>
                    <a:lnTo>
                      <a:pt x="408153" y="0"/>
                    </a:lnTo>
                    <a:lnTo>
                      <a:pt x="408153" y="20803"/>
                    </a:lnTo>
                    <a:lnTo>
                      <a:pt x="20803" y="20803"/>
                    </a:lnTo>
                    <a:lnTo>
                      <a:pt x="20803" y="608965"/>
                    </a:lnTo>
                    <a:cubicBezTo>
                      <a:pt x="22974" y="705930"/>
                      <a:pt x="54496" y="789280"/>
                      <a:pt x="114516" y="856780"/>
                    </a:cubicBezTo>
                    <a:cubicBezTo>
                      <a:pt x="222618" y="978357"/>
                      <a:pt x="386740" y="1008558"/>
                      <a:pt x="405105" y="1011593"/>
                    </a:cubicBezTo>
                    <a:cubicBezTo>
                      <a:pt x="406260" y="1011796"/>
                      <a:pt x="407035" y="1011911"/>
                      <a:pt x="407378" y="1011962"/>
                    </a:cubicBezTo>
                    <a:lnTo>
                      <a:pt x="408140" y="1012076"/>
                    </a:lnTo>
                    <a:lnTo>
                      <a:pt x="408153" y="1012074"/>
                    </a:lnTo>
                    <a:lnTo>
                      <a:pt x="408153" y="1033100"/>
                    </a:lnTo>
                    <a:lnTo>
                      <a:pt x="408102" y="1033107"/>
                    </a:lnTo>
                    <a:lnTo>
                      <a:pt x="404317" y="1032535"/>
                    </a:lnTo>
                    <a:cubicBezTo>
                      <a:pt x="403949" y="1032485"/>
                      <a:pt x="403035" y="1032345"/>
                      <a:pt x="401688" y="1032116"/>
                    </a:cubicBezTo>
                    <a:cubicBezTo>
                      <a:pt x="382588" y="1028954"/>
                      <a:pt x="211798" y="997484"/>
                      <a:pt x="98971" y="870598"/>
                    </a:cubicBezTo>
                    <a:cubicBezTo>
                      <a:pt x="35585" y="799313"/>
                      <a:pt x="2286" y="711480"/>
                      <a:pt x="13" y="609511"/>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8" name="Shape 33"/>
              <p:cNvSpPr/>
              <p:nvPr/>
            </p:nvSpPr>
            <p:spPr>
              <a:xfrm>
                <a:off x="408153" y="0"/>
                <a:ext cx="408153" cy="1033100"/>
              </a:xfrm>
              <a:custGeom>
                <a:avLst/>
                <a:gdLst/>
                <a:ahLst/>
                <a:cxnLst/>
                <a:rect l="0" t="0" r="0" b="0"/>
                <a:pathLst>
                  <a:path w="408153" h="1033100">
                    <a:moveTo>
                      <a:pt x="0" y="0"/>
                    </a:moveTo>
                    <a:lnTo>
                      <a:pt x="408153" y="0"/>
                    </a:lnTo>
                    <a:lnTo>
                      <a:pt x="408153" y="609245"/>
                    </a:lnTo>
                    <a:cubicBezTo>
                      <a:pt x="406845" y="667665"/>
                      <a:pt x="395338" y="721856"/>
                      <a:pt x="373952" y="770509"/>
                    </a:cubicBezTo>
                    <a:cubicBezTo>
                      <a:pt x="358038" y="806730"/>
                      <a:pt x="336410" y="840398"/>
                      <a:pt x="309702" y="870560"/>
                    </a:cubicBezTo>
                    <a:cubicBezTo>
                      <a:pt x="191732" y="1003757"/>
                      <a:pt x="11367" y="1031443"/>
                      <a:pt x="3746" y="1032548"/>
                    </a:cubicBezTo>
                    <a:lnTo>
                      <a:pt x="0" y="1033100"/>
                    </a:lnTo>
                    <a:lnTo>
                      <a:pt x="0" y="1012074"/>
                    </a:lnTo>
                    <a:lnTo>
                      <a:pt x="737" y="1011962"/>
                    </a:lnTo>
                    <a:cubicBezTo>
                      <a:pt x="8052" y="1010907"/>
                      <a:pt x="180988" y="984517"/>
                      <a:pt x="294119" y="856768"/>
                    </a:cubicBezTo>
                    <a:cubicBezTo>
                      <a:pt x="319405" y="828218"/>
                      <a:pt x="339865" y="796379"/>
                      <a:pt x="354914" y="762140"/>
                    </a:cubicBezTo>
                    <a:cubicBezTo>
                      <a:pt x="375196" y="715976"/>
                      <a:pt x="386118" y="664464"/>
                      <a:pt x="387350" y="609029"/>
                    </a:cubicBezTo>
                    <a:lnTo>
                      <a:pt x="387350" y="20803"/>
                    </a:lnTo>
                    <a:lnTo>
                      <a:pt x="0" y="20803"/>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9" name="Shape 34"/>
              <p:cNvSpPr/>
              <p:nvPr/>
            </p:nvSpPr>
            <p:spPr>
              <a:xfrm>
                <a:off x="190455" y="542840"/>
                <a:ext cx="21463" cy="21946"/>
              </a:xfrm>
              <a:custGeom>
                <a:avLst/>
                <a:gdLst/>
                <a:ahLst/>
                <a:cxnLst/>
                <a:rect l="0" t="0" r="0" b="0"/>
                <a:pathLst>
                  <a:path w="21463" h="21946">
                    <a:moveTo>
                      <a:pt x="0" y="0"/>
                    </a:moveTo>
                    <a:lnTo>
                      <a:pt x="21311" y="0"/>
                    </a:lnTo>
                    <a:lnTo>
                      <a:pt x="21463" y="1867"/>
                    </a:lnTo>
                    <a:lnTo>
                      <a:pt x="21463" y="21946"/>
                    </a:lnTo>
                    <a:lnTo>
                      <a:pt x="0" y="21946"/>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0" name="Shape 35"/>
              <p:cNvSpPr/>
              <p:nvPr/>
            </p:nvSpPr>
            <p:spPr>
              <a:xfrm>
                <a:off x="122061" y="451103"/>
                <a:ext cx="89713" cy="77661"/>
              </a:xfrm>
              <a:custGeom>
                <a:avLst/>
                <a:gdLst/>
                <a:ahLst/>
                <a:cxnLst/>
                <a:rect l="0" t="0" r="0" b="0"/>
                <a:pathLst>
                  <a:path w="89713" h="77661">
                    <a:moveTo>
                      <a:pt x="25997" y="0"/>
                    </a:moveTo>
                    <a:cubicBezTo>
                      <a:pt x="29578" y="0"/>
                      <a:pt x="33058" y="724"/>
                      <a:pt x="36335" y="2146"/>
                    </a:cubicBezTo>
                    <a:cubicBezTo>
                      <a:pt x="37427" y="2692"/>
                      <a:pt x="38354" y="3150"/>
                      <a:pt x="39345" y="3607"/>
                    </a:cubicBezTo>
                    <a:cubicBezTo>
                      <a:pt x="49086" y="8115"/>
                      <a:pt x="59474" y="10401"/>
                      <a:pt x="70218" y="10401"/>
                    </a:cubicBezTo>
                    <a:cubicBezTo>
                      <a:pt x="70599" y="10401"/>
                      <a:pt x="70968" y="10389"/>
                      <a:pt x="71374" y="10376"/>
                    </a:cubicBezTo>
                    <a:cubicBezTo>
                      <a:pt x="72238" y="10363"/>
                      <a:pt x="73025" y="10351"/>
                      <a:pt x="73800" y="10312"/>
                    </a:cubicBezTo>
                    <a:cubicBezTo>
                      <a:pt x="78549" y="10008"/>
                      <a:pt x="82931" y="9055"/>
                      <a:pt x="87173" y="7429"/>
                    </a:cubicBezTo>
                    <a:lnTo>
                      <a:pt x="89713" y="6452"/>
                    </a:lnTo>
                    <a:lnTo>
                      <a:pt x="89713" y="77661"/>
                    </a:lnTo>
                    <a:lnTo>
                      <a:pt x="28067" y="77661"/>
                    </a:lnTo>
                    <a:lnTo>
                      <a:pt x="27673" y="76314"/>
                    </a:lnTo>
                    <a:cubicBezTo>
                      <a:pt x="24702" y="66142"/>
                      <a:pt x="19533" y="56998"/>
                      <a:pt x="12332" y="49162"/>
                    </a:cubicBezTo>
                    <a:cubicBezTo>
                      <a:pt x="1613" y="37503"/>
                      <a:pt x="0" y="34468"/>
                      <a:pt x="0" y="25997"/>
                    </a:cubicBezTo>
                    <a:cubicBezTo>
                      <a:pt x="0" y="11659"/>
                      <a:pt x="11659" y="0"/>
                      <a:pt x="25997"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1" name="Shape 374"/>
              <p:cNvSpPr/>
              <p:nvPr/>
            </p:nvSpPr>
            <p:spPr>
              <a:xfrm>
                <a:off x="268317" y="542845"/>
                <a:ext cx="21463" cy="21946"/>
              </a:xfrm>
              <a:custGeom>
                <a:avLst/>
                <a:gdLst/>
                <a:ahLst/>
                <a:cxnLst/>
                <a:rect l="0" t="0" r="0" b="0"/>
                <a:pathLst>
                  <a:path w="21463" h="21946">
                    <a:moveTo>
                      <a:pt x="0" y="0"/>
                    </a:moveTo>
                    <a:lnTo>
                      <a:pt x="21463" y="0"/>
                    </a:lnTo>
                    <a:lnTo>
                      <a:pt x="21463" y="21946"/>
                    </a:lnTo>
                    <a:lnTo>
                      <a:pt x="0" y="21946"/>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2" name="Shape 37"/>
              <p:cNvSpPr/>
              <p:nvPr/>
            </p:nvSpPr>
            <p:spPr>
              <a:xfrm>
                <a:off x="44933" y="296623"/>
                <a:ext cx="91707" cy="549121"/>
              </a:xfrm>
              <a:custGeom>
                <a:avLst/>
                <a:gdLst/>
                <a:ahLst/>
                <a:cxnLst/>
                <a:rect l="0" t="0" r="0" b="0"/>
                <a:pathLst>
                  <a:path w="91707" h="549121">
                    <a:moveTo>
                      <a:pt x="0" y="0"/>
                    </a:moveTo>
                    <a:lnTo>
                      <a:pt x="91707" y="0"/>
                    </a:lnTo>
                    <a:lnTo>
                      <a:pt x="91707" y="137642"/>
                    </a:lnTo>
                    <a:lnTo>
                      <a:pt x="85434" y="138912"/>
                    </a:lnTo>
                    <a:cubicBezTo>
                      <a:pt x="69112" y="145828"/>
                      <a:pt x="57633" y="162011"/>
                      <a:pt x="57633" y="180823"/>
                    </a:cubicBezTo>
                    <a:cubicBezTo>
                      <a:pt x="57633" y="192621"/>
                      <a:pt x="63449" y="204940"/>
                      <a:pt x="74473" y="216459"/>
                    </a:cubicBezTo>
                    <a:cubicBezTo>
                      <a:pt x="74752" y="216751"/>
                      <a:pt x="75031" y="217043"/>
                      <a:pt x="75235" y="217335"/>
                    </a:cubicBezTo>
                    <a:cubicBezTo>
                      <a:pt x="81775" y="224511"/>
                      <a:pt x="86017" y="233350"/>
                      <a:pt x="87490" y="242900"/>
                    </a:cubicBezTo>
                    <a:cubicBezTo>
                      <a:pt x="87884" y="245389"/>
                      <a:pt x="88074" y="247942"/>
                      <a:pt x="88074" y="250482"/>
                    </a:cubicBezTo>
                    <a:cubicBezTo>
                      <a:pt x="88074" y="257365"/>
                      <a:pt x="86677" y="264020"/>
                      <a:pt x="83922" y="270294"/>
                    </a:cubicBezTo>
                    <a:lnTo>
                      <a:pt x="83922" y="280556"/>
                    </a:lnTo>
                    <a:lnTo>
                      <a:pt x="91707" y="280556"/>
                    </a:lnTo>
                    <a:lnTo>
                      <a:pt x="91707" y="288150"/>
                    </a:lnTo>
                    <a:lnTo>
                      <a:pt x="83871" y="288150"/>
                    </a:lnTo>
                    <a:lnTo>
                      <a:pt x="83871" y="294717"/>
                    </a:lnTo>
                    <a:lnTo>
                      <a:pt x="91707" y="294717"/>
                    </a:lnTo>
                    <a:lnTo>
                      <a:pt x="91707" y="301384"/>
                    </a:lnTo>
                    <a:lnTo>
                      <a:pt x="83871" y="301384"/>
                    </a:lnTo>
                    <a:lnTo>
                      <a:pt x="83871" y="307950"/>
                    </a:lnTo>
                    <a:lnTo>
                      <a:pt x="91707" y="307950"/>
                    </a:lnTo>
                    <a:lnTo>
                      <a:pt x="91707" y="331841"/>
                    </a:lnTo>
                    <a:lnTo>
                      <a:pt x="86389" y="333667"/>
                    </a:lnTo>
                    <a:cubicBezTo>
                      <a:pt x="81099" y="335493"/>
                      <a:pt x="75482" y="337458"/>
                      <a:pt x="73317" y="338315"/>
                    </a:cubicBezTo>
                    <a:lnTo>
                      <a:pt x="74117" y="340932"/>
                    </a:lnTo>
                    <a:lnTo>
                      <a:pt x="80772" y="339827"/>
                    </a:lnTo>
                    <a:cubicBezTo>
                      <a:pt x="81979" y="339623"/>
                      <a:pt x="82982" y="339420"/>
                      <a:pt x="84201" y="339420"/>
                    </a:cubicBezTo>
                    <a:cubicBezTo>
                      <a:pt x="86208" y="339420"/>
                      <a:pt x="86919" y="340436"/>
                      <a:pt x="86919" y="352527"/>
                    </a:cubicBezTo>
                    <a:lnTo>
                      <a:pt x="86919" y="379133"/>
                    </a:lnTo>
                    <a:cubicBezTo>
                      <a:pt x="86919" y="390005"/>
                      <a:pt x="86919" y="390919"/>
                      <a:pt x="82486" y="391427"/>
                    </a:cubicBezTo>
                    <a:lnTo>
                      <a:pt x="75832" y="392227"/>
                    </a:lnTo>
                    <a:lnTo>
                      <a:pt x="75832" y="394843"/>
                    </a:lnTo>
                    <a:lnTo>
                      <a:pt x="91707" y="394843"/>
                    </a:lnTo>
                    <a:lnTo>
                      <a:pt x="91707" y="549121"/>
                    </a:lnTo>
                    <a:lnTo>
                      <a:pt x="87719" y="545198"/>
                    </a:lnTo>
                    <a:cubicBezTo>
                      <a:pt x="31572" y="482042"/>
                      <a:pt x="2057" y="403911"/>
                      <a:pt x="0" y="312966"/>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3" name="Shape 38"/>
              <p:cNvSpPr/>
              <p:nvPr/>
            </p:nvSpPr>
            <p:spPr>
              <a:xfrm>
                <a:off x="136639" y="604572"/>
                <a:ext cx="55410" cy="290486"/>
              </a:xfrm>
              <a:custGeom>
                <a:avLst/>
                <a:gdLst/>
                <a:ahLst/>
                <a:cxnLst/>
                <a:rect l="0" t="0" r="0" b="0"/>
                <a:pathLst>
                  <a:path w="55410" h="290486">
                    <a:moveTo>
                      <a:pt x="0" y="0"/>
                    </a:moveTo>
                    <a:lnTo>
                      <a:pt x="55410" y="0"/>
                    </a:lnTo>
                    <a:lnTo>
                      <a:pt x="55410" y="23419"/>
                    </a:lnTo>
                    <a:lnTo>
                      <a:pt x="36919" y="23419"/>
                    </a:lnTo>
                    <a:cubicBezTo>
                      <a:pt x="33998" y="28651"/>
                      <a:pt x="33096" y="34290"/>
                      <a:pt x="32487" y="39941"/>
                    </a:cubicBezTo>
                    <a:lnTo>
                      <a:pt x="35103" y="40742"/>
                    </a:lnTo>
                    <a:cubicBezTo>
                      <a:pt x="38125" y="32880"/>
                      <a:pt x="37224" y="32880"/>
                      <a:pt x="48514" y="32880"/>
                    </a:cubicBezTo>
                    <a:lnTo>
                      <a:pt x="55410" y="32880"/>
                    </a:lnTo>
                    <a:lnTo>
                      <a:pt x="55410" y="56163"/>
                    </a:lnTo>
                    <a:lnTo>
                      <a:pt x="47249" y="67742"/>
                    </a:lnTo>
                    <a:cubicBezTo>
                      <a:pt x="42891" y="73774"/>
                      <a:pt x="39491" y="78937"/>
                      <a:pt x="38938" y="82461"/>
                    </a:cubicBezTo>
                    <a:cubicBezTo>
                      <a:pt x="41554" y="85992"/>
                      <a:pt x="44577" y="87808"/>
                      <a:pt x="49111" y="89814"/>
                    </a:cubicBezTo>
                    <a:lnTo>
                      <a:pt x="50229" y="89115"/>
                    </a:lnTo>
                    <a:cubicBezTo>
                      <a:pt x="51892" y="81858"/>
                      <a:pt x="53076" y="78029"/>
                      <a:pt x="54486" y="74477"/>
                    </a:cubicBezTo>
                    <a:lnTo>
                      <a:pt x="55410" y="72341"/>
                    </a:lnTo>
                    <a:lnTo>
                      <a:pt x="55410" y="290486"/>
                    </a:lnTo>
                    <a:lnTo>
                      <a:pt x="31267" y="271928"/>
                    </a:lnTo>
                    <a:lnTo>
                      <a:pt x="0" y="241171"/>
                    </a:lnTo>
                    <a:lnTo>
                      <a:pt x="0" y="86893"/>
                    </a:lnTo>
                    <a:lnTo>
                      <a:pt x="18390" y="86893"/>
                    </a:lnTo>
                    <a:lnTo>
                      <a:pt x="18390" y="84277"/>
                    </a:lnTo>
                    <a:lnTo>
                      <a:pt x="11735" y="83477"/>
                    </a:lnTo>
                    <a:cubicBezTo>
                      <a:pt x="7302" y="82969"/>
                      <a:pt x="7302" y="82055"/>
                      <a:pt x="7302" y="71183"/>
                    </a:cubicBezTo>
                    <a:lnTo>
                      <a:pt x="7302" y="23013"/>
                    </a:lnTo>
                    <a:lnTo>
                      <a:pt x="5791" y="21907"/>
                    </a:lnTo>
                    <a:cubicBezTo>
                      <a:pt x="5363" y="22056"/>
                      <a:pt x="3908" y="22553"/>
                      <a:pt x="1899" y="23240"/>
                    </a:cubicBezTo>
                    <a:lnTo>
                      <a:pt x="0" y="2389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4" name="Shape 375"/>
              <p:cNvSpPr/>
              <p:nvPr/>
            </p:nvSpPr>
            <p:spPr>
              <a:xfrm>
                <a:off x="136639" y="591339"/>
                <a:ext cx="55410" cy="9144"/>
              </a:xfrm>
              <a:custGeom>
                <a:avLst/>
                <a:gdLst/>
                <a:ahLst/>
                <a:cxnLst/>
                <a:rect l="0" t="0" r="0" b="0"/>
                <a:pathLst>
                  <a:path w="55410" h="9144">
                    <a:moveTo>
                      <a:pt x="0" y="0"/>
                    </a:moveTo>
                    <a:lnTo>
                      <a:pt x="55410" y="0"/>
                    </a:lnTo>
                    <a:lnTo>
                      <a:pt x="55410"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5" name="Shape 376"/>
              <p:cNvSpPr/>
              <p:nvPr/>
            </p:nvSpPr>
            <p:spPr>
              <a:xfrm>
                <a:off x="136639" y="577178"/>
                <a:ext cx="55410" cy="9144"/>
              </a:xfrm>
              <a:custGeom>
                <a:avLst/>
                <a:gdLst/>
                <a:ahLst/>
                <a:cxnLst/>
                <a:rect l="0" t="0" r="0" b="0"/>
                <a:pathLst>
                  <a:path w="55410" h="9144">
                    <a:moveTo>
                      <a:pt x="0" y="0"/>
                    </a:moveTo>
                    <a:lnTo>
                      <a:pt x="55410" y="0"/>
                    </a:lnTo>
                    <a:lnTo>
                      <a:pt x="55410"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6" name="Shape 41"/>
              <p:cNvSpPr/>
              <p:nvPr/>
            </p:nvSpPr>
            <p:spPr>
              <a:xfrm>
                <a:off x="136639" y="296623"/>
                <a:ext cx="55410" cy="145679"/>
              </a:xfrm>
              <a:custGeom>
                <a:avLst/>
                <a:gdLst/>
                <a:ahLst/>
                <a:cxnLst/>
                <a:rect l="0" t="0" r="0" b="0"/>
                <a:pathLst>
                  <a:path w="55410" h="145679">
                    <a:moveTo>
                      <a:pt x="0" y="0"/>
                    </a:moveTo>
                    <a:lnTo>
                      <a:pt x="55410" y="0"/>
                    </a:lnTo>
                    <a:lnTo>
                      <a:pt x="55410" y="145679"/>
                    </a:lnTo>
                    <a:lnTo>
                      <a:pt x="32957" y="140741"/>
                    </a:lnTo>
                    <a:cubicBezTo>
                      <a:pt x="32068" y="140335"/>
                      <a:pt x="31191" y="139903"/>
                      <a:pt x="30340" y="139446"/>
                    </a:cubicBezTo>
                    <a:cubicBezTo>
                      <a:pt x="24435" y="136728"/>
                      <a:pt x="18034" y="135331"/>
                      <a:pt x="11417" y="135331"/>
                    </a:cubicBezTo>
                    <a:lnTo>
                      <a:pt x="0" y="13764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7" name="Shape 42"/>
              <p:cNvSpPr/>
              <p:nvPr/>
            </p:nvSpPr>
            <p:spPr>
              <a:xfrm>
                <a:off x="192049" y="637453"/>
                <a:ext cx="12446" cy="23283"/>
              </a:xfrm>
              <a:custGeom>
                <a:avLst/>
                <a:gdLst/>
                <a:ahLst/>
                <a:cxnLst/>
                <a:rect l="0" t="0" r="0" b="0"/>
                <a:pathLst>
                  <a:path w="12446" h="23283">
                    <a:moveTo>
                      <a:pt x="0" y="0"/>
                    </a:moveTo>
                    <a:lnTo>
                      <a:pt x="12446" y="0"/>
                    </a:lnTo>
                    <a:cubicBezTo>
                      <a:pt x="11646" y="3632"/>
                      <a:pt x="10528" y="7366"/>
                      <a:pt x="5893" y="14922"/>
                    </a:cubicBezTo>
                    <a:lnTo>
                      <a:pt x="0" y="23283"/>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8" name="Shape 43"/>
              <p:cNvSpPr/>
              <p:nvPr/>
            </p:nvSpPr>
            <p:spPr>
              <a:xfrm>
                <a:off x="192049" y="604572"/>
                <a:ext cx="28562" cy="309699"/>
              </a:xfrm>
              <a:custGeom>
                <a:avLst/>
                <a:gdLst/>
                <a:ahLst/>
                <a:cxnLst/>
                <a:rect l="0" t="0" r="0" b="0"/>
                <a:pathLst>
                  <a:path w="28562" h="309699">
                    <a:moveTo>
                      <a:pt x="0" y="0"/>
                    </a:moveTo>
                    <a:lnTo>
                      <a:pt x="28562" y="0"/>
                    </a:lnTo>
                    <a:lnTo>
                      <a:pt x="28562" y="309699"/>
                    </a:lnTo>
                    <a:lnTo>
                      <a:pt x="13581" y="300925"/>
                    </a:lnTo>
                    <a:lnTo>
                      <a:pt x="0" y="290486"/>
                    </a:lnTo>
                    <a:lnTo>
                      <a:pt x="0" y="72341"/>
                    </a:lnTo>
                    <a:lnTo>
                      <a:pt x="4686" y="61506"/>
                    </a:lnTo>
                    <a:cubicBezTo>
                      <a:pt x="15570" y="39636"/>
                      <a:pt x="20206" y="34798"/>
                      <a:pt x="22924" y="24523"/>
                    </a:cubicBezTo>
                    <a:lnTo>
                      <a:pt x="22022" y="23419"/>
                    </a:lnTo>
                    <a:lnTo>
                      <a:pt x="0" y="2341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9" name="Shape 377"/>
              <p:cNvSpPr/>
              <p:nvPr/>
            </p:nvSpPr>
            <p:spPr>
              <a:xfrm>
                <a:off x="192049" y="591339"/>
                <a:ext cx="28562" cy="9144"/>
              </a:xfrm>
              <a:custGeom>
                <a:avLst/>
                <a:gdLst/>
                <a:ahLst/>
                <a:cxnLst/>
                <a:rect l="0" t="0" r="0" b="0"/>
                <a:pathLst>
                  <a:path w="28562" h="9144">
                    <a:moveTo>
                      <a:pt x="0" y="0"/>
                    </a:moveTo>
                    <a:lnTo>
                      <a:pt x="28562" y="0"/>
                    </a:lnTo>
                    <a:lnTo>
                      <a:pt x="28562"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0" name="Shape 378"/>
              <p:cNvSpPr/>
              <p:nvPr/>
            </p:nvSpPr>
            <p:spPr>
              <a:xfrm>
                <a:off x="192049" y="577178"/>
                <a:ext cx="28562" cy="9144"/>
              </a:xfrm>
              <a:custGeom>
                <a:avLst/>
                <a:gdLst/>
                <a:ahLst/>
                <a:cxnLst/>
                <a:rect l="0" t="0" r="0" b="0"/>
                <a:pathLst>
                  <a:path w="28562" h="9144">
                    <a:moveTo>
                      <a:pt x="0" y="0"/>
                    </a:moveTo>
                    <a:lnTo>
                      <a:pt x="28562" y="0"/>
                    </a:lnTo>
                    <a:lnTo>
                      <a:pt x="28562"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1" name="Shape 46"/>
              <p:cNvSpPr/>
              <p:nvPr/>
            </p:nvSpPr>
            <p:spPr>
              <a:xfrm>
                <a:off x="192049" y="296623"/>
                <a:ext cx="28562" cy="145733"/>
              </a:xfrm>
              <a:custGeom>
                <a:avLst/>
                <a:gdLst/>
                <a:ahLst/>
                <a:cxnLst/>
                <a:rect l="0" t="0" r="0" b="0"/>
                <a:pathLst>
                  <a:path w="28562" h="145733">
                    <a:moveTo>
                      <a:pt x="0" y="0"/>
                    </a:moveTo>
                    <a:lnTo>
                      <a:pt x="28562" y="0"/>
                    </a:lnTo>
                    <a:lnTo>
                      <a:pt x="28562" y="91999"/>
                    </a:lnTo>
                    <a:cubicBezTo>
                      <a:pt x="19711" y="91999"/>
                      <a:pt x="12522" y="99187"/>
                      <a:pt x="12522" y="108039"/>
                    </a:cubicBezTo>
                    <a:cubicBezTo>
                      <a:pt x="12522" y="116891"/>
                      <a:pt x="19711" y="124079"/>
                      <a:pt x="28562" y="124079"/>
                    </a:cubicBezTo>
                    <a:lnTo>
                      <a:pt x="28562" y="132220"/>
                    </a:lnTo>
                    <a:lnTo>
                      <a:pt x="23444" y="132220"/>
                    </a:lnTo>
                    <a:cubicBezTo>
                      <a:pt x="19368" y="140043"/>
                      <a:pt x="11633" y="145110"/>
                      <a:pt x="2896" y="145669"/>
                    </a:cubicBezTo>
                    <a:cubicBezTo>
                      <a:pt x="2248" y="145695"/>
                      <a:pt x="1626" y="145707"/>
                      <a:pt x="1003" y="145720"/>
                    </a:cubicBezTo>
                    <a:lnTo>
                      <a:pt x="241" y="145733"/>
                    </a:lnTo>
                    <a:lnTo>
                      <a:pt x="0" y="14567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2" name="Shape 47"/>
              <p:cNvSpPr/>
              <p:nvPr/>
            </p:nvSpPr>
            <p:spPr>
              <a:xfrm>
                <a:off x="235928" y="637281"/>
                <a:ext cx="10027" cy="49917"/>
              </a:xfrm>
              <a:custGeom>
                <a:avLst/>
                <a:gdLst/>
                <a:ahLst/>
                <a:cxnLst/>
                <a:rect l="0" t="0" r="0" b="0"/>
                <a:pathLst>
                  <a:path w="10027" h="49917">
                    <a:moveTo>
                      <a:pt x="10027" y="0"/>
                    </a:moveTo>
                    <a:lnTo>
                      <a:pt x="10027" y="17106"/>
                    </a:lnTo>
                    <a:lnTo>
                      <a:pt x="5550" y="18816"/>
                    </a:lnTo>
                    <a:lnTo>
                      <a:pt x="5943" y="20632"/>
                    </a:lnTo>
                    <a:cubicBezTo>
                      <a:pt x="6858" y="20530"/>
                      <a:pt x="7658" y="20429"/>
                      <a:pt x="8572" y="20429"/>
                    </a:cubicBezTo>
                    <a:lnTo>
                      <a:pt x="10027" y="21265"/>
                    </a:lnTo>
                    <a:lnTo>
                      <a:pt x="10027" y="49917"/>
                    </a:lnTo>
                    <a:lnTo>
                      <a:pt x="3140" y="44879"/>
                    </a:lnTo>
                    <a:cubicBezTo>
                      <a:pt x="1035" y="40482"/>
                      <a:pt x="0" y="34284"/>
                      <a:pt x="0" y="27084"/>
                    </a:cubicBezTo>
                    <a:cubicBezTo>
                      <a:pt x="0" y="15698"/>
                      <a:pt x="2619" y="7183"/>
                      <a:pt x="6953" y="1513"/>
                    </a:cubicBezTo>
                    <a:lnTo>
                      <a:pt x="10027"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3" name="Shape 48"/>
              <p:cNvSpPr/>
              <p:nvPr/>
            </p:nvSpPr>
            <p:spPr>
              <a:xfrm>
                <a:off x="220612" y="604572"/>
                <a:ext cx="25343" cy="324541"/>
              </a:xfrm>
              <a:custGeom>
                <a:avLst/>
                <a:gdLst/>
                <a:ahLst/>
                <a:cxnLst/>
                <a:rect l="0" t="0" r="0" b="0"/>
                <a:pathLst>
                  <a:path w="25343" h="324541">
                    <a:moveTo>
                      <a:pt x="0" y="0"/>
                    </a:moveTo>
                    <a:lnTo>
                      <a:pt x="25343" y="0"/>
                    </a:lnTo>
                    <a:lnTo>
                      <a:pt x="25343" y="24099"/>
                    </a:lnTo>
                    <a:lnTo>
                      <a:pt x="24845" y="24191"/>
                    </a:lnTo>
                    <a:cubicBezTo>
                      <a:pt x="12914" y="28815"/>
                      <a:pt x="2819" y="40621"/>
                      <a:pt x="2819" y="61099"/>
                    </a:cubicBezTo>
                    <a:cubicBezTo>
                      <a:pt x="2819" y="79642"/>
                      <a:pt x="13106" y="88405"/>
                      <a:pt x="25197" y="88405"/>
                    </a:cubicBezTo>
                    <a:lnTo>
                      <a:pt x="25343" y="88350"/>
                    </a:lnTo>
                    <a:lnTo>
                      <a:pt x="25343" y="324541"/>
                    </a:lnTo>
                    <a:lnTo>
                      <a:pt x="0" y="30969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4" name="Shape 379"/>
              <p:cNvSpPr/>
              <p:nvPr/>
            </p:nvSpPr>
            <p:spPr>
              <a:xfrm>
                <a:off x="220612" y="591339"/>
                <a:ext cx="25343" cy="9144"/>
              </a:xfrm>
              <a:custGeom>
                <a:avLst/>
                <a:gdLst/>
                <a:ahLst/>
                <a:cxnLst/>
                <a:rect l="0" t="0" r="0" b="0"/>
                <a:pathLst>
                  <a:path w="25343" h="9144">
                    <a:moveTo>
                      <a:pt x="0" y="0"/>
                    </a:moveTo>
                    <a:lnTo>
                      <a:pt x="25343" y="0"/>
                    </a:lnTo>
                    <a:lnTo>
                      <a:pt x="25343"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5" name="Shape 380"/>
              <p:cNvSpPr/>
              <p:nvPr/>
            </p:nvSpPr>
            <p:spPr>
              <a:xfrm>
                <a:off x="220612" y="577178"/>
                <a:ext cx="25343" cy="9144"/>
              </a:xfrm>
              <a:custGeom>
                <a:avLst/>
                <a:gdLst/>
                <a:ahLst/>
                <a:cxnLst/>
                <a:rect l="0" t="0" r="0" b="0"/>
                <a:pathLst>
                  <a:path w="25343" h="9144">
                    <a:moveTo>
                      <a:pt x="0" y="0"/>
                    </a:moveTo>
                    <a:lnTo>
                      <a:pt x="25343" y="0"/>
                    </a:lnTo>
                    <a:lnTo>
                      <a:pt x="25343"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6" name="Shape 51"/>
              <p:cNvSpPr/>
              <p:nvPr/>
            </p:nvSpPr>
            <p:spPr>
              <a:xfrm>
                <a:off x="220612" y="296623"/>
                <a:ext cx="25343" cy="145418"/>
              </a:xfrm>
              <a:custGeom>
                <a:avLst/>
                <a:gdLst/>
                <a:ahLst/>
                <a:cxnLst/>
                <a:rect l="0" t="0" r="0" b="0"/>
                <a:pathLst>
                  <a:path w="25343" h="145418">
                    <a:moveTo>
                      <a:pt x="0" y="0"/>
                    </a:moveTo>
                    <a:lnTo>
                      <a:pt x="25343" y="0"/>
                    </a:lnTo>
                    <a:lnTo>
                      <a:pt x="25343" y="145418"/>
                    </a:lnTo>
                    <a:lnTo>
                      <a:pt x="14010" y="141650"/>
                    </a:lnTo>
                    <a:cubicBezTo>
                      <a:pt x="10465" y="139329"/>
                      <a:pt x="7518" y="136106"/>
                      <a:pt x="5512" y="132220"/>
                    </a:cubicBezTo>
                    <a:lnTo>
                      <a:pt x="0" y="132220"/>
                    </a:lnTo>
                    <a:lnTo>
                      <a:pt x="0" y="124079"/>
                    </a:lnTo>
                    <a:cubicBezTo>
                      <a:pt x="8852" y="124079"/>
                      <a:pt x="16040" y="116891"/>
                      <a:pt x="16040" y="108039"/>
                    </a:cubicBezTo>
                    <a:cubicBezTo>
                      <a:pt x="16040" y="99187"/>
                      <a:pt x="8852" y="91999"/>
                      <a:pt x="0" y="91999"/>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7" name="Shape 52"/>
              <p:cNvSpPr/>
              <p:nvPr/>
            </p:nvSpPr>
            <p:spPr>
              <a:xfrm>
                <a:off x="245954" y="658545"/>
                <a:ext cx="11843" cy="30609"/>
              </a:xfrm>
              <a:custGeom>
                <a:avLst/>
                <a:gdLst/>
                <a:ahLst/>
                <a:cxnLst/>
                <a:rect l="0" t="0" r="0" b="0"/>
                <a:pathLst>
                  <a:path w="11843" h="30609">
                    <a:moveTo>
                      <a:pt x="0" y="0"/>
                    </a:moveTo>
                    <a:lnTo>
                      <a:pt x="8104" y="4659"/>
                    </a:lnTo>
                    <a:cubicBezTo>
                      <a:pt x="10459" y="8010"/>
                      <a:pt x="11843" y="12569"/>
                      <a:pt x="11843" y="17401"/>
                    </a:cubicBezTo>
                    <a:cubicBezTo>
                      <a:pt x="11843" y="23751"/>
                      <a:pt x="9328" y="30609"/>
                      <a:pt x="2673" y="30609"/>
                    </a:cubicBezTo>
                    <a:lnTo>
                      <a:pt x="0" y="28653"/>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8" name="Shape 53"/>
              <p:cNvSpPr/>
              <p:nvPr/>
            </p:nvSpPr>
            <p:spPr>
              <a:xfrm>
                <a:off x="291452" y="637279"/>
                <a:ext cx="10027" cy="49921"/>
              </a:xfrm>
              <a:custGeom>
                <a:avLst/>
                <a:gdLst/>
                <a:ahLst/>
                <a:cxnLst/>
                <a:rect l="0" t="0" r="0" b="0"/>
                <a:pathLst>
                  <a:path w="10027" h="49921">
                    <a:moveTo>
                      <a:pt x="10027" y="0"/>
                    </a:moveTo>
                    <a:lnTo>
                      <a:pt x="10027" y="17105"/>
                    </a:lnTo>
                    <a:lnTo>
                      <a:pt x="5537" y="18818"/>
                    </a:lnTo>
                    <a:lnTo>
                      <a:pt x="5944" y="20634"/>
                    </a:lnTo>
                    <a:cubicBezTo>
                      <a:pt x="6845" y="20532"/>
                      <a:pt x="7658" y="20431"/>
                      <a:pt x="8560" y="20431"/>
                    </a:cubicBezTo>
                    <a:lnTo>
                      <a:pt x="10027" y="21273"/>
                    </a:lnTo>
                    <a:lnTo>
                      <a:pt x="10027" y="49921"/>
                    </a:lnTo>
                    <a:lnTo>
                      <a:pt x="3135" y="44881"/>
                    </a:lnTo>
                    <a:cubicBezTo>
                      <a:pt x="1032" y="40484"/>
                      <a:pt x="0" y="34286"/>
                      <a:pt x="0" y="27086"/>
                    </a:cubicBezTo>
                    <a:cubicBezTo>
                      <a:pt x="0" y="15700"/>
                      <a:pt x="2619" y="7184"/>
                      <a:pt x="6952" y="1515"/>
                    </a:cubicBezTo>
                    <a:lnTo>
                      <a:pt x="10027"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9" name="Shape 54"/>
              <p:cNvSpPr/>
              <p:nvPr/>
            </p:nvSpPr>
            <p:spPr>
              <a:xfrm>
                <a:off x="245954" y="604572"/>
                <a:ext cx="55525" cy="351278"/>
              </a:xfrm>
              <a:custGeom>
                <a:avLst/>
                <a:gdLst/>
                <a:ahLst/>
                <a:cxnLst/>
                <a:rect l="0" t="0" r="0" b="0"/>
                <a:pathLst>
                  <a:path w="55525" h="351278">
                    <a:moveTo>
                      <a:pt x="0" y="0"/>
                    </a:moveTo>
                    <a:lnTo>
                      <a:pt x="55525" y="0"/>
                    </a:lnTo>
                    <a:lnTo>
                      <a:pt x="55525" y="24097"/>
                    </a:lnTo>
                    <a:lnTo>
                      <a:pt x="55022" y="24191"/>
                    </a:lnTo>
                    <a:cubicBezTo>
                      <a:pt x="43088" y="28815"/>
                      <a:pt x="33001" y="40621"/>
                      <a:pt x="33001" y="61099"/>
                    </a:cubicBezTo>
                    <a:cubicBezTo>
                      <a:pt x="33001" y="79642"/>
                      <a:pt x="43275" y="88405"/>
                      <a:pt x="55366" y="88405"/>
                    </a:cubicBezTo>
                    <a:lnTo>
                      <a:pt x="55525" y="88345"/>
                    </a:lnTo>
                    <a:lnTo>
                      <a:pt x="55525" y="351278"/>
                    </a:lnTo>
                    <a:lnTo>
                      <a:pt x="17485" y="334780"/>
                    </a:lnTo>
                    <a:lnTo>
                      <a:pt x="0" y="324541"/>
                    </a:lnTo>
                    <a:lnTo>
                      <a:pt x="0" y="88350"/>
                    </a:lnTo>
                    <a:lnTo>
                      <a:pt x="15951" y="82324"/>
                    </a:lnTo>
                    <a:cubicBezTo>
                      <a:pt x="20031" y="78283"/>
                      <a:pt x="22523" y="72237"/>
                      <a:pt x="22523" y="64224"/>
                    </a:cubicBezTo>
                    <a:cubicBezTo>
                      <a:pt x="22523" y="54648"/>
                      <a:pt x="14967" y="47295"/>
                      <a:pt x="6598" y="47295"/>
                    </a:cubicBezTo>
                    <a:lnTo>
                      <a:pt x="0" y="49814"/>
                    </a:lnTo>
                    <a:lnTo>
                      <a:pt x="0" y="32708"/>
                    </a:lnTo>
                    <a:lnTo>
                      <a:pt x="14167" y="25730"/>
                    </a:lnTo>
                    <a:cubicBezTo>
                      <a:pt x="17685" y="25730"/>
                      <a:pt x="18891" y="26136"/>
                      <a:pt x="20606" y="26543"/>
                    </a:cubicBezTo>
                    <a:lnTo>
                      <a:pt x="21419" y="23711"/>
                    </a:lnTo>
                    <a:cubicBezTo>
                      <a:pt x="19907" y="23114"/>
                      <a:pt x="16580" y="21907"/>
                      <a:pt x="11741" y="21907"/>
                    </a:cubicBezTo>
                    <a:lnTo>
                      <a:pt x="0" y="2409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0" name="Shape 381"/>
              <p:cNvSpPr/>
              <p:nvPr/>
            </p:nvSpPr>
            <p:spPr>
              <a:xfrm>
                <a:off x="245954" y="591339"/>
                <a:ext cx="55525" cy="9144"/>
              </a:xfrm>
              <a:custGeom>
                <a:avLst/>
                <a:gdLst/>
                <a:ahLst/>
                <a:cxnLst/>
                <a:rect l="0" t="0" r="0" b="0"/>
                <a:pathLst>
                  <a:path w="55525" h="9144">
                    <a:moveTo>
                      <a:pt x="0" y="0"/>
                    </a:moveTo>
                    <a:lnTo>
                      <a:pt x="55525" y="0"/>
                    </a:lnTo>
                    <a:lnTo>
                      <a:pt x="55525"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1" name="Shape 382"/>
              <p:cNvSpPr/>
              <p:nvPr/>
            </p:nvSpPr>
            <p:spPr>
              <a:xfrm>
                <a:off x="245954" y="577178"/>
                <a:ext cx="55525" cy="9144"/>
              </a:xfrm>
              <a:custGeom>
                <a:avLst/>
                <a:gdLst/>
                <a:ahLst/>
                <a:cxnLst/>
                <a:rect l="0" t="0" r="0" b="0"/>
                <a:pathLst>
                  <a:path w="55525" h="9144">
                    <a:moveTo>
                      <a:pt x="0" y="0"/>
                    </a:moveTo>
                    <a:lnTo>
                      <a:pt x="55525" y="0"/>
                    </a:lnTo>
                    <a:lnTo>
                      <a:pt x="55525"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2" name="Shape 57"/>
              <p:cNvSpPr/>
              <p:nvPr/>
            </p:nvSpPr>
            <p:spPr>
              <a:xfrm>
                <a:off x="245954" y="296623"/>
                <a:ext cx="55525" cy="145733"/>
              </a:xfrm>
              <a:custGeom>
                <a:avLst/>
                <a:gdLst/>
                <a:ahLst/>
                <a:cxnLst/>
                <a:rect l="0" t="0" r="0" b="0"/>
                <a:pathLst>
                  <a:path w="55525" h="145733">
                    <a:moveTo>
                      <a:pt x="0" y="0"/>
                    </a:moveTo>
                    <a:lnTo>
                      <a:pt x="55525" y="0"/>
                    </a:lnTo>
                    <a:lnTo>
                      <a:pt x="55525" y="136996"/>
                    </a:lnTo>
                    <a:lnTo>
                      <a:pt x="47301" y="135331"/>
                    </a:lnTo>
                    <a:cubicBezTo>
                      <a:pt x="41243" y="135331"/>
                      <a:pt x="35363" y="136500"/>
                      <a:pt x="29813" y="138811"/>
                    </a:cubicBezTo>
                    <a:cubicBezTo>
                      <a:pt x="28086" y="139535"/>
                      <a:pt x="26333" y="140411"/>
                      <a:pt x="24619" y="141389"/>
                    </a:cubicBezTo>
                    <a:cubicBezTo>
                      <a:pt x="17748" y="144310"/>
                      <a:pt x="10674" y="145733"/>
                      <a:pt x="3385" y="145733"/>
                    </a:cubicBezTo>
                    <a:lnTo>
                      <a:pt x="2889" y="145720"/>
                    </a:lnTo>
                    <a:cubicBezTo>
                      <a:pt x="1988" y="145707"/>
                      <a:pt x="1378" y="145695"/>
                      <a:pt x="756" y="145669"/>
                    </a:cubicBezTo>
                    <a:lnTo>
                      <a:pt x="0" y="145418"/>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3" name="Shape 58"/>
              <p:cNvSpPr/>
              <p:nvPr/>
            </p:nvSpPr>
            <p:spPr>
              <a:xfrm>
                <a:off x="301479" y="658552"/>
                <a:ext cx="11843" cy="30602"/>
              </a:xfrm>
              <a:custGeom>
                <a:avLst/>
                <a:gdLst/>
                <a:ahLst/>
                <a:cxnLst/>
                <a:rect l="0" t="0" r="0" b="0"/>
                <a:pathLst>
                  <a:path w="11843" h="30602">
                    <a:moveTo>
                      <a:pt x="0" y="0"/>
                    </a:moveTo>
                    <a:lnTo>
                      <a:pt x="8098" y="4652"/>
                    </a:lnTo>
                    <a:cubicBezTo>
                      <a:pt x="10455" y="8003"/>
                      <a:pt x="11843" y="12562"/>
                      <a:pt x="11843" y="17395"/>
                    </a:cubicBezTo>
                    <a:cubicBezTo>
                      <a:pt x="11843" y="23745"/>
                      <a:pt x="9315" y="30602"/>
                      <a:pt x="2673" y="30602"/>
                    </a:cubicBezTo>
                    <a:lnTo>
                      <a:pt x="0" y="28647"/>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4" name="Shape 59"/>
              <p:cNvSpPr/>
              <p:nvPr/>
            </p:nvSpPr>
            <p:spPr>
              <a:xfrm>
                <a:off x="301479" y="296623"/>
                <a:ext cx="95091" cy="689509"/>
              </a:xfrm>
              <a:custGeom>
                <a:avLst/>
                <a:gdLst/>
                <a:ahLst/>
                <a:cxnLst/>
                <a:rect l="0" t="0" r="0" b="0"/>
                <a:pathLst>
                  <a:path w="95091" h="689509">
                    <a:moveTo>
                      <a:pt x="0" y="0"/>
                    </a:moveTo>
                    <a:lnTo>
                      <a:pt x="95091" y="0"/>
                    </a:lnTo>
                    <a:lnTo>
                      <a:pt x="95091" y="689509"/>
                    </a:lnTo>
                    <a:cubicBezTo>
                      <a:pt x="79237" y="686156"/>
                      <a:pt x="50722" y="679152"/>
                      <a:pt x="16561" y="666410"/>
                    </a:cubicBezTo>
                    <a:lnTo>
                      <a:pt x="0" y="659228"/>
                    </a:lnTo>
                    <a:lnTo>
                      <a:pt x="0" y="396294"/>
                    </a:lnTo>
                    <a:lnTo>
                      <a:pt x="15945" y="390274"/>
                    </a:lnTo>
                    <a:cubicBezTo>
                      <a:pt x="20028" y="386233"/>
                      <a:pt x="22523" y="380187"/>
                      <a:pt x="22523" y="372174"/>
                    </a:cubicBezTo>
                    <a:cubicBezTo>
                      <a:pt x="22523" y="362598"/>
                      <a:pt x="14967" y="355245"/>
                      <a:pt x="6598" y="355245"/>
                    </a:cubicBezTo>
                    <a:lnTo>
                      <a:pt x="0" y="357761"/>
                    </a:lnTo>
                    <a:lnTo>
                      <a:pt x="0" y="340656"/>
                    </a:lnTo>
                    <a:lnTo>
                      <a:pt x="14154" y="333680"/>
                    </a:lnTo>
                    <a:cubicBezTo>
                      <a:pt x="17685" y="333680"/>
                      <a:pt x="18891" y="334086"/>
                      <a:pt x="20606" y="334493"/>
                    </a:cubicBezTo>
                    <a:lnTo>
                      <a:pt x="21406" y="331661"/>
                    </a:lnTo>
                    <a:cubicBezTo>
                      <a:pt x="19895" y="331064"/>
                      <a:pt x="16580" y="329857"/>
                      <a:pt x="11741" y="329857"/>
                    </a:cubicBezTo>
                    <a:lnTo>
                      <a:pt x="0" y="332047"/>
                    </a:lnTo>
                    <a:lnTo>
                      <a:pt x="0" y="307950"/>
                    </a:lnTo>
                    <a:lnTo>
                      <a:pt x="10535" y="307950"/>
                    </a:lnTo>
                    <a:lnTo>
                      <a:pt x="10535" y="301384"/>
                    </a:lnTo>
                    <a:lnTo>
                      <a:pt x="0" y="301384"/>
                    </a:lnTo>
                    <a:lnTo>
                      <a:pt x="0" y="294717"/>
                    </a:lnTo>
                    <a:lnTo>
                      <a:pt x="10535" y="294717"/>
                    </a:lnTo>
                    <a:lnTo>
                      <a:pt x="10535" y="288150"/>
                    </a:lnTo>
                    <a:lnTo>
                      <a:pt x="0" y="288150"/>
                    </a:lnTo>
                    <a:lnTo>
                      <a:pt x="0" y="280556"/>
                    </a:lnTo>
                    <a:lnTo>
                      <a:pt x="10573" y="280556"/>
                    </a:lnTo>
                    <a:lnTo>
                      <a:pt x="10573" y="269532"/>
                    </a:lnTo>
                    <a:cubicBezTo>
                      <a:pt x="8401" y="264376"/>
                      <a:pt x="7131" y="258928"/>
                      <a:pt x="6814" y="253327"/>
                    </a:cubicBezTo>
                    <a:lnTo>
                      <a:pt x="6814" y="247764"/>
                    </a:lnTo>
                    <a:cubicBezTo>
                      <a:pt x="6915" y="245974"/>
                      <a:pt x="7093" y="244323"/>
                      <a:pt x="7360" y="242697"/>
                    </a:cubicBezTo>
                    <a:cubicBezTo>
                      <a:pt x="8858" y="233248"/>
                      <a:pt x="13062" y="224498"/>
                      <a:pt x="19526" y="217373"/>
                    </a:cubicBezTo>
                    <a:cubicBezTo>
                      <a:pt x="19729" y="217107"/>
                      <a:pt x="19983" y="216840"/>
                      <a:pt x="20237" y="216573"/>
                    </a:cubicBezTo>
                    <a:cubicBezTo>
                      <a:pt x="31223" y="205168"/>
                      <a:pt x="37268" y="192468"/>
                      <a:pt x="37268" y="180823"/>
                    </a:cubicBezTo>
                    <a:cubicBezTo>
                      <a:pt x="37268" y="162011"/>
                      <a:pt x="25788" y="145828"/>
                      <a:pt x="9466" y="138912"/>
                    </a:cubicBezTo>
                    <a:lnTo>
                      <a:pt x="0" y="136996"/>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5" name="Shape 383"/>
              <p:cNvSpPr/>
              <p:nvPr/>
            </p:nvSpPr>
            <p:spPr>
              <a:xfrm>
                <a:off x="151527" y="542845"/>
                <a:ext cx="21463" cy="21946"/>
              </a:xfrm>
              <a:custGeom>
                <a:avLst/>
                <a:gdLst/>
                <a:ahLst/>
                <a:cxnLst/>
                <a:rect l="0" t="0" r="0" b="0"/>
                <a:pathLst>
                  <a:path w="21463" h="21946">
                    <a:moveTo>
                      <a:pt x="0" y="0"/>
                    </a:moveTo>
                    <a:lnTo>
                      <a:pt x="21463" y="0"/>
                    </a:lnTo>
                    <a:lnTo>
                      <a:pt x="21463" y="21946"/>
                    </a:lnTo>
                    <a:lnTo>
                      <a:pt x="0" y="21946"/>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6" name="Shape 61"/>
              <p:cNvSpPr/>
              <p:nvPr/>
            </p:nvSpPr>
            <p:spPr>
              <a:xfrm>
                <a:off x="229531" y="451103"/>
                <a:ext cx="89713" cy="77661"/>
              </a:xfrm>
              <a:custGeom>
                <a:avLst/>
                <a:gdLst/>
                <a:ahLst/>
                <a:cxnLst/>
                <a:rect l="0" t="0" r="0" b="0"/>
                <a:pathLst>
                  <a:path w="89713" h="77661">
                    <a:moveTo>
                      <a:pt x="63716" y="0"/>
                    </a:moveTo>
                    <a:cubicBezTo>
                      <a:pt x="78054" y="0"/>
                      <a:pt x="89713" y="11659"/>
                      <a:pt x="89713" y="25997"/>
                    </a:cubicBezTo>
                    <a:cubicBezTo>
                      <a:pt x="89713" y="34277"/>
                      <a:pt x="78511" y="47714"/>
                      <a:pt x="77241" y="49225"/>
                    </a:cubicBezTo>
                    <a:cubicBezTo>
                      <a:pt x="70053" y="57087"/>
                      <a:pt x="64922" y="66180"/>
                      <a:pt x="61963" y="76314"/>
                    </a:cubicBezTo>
                    <a:lnTo>
                      <a:pt x="61569" y="77661"/>
                    </a:lnTo>
                    <a:lnTo>
                      <a:pt x="0" y="77661"/>
                    </a:lnTo>
                    <a:lnTo>
                      <a:pt x="0" y="6312"/>
                    </a:lnTo>
                    <a:lnTo>
                      <a:pt x="2565" y="7315"/>
                    </a:lnTo>
                    <a:cubicBezTo>
                      <a:pt x="6883" y="9004"/>
                      <a:pt x="11379" y="10008"/>
                      <a:pt x="15913" y="10300"/>
                    </a:cubicBezTo>
                    <a:cubicBezTo>
                      <a:pt x="17031" y="10351"/>
                      <a:pt x="17831" y="10363"/>
                      <a:pt x="18580" y="10376"/>
                    </a:cubicBezTo>
                    <a:cubicBezTo>
                      <a:pt x="19037" y="10389"/>
                      <a:pt x="19418" y="10401"/>
                      <a:pt x="19812" y="10401"/>
                    </a:cubicBezTo>
                    <a:cubicBezTo>
                      <a:pt x="29718" y="10401"/>
                      <a:pt x="39344" y="8458"/>
                      <a:pt x="48425" y="4623"/>
                    </a:cubicBezTo>
                    <a:lnTo>
                      <a:pt x="50787" y="3454"/>
                    </a:lnTo>
                    <a:cubicBezTo>
                      <a:pt x="51765" y="2883"/>
                      <a:pt x="52756" y="2388"/>
                      <a:pt x="53746" y="1981"/>
                    </a:cubicBezTo>
                    <a:cubicBezTo>
                      <a:pt x="56896" y="660"/>
                      <a:pt x="60249" y="0"/>
                      <a:pt x="63716"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7" name="Shape 384"/>
              <p:cNvSpPr/>
              <p:nvPr/>
            </p:nvSpPr>
            <p:spPr>
              <a:xfrm>
                <a:off x="229391" y="542845"/>
                <a:ext cx="21463" cy="21946"/>
              </a:xfrm>
              <a:custGeom>
                <a:avLst/>
                <a:gdLst/>
                <a:ahLst/>
                <a:cxnLst/>
                <a:rect l="0" t="0" r="0" b="0"/>
                <a:pathLst>
                  <a:path w="21463" h="21946">
                    <a:moveTo>
                      <a:pt x="0" y="0"/>
                    </a:moveTo>
                    <a:lnTo>
                      <a:pt x="21463" y="0"/>
                    </a:lnTo>
                    <a:lnTo>
                      <a:pt x="21463" y="21946"/>
                    </a:lnTo>
                    <a:lnTo>
                      <a:pt x="0" y="21946"/>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8" name="Shape 63"/>
              <p:cNvSpPr/>
              <p:nvPr/>
            </p:nvSpPr>
            <p:spPr>
              <a:xfrm>
                <a:off x="515132" y="557491"/>
                <a:ext cx="58890" cy="11760"/>
              </a:xfrm>
              <a:custGeom>
                <a:avLst/>
                <a:gdLst/>
                <a:ahLst/>
                <a:cxnLst/>
                <a:rect l="0" t="0" r="0" b="0"/>
                <a:pathLst>
                  <a:path w="58890" h="11760">
                    <a:moveTo>
                      <a:pt x="39688" y="89"/>
                    </a:moveTo>
                    <a:cubicBezTo>
                      <a:pt x="45987" y="0"/>
                      <a:pt x="52438" y="1232"/>
                      <a:pt x="58890" y="3581"/>
                    </a:cubicBezTo>
                    <a:lnTo>
                      <a:pt x="58890" y="11760"/>
                    </a:lnTo>
                    <a:cubicBezTo>
                      <a:pt x="52425" y="9030"/>
                      <a:pt x="45987" y="7607"/>
                      <a:pt x="39776" y="7772"/>
                    </a:cubicBezTo>
                    <a:cubicBezTo>
                      <a:pt x="35801" y="7823"/>
                      <a:pt x="32957" y="8420"/>
                      <a:pt x="29667" y="9106"/>
                    </a:cubicBezTo>
                    <a:cubicBezTo>
                      <a:pt x="26670" y="9728"/>
                      <a:pt x="23266" y="10452"/>
                      <a:pt x="18631" y="10782"/>
                    </a:cubicBezTo>
                    <a:cubicBezTo>
                      <a:pt x="12433" y="11240"/>
                      <a:pt x="6185" y="10808"/>
                      <a:pt x="0" y="9627"/>
                    </a:cubicBezTo>
                    <a:lnTo>
                      <a:pt x="0" y="1816"/>
                    </a:lnTo>
                    <a:cubicBezTo>
                      <a:pt x="6007" y="3111"/>
                      <a:pt x="12078" y="3556"/>
                      <a:pt x="18072" y="3124"/>
                    </a:cubicBezTo>
                    <a:cubicBezTo>
                      <a:pt x="22200" y="2832"/>
                      <a:pt x="25197" y="2197"/>
                      <a:pt x="28105" y="1588"/>
                    </a:cubicBezTo>
                    <a:cubicBezTo>
                      <a:pt x="31471" y="889"/>
                      <a:pt x="34950" y="152"/>
                      <a:pt x="39688" y="89"/>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9" name="Shape 64"/>
              <p:cNvSpPr/>
              <p:nvPr/>
            </p:nvSpPr>
            <p:spPr>
              <a:xfrm>
                <a:off x="515132" y="536662"/>
                <a:ext cx="58890" cy="11760"/>
              </a:xfrm>
              <a:custGeom>
                <a:avLst/>
                <a:gdLst/>
                <a:ahLst/>
                <a:cxnLst/>
                <a:rect l="0" t="0" r="0" b="0"/>
                <a:pathLst>
                  <a:path w="58890" h="11760">
                    <a:moveTo>
                      <a:pt x="39688" y="89"/>
                    </a:moveTo>
                    <a:cubicBezTo>
                      <a:pt x="45987" y="0"/>
                      <a:pt x="52438" y="1232"/>
                      <a:pt x="58890" y="3581"/>
                    </a:cubicBezTo>
                    <a:lnTo>
                      <a:pt x="58890" y="11760"/>
                    </a:lnTo>
                    <a:cubicBezTo>
                      <a:pt x="52425" y="9030"/>
                      <a:pt x="45987" y="7607"/>
                      <a:pt x="39776" y="7772"/>
                    </a:cubicBezTo>
                    <a:cubicBezTo>
                      <a:pt x="35801" y="7823"/>
                      <a:pt x="32957" y="8420"/>
                      <a:pt x="29667" y="9106"/>
                    </a:cubicBezTo>
                    <a:cubicBezTo>
                      <a:pt x="26670" y="9728"/>
                      <a:pt x="23266" y="10452"/>
                      <a:pt x="18631" y="10782"/>
                    </a:cubicBezTo>
                    <a:cubicBezTo>
                      <a:pt x="12433" y="11240"/>
                      <a:pt x="6185" y="10808"/>
                      <a:pt x="0" y="9627"/>
                    </a:cubicBezTo>
                    <a:lnTo>
                      <a:pt x="0" y="1816"/>
                    </a:lnTo>
                    <a:cubicBezTo>
                      <a:pt x="6007" y="3111"/>
                      <a:pt x="12078" y="3556"/>
                      <a:pt x="18072" y="3124"/>
                    </a:cubicBezTo>
                    <a:cubicBezTo>
                      <a:pt x="22200" y="2832"/>
                      <a:pt x="25197" y="2197"/>
                      <a:pt x="28105" y="1588"/>
                    </a:cubicBezTo>
                    <a:cubicBezTo>
                      <a:pt x="31471" y="889"/>
                      <a:pt x="34950" y="152"/>
                      <a:pt x="39688" y="89"/>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0" name="Shape 65"/>
              <p:cNvSpPr/>
              <p:nvPr/>
            </p:nvSpPr>
            <p:spPr>
              <a:xfrm>
                <a:off x="515134" y="515748"/>
                <a:ext cx="58890" cy="11849"/>
              </a:xfrm>
              <a:custGeom>
                <a:avLst/>
                <a:gdLst/>
                <a:ahLst/>
                <a:cxnLst/>
                <a:rect l="0" t="0" r="0" b="0"/>
                <a:pathLst>
                  <a:path w="58890" h="11849">
                    <a:moveTo>
                      <a:pt x="39688" y="178"/>
                    </a:moveTo>
                    <a:cubicBezTo>
                      <a:pt x="45999" y="0"/>
                      <a:pt x="52451" y="1296"/>
                      <a:pt x="58890" y="3670"/>
                    </a:cubicBezTo>
                    <a:lnTo>
                      <a:pt x="58890" y="11849"/>
                    </a:lnTo>
                    <a:cubicBezTo>
                      <a:pt x="52438" y="9132"/>
                      <a:pt x="45999" y="7658"/>
                      <a:pt x="39776" y="7862"/>
                    </a:cubicBezTo>
                    <a:cubicBezTo>
                      <a:pt x="35801" y="7912"/>
                      <a:pt x="32969" y="8509"/>
                      <a:pt x="29680" y="9195"/>
                    </a:cubicBezTo>
                    <a:cubicBezTo>
                      <a:pt x="26670" y="9830"/>
                      <a:pt x="23266" y="10541"/>
                      <a:pt x="18631" y="10871"/>
                    </a:cubicBezTo>
                    <a:cubicBezTo>
                      <a:pt x="12433" y="11316"/>
                      <a:pt x="6185" y="10897"/>
                      <a:pt x="0" y="9716"/>
                    </a:cubicBezTo>
                    <a:lnTo>
                      <a:pt x="0" y="1918"/>
                    </a:lnTo>
                    <a:cubicBezTo>
                      <a:pt x="5994" y="3201"/>
                      <a:pt x="12078" y="3645"/>
                      <a:pt x="18072" y="3213"/>
                    </a:cubicBezTo>
                    <a:cubicBezTo>
                      <a:pt x="22200" y="2921"/>
                      <a:pt x="25197" y="2286"/>
                      <a:pt x="28105" y="1677"/>
                    </a:cubicBezTo>
                    <a:cubicBezTo>
                      <a:pt x="31471" y="978"/>
                      <a:pt x="34963" y="241"/>
                      <a:pt x="39688"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1" name="Shape 66"/>
              <p:cNvSpPr/>
              <p:nvPr/>
            </p:nvSpPr>
            <p:spPr>
              <a:xfrm>
                <a:off x="515132" y="474091"/>
                <a:ext cx="58890" cy="11849"/>
              </a:xfrm>
              <a:custGeom>
                <a:avLst/>
                <a:gdLst/>
                <a:ahLst/>
                <a:cxnLst/>
                <a:rect l="0" t="0" r="0" b="0"/>
                <a:pathLst>
                  <a:path w="58890" h="11849">
                    <a:moveTo>
                      <a:pt x="39688" y="178"/>
                    </a:moveTo>
                    <a:cubicBezTo>
                      <a:pt x="45987" y="0"/>
                      <a:pt x="52438" y="1283"/>
                      <a:pt x="58890" y="3658"/>
                    </a:cubicBezTo>
                    <a:lnTo>
                      <a:pt x="58890" y="11849"/>
                    </a:lnTo>
                    <a:cubicBezTo>
                      <a:pt x="52425" y="9119"/>
                      <a:pt x="45987" y="7684"/>
                      <a:pt x="39776" y="7862"/>
                    </a:cubicBezTo>
                    <a:cubicBezTo>
                      <a:pt x="35801" y="7912"/>
                      <a:pt x="32957" y="8509"/>
                      <a:pt x="29667" y="9195"/>
                    </a:cubicBezTo>
                    <a:cubicBezTo>
                      <a:pt x="26670" y="9817"/>
                      <a:pt x="23266" y="10541"/>
                      <a:pt x="18631" y="10871"/>
                    </a:cubicBezTo>
                    <a:cubicBezTo>
                      <a:pt x="12433" y="11329"/>
                      <a:pt x="6185" y="10897"/>
                      <a:pt x="0" y="9716"/>
                    </a:cubicBezTo>
                    <a:lnTo>
                      <a:pt x="0" y="1905"/>
                    </a:lnTo>
                    <a:cubicBezTo>
                      <a:pt x="6007" y="3201"/>
                      <a:pt x="12078" y="3645"/>
                      <a:pt x="18072" y="3213"/>
                    </a:cubicBezTo>
                    <a:cubicBezTo>
                      <a:pt x="22200" y="2921"/>
                      <a:pt x="25197" y="2286"/>
                      <a:pt x="28105" y="1677"/>
                    </a:cubicBezTo>
                    <a:cubicBezTo>
                      <a:pt x="31471" y="978"/>
                      <a:pt x="34950" y="241"/>
                      <a:pt x="39688"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2" name="Shape 67"/>
              <p:cNvSpPr/>
              <p:nvPr/>
            </p:nvSpPr>
            <p:spPr>
              <a:xfrm>
                <a:off x="515135" y="494918"/>
                <a:ext cx="58890" cy="11849"/>
              </a:xfrm>
              <a:custGeom>
                <a:avLst/>
                <a:gdLst/>
                <a:ahLst/>
                <a:cxnLst/>
                <a:rect l="0" t="0" r="0" b="0"/>
                <a:pathLst>
                  <a:path w="58890" h="11849">
                    <a:moveTo>
                      <a:pt x="39675" y="191"/>
                    </a:moveTo>
                    <a:cubicBezTo>
                      <a:pt x="45987" y="0"/>
                      <a:pt x="52438" y="1296"/>
                      <a:pt x="58890" y="3670"/>
                    </a:cubicBezTo>
                    <a:lnTo>
                      <a:pt x="58890" y="11849"/>
                    </a:lnTo>
                    <a:cubicBezTo>
                      <a:pt x="52425" y="9119"/>
                      <a:pt x="45961" y="7722"/>
                      <a:pt x="39776" y="7862"/>
                    </a:cubicBezTo>
                    <a:cubicBezTo>
                      <a:pt x="35801" y="7912"/>
                      <a:pt x="32957" y="8509"/>
                      <a:pt x="29667" y="9195"/>
                    </a:cubicBezTo>
                    <a:cubicBezTo>
                      <a:pt x="26670" y="9830"/>
                      <a:pt x="23266" y="10541"/>
                      <a:pt x="18631" y="10871"/>
                    </a:cubicBezTo>
                    <a:cubicBezTo>
                      <a:pt x="12433" y="11316"/>
                      <a:pt x="6185" y="10897"/>
                      <a:pt x="0" y="9716"/>
                    </a:cubicBezTo>
                    <a:lnTo>
                      <a:pt x="0" y="1918"/>
                    </a:lnTo>
                    <a:cubicBezTo>
                      <a:pt x="6007" y="3201"/>
                      <a:pt x="12078" y="3645"/>
                      <a:pt x="18072" y="3213"/>
                    </a:cubicBezTo>
                    <a:cubicBezTo>
                      <a:pt x="22200" y="2921"/>
                      <a:pt x="25197" y="2286"/>
                      <a:pt x="28092" y="1677"/>
                    </a:cubicBezTo>
                    <a:cubicBezTo>
                      <a:pt x="31471" y="978"/>
                      <a:pt x="34950" y="241"/>
                      <a:pt x="39675" y="191"/>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3" name="Shape 68"/>
              <p:cNvSpPr/>
              <p:nvPr/>
            </p:nvSpPr>
            <p:spPr>
              <a:xfrm>
                <a:off x="515134" y="453319"/>
                <a:ext cx="58890" cy="11786"/>
              </a:xfrm>
              <a:custGeom>
                <a:avLst/>
                <a:gdLst/>
                <a:ahLst/>
                <a:cxnLst/>
                <a:rect l="0" t="0" r="0" b="0"/>
                <a:pathLst>
                  <a:path w="58890" h="11786">
                    <a:moveTo>
                      <a:pt x="39688" y="115"/>
                    </a:moveTo>
                    <a:cubicBezTo>
                      <a:pt x="45999" y="0"/>
                      <a:pt x="52451" y="1245"/>
                      <a:pt x="58890" y="3607"/>
                    </a:cubicBezTo>
                    <a:lnTo>
                      <a:pt x="58890" y="11786"/>
                    </a:lnTo>
                    <a:cubicBezTo>
                      <a:pt x="52438" y="9068"/>
                      <a:pt x="45999" y="7646"/>
                      <a:pt x="39776" y="7798"/>
                    </a:cubicBezTo>
                    <a:cubicBezTo>
                      <a:pt x="35801" y="7849"/>
                      <a:pt x="32969" y="8446"/>
                      <a:pt x="29680" y="9131"/>
                    </a:cubicBezTo>
                    <a:cubicBezTo>
                      <a:pt x="26670" y="9766"/>
                      <a:pt x="23266" y="10478"/>
                      <a:pt x="18631" y="10808"/>
                    </a:cubicBezTo>
                    <a:cubicBezTo>
                      <a:pt x="12433" y="11252"/>
                      <a:pt x="6185" y="10833"/>
                      <a:pt x="0" y="9652"/>
                    </a:cubicBezTo>
                    <a:lnTo>
                      <a:pt x="0" y="1854"/>
                    </a:lnTo>
                    <a:cubicBezTo>
                      <a:pt x="5994" y="3137"/>
                      <a:pt x="12078" y="3582"/>
                      <a:pt x="18072" y="3150"/>
                    </a:cubicBezTo>
                    <a:cubicBezTo>
                      <a:pt x="22200" y="2858"/>
                      <a:pt x="25197" y="2223"/>
                      <a:pt x="28105" y="1613"/>
                    </a:cubicBezTo>
                    <a:cubicBezTo>
                      <a:pt x="31471" y="915"/>
                      <a:pt x="34963" y="178"/>
                      <a:pt x="39688" y="115"/>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4" name="Shape 69"/>
              <p:cNvSpPr/>
              <p:nvPr/>
            </p:nvSpPr>
            <p:spPr>
              <a:xfrm>
                <a:off x="488436" y="444140"/>
                <a:ext cx="97688" cy="158788"/>
              </a:xfrm>
              <a:custGeom>
                <a:avLst/>
                <a:gdLst/>
                <a:ahLst/>
                <a:cxnLst/>
                <a:rect l="0" t="0" r="0" b="0"/>
                <a:pathLst>
                  <a:path w="97688" h="158788">
                    <a:moveTo>
                      <a:pt x="0" y="0"/>
                    </a:moveTo>
                    <a:cubicBezTo>
                      <a:pt x="2273" y="648"/>
                      <a:pt x="4521" y="1232"/>
                      <a:pt x="6718" y="1765"/>
                    </a:cubicBezTo>
                    <a:lnTo>
                      <a:pt x="6718" y="2883"/>
                    </a:lnTo>
                    <a:lnTo>
                      <a:pt x="6718" y="9652"/>
                    </a:lnTo>
                    <a:lnTo>
                      <a:pt x="6718" y="15481"/>
                    </a:lnTo>
                    <a:lnTo>
                      <a:pt x="6718" y="115265"/>
                    </a:lnTo>
                    <a:lnTo>
                      <a:pt x="6718" y="142710"/>
                    </a:lnTo>
                    <a:lnTo>
                      <a:pt x="9284" y="143294"/>
                    </a:lnTo>
                    <a:cubicBezTo>
                      <a:pt x="24308" y="146685"/>
                      <a:pt x="37655" y="147371"/>
                      <a:pt x="48743" y="145313"/>
                    </a:cubicBezTo>
                    <a:cubicBezTo>
                      <a:pt x="53111" y="144500"/>
                      <a:pt x="57328" y="144081"/>
                      <a:pt x="61443" y="143878"/>
                    </a:cubicBezTo>
                    <a:cubicBezTo>
                      <a:pt x="62801" y="143814"/>
                      <a:pt x="64198" y="143675"/>
                      <a:pt x="65519" y="143675"/>
                    </a:cubicBezTo>
                    <a:cubicBezTo>
                      <a:pt x="66116" y="143675"/>
                      <a:pt x="66637" y="143739"/>
                      <a:pt x="67221" y="143751"/>
                    </a:cubicBezTo>
                    <a:cubicBezTo>
                      <a:pt x="83363" y="144120"/>
                      <a:pt x="92380" y="149415"/>
                      <a:pt x="95821" y="151473"/>
                    </a:cubicBezTo>
                    <a:lnTo>
                      <a:pt x="97688" y="152514"/>
                    </a:lnTo>
                    <a:lnTo>
                      <a:pt x="97688" y="158788"/>
                    </a:lnTo>
                    <a:cubicBezTo>
                      <a:pt x="83909" y="151092"/>
                      <a:pt x="67069" y="148971"/>
                      <a:pt x="47536" y="152603"/>
                    </a:cubicBezTo>
                    <a:cubicBezTo>
                      <a:pt x="34772" y="154978"/>
                      <a:pt x="18796" y="153378"/>
                      <a:pt x="0" y="147841"/>
                    </a:cubicBezTo>
                    <a:lnTo>
                      <a:pt x="0" y="104724"/>
                    </a:lnTo>
                    <a:lnTo>
                      <a:pt x="0" y="26022"/>
                    </a:lnTo>
                    <a:lnTo>
                      <a:pt x="0" y="7874"/>
                    </a:lnTo>
                    <a:lnTo>
                      <a:pt x="0" y="1041"/>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5" name="Shape 70"/>
              <p:cNvSpPr/>
              <p:nvPr/>
            </p:nvSpPr>
            <p:spPr>
              <a:xfrm>
                <a:off x="475291" y="447852"/>
                <a:ext cx="110833" cy="168745"/>
              </a:xfrm>
              <a:custGeom>
                <a:avLst/>
                <a:gdLst/>
                <a:ahLst/>
                <a:cxnLst/>
                <a:rect l="0" t="0" r="0" b="0"/>
                <a:pathLst>
                  <a:path w="110833" h="168745">
                    <a:moveTo>
                      <a:pt x="0" y="0"/>
                    </a:moveTo>
                    <a:cubicBezTo>
                      <a:pt x="2235" y="800"/>
                      <a:pt x="4407" y="1486"/>
                      <a:pt x="6579" y="2184"/>
                    </a:cubicBezTo>
                    <a:lnTo>
                      <a:pt x="6579" y="38202"/>
                    </a:lnTo>
                    <a:lnTo>
                      <a:pt x="6579" y="85115"/>
                    </a:lnTo>
                    <a:lnTo>
                      <a:pt x="6579" y="148984"/>
                    </a:lnTo>
                    <a:lnTo>
                      <a:pt x="8903" y="149695"/>
                    </a:lnTo>
                    <a:cubicBezTo>
                      <a:pt x="29718" y="156108"/>
                      <a:pt x="47549" y="158000"/>
                      <a:pt x="61887" y="155346"/>
                    </a:cubicBezTo>
                    <a:cubicBezTo>
                      <a:pt x="80493" y="151879"/>
                      <a:pt x="96330" y="153962"/>
                      <a:pt x="108966" y="161506"/>
                    </a:cubicBezTo>
                    <a:cubicBezTo>
                      <a:pt x="109360" y="161734"/>
                      <a:pt x="109690" y="161925"/>
                      <a:pt x="109944" y="162077"/>
                    </a:cubicBezTo>
                    <a:lnTo>
                      <a:pt x="110833" y="162611"/>
                    </a:lnTo>
                    <a:lnTo>
                      <a:pt x="110833" y="168745"/>
                    </a:lnTo>
                    <a:cubicBezTo>
                      <a:pt x="97053" y="161061"/>
                      <a:pt x="80201" y="159004"/>
                      <a:pt x="60681" y="162636"/>
                    </a:cubicBezTo>
                    <a:cubicBezTo>
                      <a:pt x="44971" y="165557"/>
                      <a:pt x="24574" y="162484"/>
                      <a:pt x="0" y="153518"/>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6" name="Shape 71"/>
              <p:cNvSpPr/>
              <p:nvPr/>
            </p:nvSpPr>
            <p:spPr>
              <a:xfrm>
                <a:off x="618896" y="536672"/>
                <a:ext cx="58890" cy="11747"/>
              </a:xfrm>
              <a:custGeom>
                <a:avLst/>
                <a:gdLst/>
                <a:ahLst/>
                <a:cxnLst/>
                <a:rect l="0" t="0" r="0" b="0"/>
                <a:pathLst>
                  <a:path w="58890" h="11747">
                    <a:moveTo>
                      <a:pt x="19215" y="76"/>
                    </a:moveTo>
                    <a:cubicBezTo>
                      <a:pt x="23939" y="140"/>
                      <a:pt x="27419" y="876"/>
                      <a:pt x="30797" y="1588"/>
                    </a:cubicBezTo>
                    <a:cubicBezTo>
                      <a:pt x="33693" y="2184"/>
                      <a:pt x="36703" y="2819"/>
                      <a:pt x="40818" y="3124"/>
                    </a:cubicBezTo>
                    <a:cubicBezTo>
                      <a:pt x="46825" y="3543"/>
                      <a:pt x="52895" y="3099"/>
                      <a:pt x="58890" y="1816"/>
                    </a:cubicBezTo>
                    <a:lnTo>
                      <a:pt x="58890" y="9614"/>
                    </a:lnTo>
                    <a:cubicBezTo>
                      <a:pt x="52705" y="10795"/>
                      <a:pt x="46456" y="11227"/>
                      <a:pt x="40259" y="10770"/>
                    </a:cubicBezTo>
                    <a:cubicBezTo>
                      <a:pt x="35636" y="10440"/>
                      <a:pt x="32220" y="9728"/>
                      <a:pt x="29223" y="9093"/>
                    </a:cubicBezTo>
                    <a:cubicBezTo>
                      <a:pt x="25933" y="8407"/>
                      <a:pt x="23089" y="7810"/>
                      <a:pt x="19113" y="7760"/>
                    </a:cubicBezTo>
                    <a:cubicBezTo>
                      <a:pt x="12903" y="7595"/>
                      <a:pt x="6464" y="9017"/>
                      <a:pt x="0" y="11747"/>
                    </a:cubicBezTo>
                    <a:lnTo>
                      <a:pt x="0" y="3569"/>
                    </a:lnTo>
                    <a:cubicBezTo>
                      <a:pt x="6452" y="1219"/>
                      <a:pt x="12903" y="0"/>
                      <a:pt x="19215" y="76"/>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7" name="Shape 72"/>
              <p:cNvSpPr/>
              <p:nvPr/>
            </p:nvSpPr>
            <p:spPr>
              <a:xfrm>
                <a:off x="606800" y="444140"/>
                <a:ext cx="97688" cy="158788"/>
              </a:xfrm>
              <a:custGeom>
                <a:avLst/>
                <a:gdLst/>
                <a:ahLst/>
                <a:cxnLst/>
                <a:rect l="0" t="0" r="0" b="0"/>
                <a:pathLst>
                  <a:path w="97688" h="158788">
                    <a:moveTo>
                      <a:pt x="97688" y="0"/>
                    </a:moveTo>
                    <a:lnTo>
                      <a:pt x="97688" y="1041"/>
                    </a:lnTo>
                    <a:lnTo>
                      <a:pt x="97688" y="7874"/>
                    </a:lnTo>
                    <a:lnTo>
                      <a:pt x="97688" y="26022"/>
                    </a:lnTo>
                    <a:lnTo>
                      <a:pt x="97688" y="104724"/>
                    </a:lnTo>
                    <a:lnTo>
                      <a:pt x="97688" y="147841"/>
                    </a:lnTo>
                    <a:cubicBezTo>
                      <a:pt x="78892" y="153378"/>
                      <a:pt x="62916" y="154978"/>
                      <a:pt x="50152" y="152603"/>
                    </a:cubicBezTo>
                    <a:cubicBezTo>
                      <a:pt x="30620" y="148971"/>
                      <a:pt x="13780" y="151092"/>
                      <a:pt x="0" y="158788"/>
                    </a:cubicBezTo>
                    <a:lnTo>
                      <a:pt x="0" y="152514"/>
                    </a:lnTo>
                    <a:lnTo>
                      <a:pt x="1867" y="151473"/>
                    </a:lnTo>
                    <a:cubicBezTo>
                      <a:pt x="5309" y="149415"/>
                      <a:pt x="14326" y="144120"/>
                      <a:pt x="30467" y="143751"/>
                    </a:cubicBezTo>
                    <a:cubicBezTo>
                      <a:pt x="31052" y="143739"/>
                      <a:pt x="31572" y="143675"/>
                      <a:pt x="32169" y="143675"/>
                    </a:cubicBezTo>
                    <a:cubicBezTo>
                      <a:pt x="33490" y="143675"/>
                      <a:pt x="34887" y="143814"/>
                      <a:pt x="36246" y="143878"/>
                    </a:cubicBezTo>
                    <a:cubicBezTo>
                      <a:pt x="40361" y="144081"/>
                      <a:pt x="44577" y="144500"/>
                      <a:pt x="48946" y="145313"/>
                    </a:cubicBezTo>
                    <a:cubicBezTo>
                      <a:pt x="60033" y="147371"/>
                      <a:pt x="73381" y="146685"/>
                      <a:pt x="88405" y="143294"/>
                    </a:cubicBezTo>
                    <a:lnTo>
                      <a:pt x="90970" y="142710"/>
                    </a:lnTo>
                    <a:lnTo>
                      <a:pt x="90970" y="115265"/>
                    </a:lnTo>
                    <a:lnTo>
                      <a:pt x="90970" y="15481"/>
                    </a:lnTo>
                    <a:lnTo>
                      <a:pt x="90970" y="9652"/>
                    </a:lnTo>
                    <a:lnTo>
                      <a:pt x="90970" y="2883"/>
                    </a:lnTo>
                    <a:lnTo>
                      <a:pt x="90970" y="1765"/>
                    </a:lnTo>
                    <a:cubicBezTo>
                      <a:pt x="93167" y="1232"/>
                      <a:pt x="95415" y="648"/>
                      <a:pt x="97688"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8" name="Shape 73"/>
              <p:cNvSpPr/>
              <p:nvPr/>
            </p:nvSpPr>
            <p:spPr>
              <a:xfrm>
                <a:off x="618901" y="515746"/>
                <a:ext cx="58890" cy="11849"/>
              </a:xfrm>
              <a:custGeom>
                <a:avLst/>
                <a:gdLst/>
                <a:ahLst/>
                <a:cxnLst/>
                <a:rect l="0" t="0" r="0" b="0"/>
                <a:pathLst>
                  <a:path w="58890" h="11849">
                    <a:moveTo>
                      <a:pt x="19203" y="178"/>
                    </a:moveTo>
                    <a:cubicBezTo>
                      <a:pt x="23927" y="241"/>
                      <a:pt x="27419" y="978"/>
                      <a:pt x="30785" y="1689"/>
                    </a:cubicBezTo>
                    <a:cubicBezTo>
                      <a:pt x="33693" y="2286"/>
                      <a:pt x="36690" y="2921"/>
                      <a:pt x="40805" y="3226"/>
                    </a:cubicBezTo>
                    <a:cubicBezTo>
                      <a:pt x="46812" y="3645"/>
                      <a:pt x="52883" y="3201"/>
                      <a:pt x="58890" y="1918"/>
                    </a:cubicBezTo>
                    <a:lnTo>
                      <a:pt x="58890" y="9728"/>
                    </a:lnTo>
                    <a:cubicBezTo>
                      <a:pt x="52705" y="10909"/>
                      <a:pt x="46444" y="11328"/>
                      <a:pt x="40259" y="10871"/>
                    </a:cubicBezTo>
                    <a:cubicBezTo>
                      <a:pt x="35624" y="10541"/>
                      <a:pt x="32220" y="9830"/>
                      <a:pt x="29210" y="9195"/>
                    </a:cubicBezTo>
                    <a:cubicBezTo>
                      <a:pt x="25921" y="8509"/>
                      <a:pt x="23089" y="7912"/>
                      <a:pt x="19114" y="7862"/>
                    </a:cubicBezTo>
                    <a:cubicBezTo>
                      <a:pt x="12890" y="7658"/>
                      <a:pt x="6452" y="9131"/>
                      <a:pt x="0" y="11849"/>
                    </a:cubicBezTo>
                    <a:lnTo>
                      <a:pt x="0" y="3670"/>
                    </a:lnTo>
                    <a:cubicBezTo>
                      <a:pt x="6439" y="1295"/>
                      <a:pt x="12890" y="0"/>
                      <a:pt x="19203"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9" name="Shape 74"/>
              <p:cNvSpPr/>
              <p:nvPr/>
            </p:nvSpPr>
            <p:spPr>
              <a:xfrm>
                <a:off x="420049" y="296626"/>
                <a:ext cx="111480" cy="689508"/>
              </a:xfrm>
              <a:custGeom>
                <a:avLst/>
                <a:gdLst/>
                <a:ahLst/>
                <a:cxnLst/>
                <a:rect l="0" t="0" r="0" b="0"/>
                <a:pathLst>
                  <a:path w="111480" h="689508">
                    <a:moveTo>
                      <a:pt x="0" y="0"/>
                    </a:moveTo>
                    <a:lnTo>
                      <a:pt x="111480" y="0"/>
                    </a:lnTo>
                    <a:lnTo>
                      <a:pt x="111480" y="138050"/>
                    </a:lnTo>
                    <a:lnTo>
                      <a:pt x="108242" y="138430"/>
                    </a:lnTo>
                    <a:cubicBezTo>
                      <a:pt x="99682" y="138938"/>
                      <a:pt x="89878" y="137986"/>
                      <a:pt x="79108" y="135560"/>
                    </a:cubicBezTo>
                    <a:lnTo>
                      <a:pt x="75108" y="134646"/>
                    </a:lnTo>
                    <a:lnTo>
                      <a:pt x="75108" y="142494"/>
                    </a:lnTo>
                    <a:cubicBezTo>
                      <a:pt x="72161" y="141745"/>
                      <a:pt x="69164" y="140932"/>
                      <a:pt x="66065" y="139980"/>
                    </a:cubicBezTo>
                    <a:lnTo>
                      <a:pt x="61824" y="138671"/>
                    </a:lnTo>
                    <a:lnTo>
                      <a:pt x="61824" y="146533"/>
                    </a:lnTo>
                    <a:cubicBezTo>
                      <a:pt x="58979" y="145593"/>
                      <a:pt x="56083" y="144590"/>
                      <a:pt x="53111" y="143472"/>
                    </a:cubicBezTo>
                    <a:lnTo>
                      <a:pt x="48679" y="141808"/>
                    </a:lnTo>
                    <a:lnTo>
                      <a:pt x="48679" y="309296"/>
                    </a:lnTo>
                    <a:lnTo>
                      <a:pt x="50800" y="310096"/>
                    </a:lnTo>
                    <a:cubicBezTo>
                      <a:pt x="64135" y="315100"/>
                      <a:pt x="76378" y="318462"/>
                      <a:pt x="87455" y="320169"/>
                    </a:cubicBezTo>
                    <a:lnTo>
                      <a:pt x="111480" y="320280"/>
                    </a:lnTo>
                    <a:lnTo>
                      <a:pt x="111480" y="335725"/>
                    </a:lnTo>
                    <a:lnTo>
                      <a:pt x="104724" y="349428"/>
                    </a:lnTo>
                    <a:lnTo>
                      <a:pt x="89598" y="351625"/>
                    </a:lnTo>
                    <a:lnTo>
                      <a:pt x="100546" y="362293"/>
                    </a:lnTo>
                    <a:lnTo>
                      <a:pt x="97955" y="377343"/>
                    </a:lnTo>
                    <a:lnTo>
                      <a:pt x="111480" y="370231"/>
                    </a:lnTo>
                    <a:lnTo>
                      <a:pt x="111480" y="652614"/>
                    </a:lnTo>
                    <a:lnTo>
                      <a:pt x="105095" y="655738"/>
                    </a:lnTo>
                    <a:cubicBezTo>
                      <a:pt x="59415" y="675420"/>
                      <a:pt x="19818" y="685317"/>
                      <a:pt x="0" y="689508"/>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0" name="Shape 75"/>
              <p:cNvSpPr/>
              <p:nvPr/>
            </p:nvSpPr>
            <p:spPr>
              <a:xfrm>
                <a:off x="531529" y="296626"/>
                <a:ext cx="64935" cy="652614"/>
              </a:xfrm>
              <a:custGeom>
                <a:avLst/>
                <a:gdLst/>
                <a:ahLst/>
                <a:cxnLst/>
                <a:rect l="0" t="0" r="0" b="0"/>
                <a:pathLst>
                  <a:path w="64935" h="652614">
                    <a:moveTo>
                      <a:pt x="0" y="0"/>
                    </a:moveTo>
                    <a:lnTo>
                      <a:pt x="64935" y="0"/>
                    </a:lnTo>
                    <a:lnTo>
                      <a:pt x="64935" y="354241"/>
                    </a:lnTo>
                    <a:lnTo>
                      <a:pt x="58166" y="367945"/>
                    </a:lnTo>
                    <a:lnTo>
                      <a:pt x="43053" y="370142"/>
                    </a:lnTo>
                    <a:lnTo>
                      <a:pt x="53988" y="380810"/>
                    </a:lnTo>
                    <a:lnTo>
                      <a:pt x="51410" y="395859"/>
                    </a:lnTo>
                    <a:lnTo>
                      <a:pt x="64935" y="388760"/>
                    </a:lnTo>
                    <a:lnTo>
                      <a:pt x="64935" y="617798"/>
                    </a:lnTo>
                    <a:lnTo>
                      <a:pt x="40814" y="632645"/>
                    </a:lnTo>
                    <a:lnTo>
                      <a:pt x="0" y="652614"/>
                    </a:lnTo>
                    <a:lnTo>
                      <a:pt x="0" y="370231"/>
                    </a:lnTo>
                    <a:lnTo>
                      <a:pt x="0" y="370231"/>
                    </a:lnTo>
                    <a:lnTo>
                      <a:pt x="13526" y="377343"/>
                    </a:lnTo>
                    <a:lnTo>
                      <a:pt x="10948" y="362293"/>
                    </a:lnTo>
                    <a:lnTo>
                      <a:pt x="21882" y="351625"/>
                    </a:lnTo>
                    <a:lnTo>
                      <a:pt x="6769" y="349428"/>
                    </a:lnTo>
                    <a:lnTo>
                      <a:pt x="0" y="335724"/>
                    </a:lnTo>
                    <a:lnTo>
                      <a:pt x="0" y="335725"/>
                    </a:lnTo>
                    <a:lnTo>
                      <a:pt x="0" y="320280"/>
                    </a:lnTo>
                    <a:lnTo>
                      <a:pt x="5639" y="320307"/>
                    </a:lnTo>
                    <a:cubicBezTo>
                      <a:pt x="23762" y="316941"/>
                      <a:pt x="39230" y="318859"/>
                      <a:pt x="51702" y="325933"/>
                    </a:cubicBezTo>
                    <a:lnTo>
                      <a:pt x="61151" y="325933"/>
                    </a:lnTo>
                    <a:lnTo>
                      <a:pt x="61151" y="277775"/>
                    </a:lnTo>
                    <a:lnTo>
                      <a:pt x="61151" y="147993"/>
                    </a:lnTo>
                    <a:cubicBezTo>
                      <a:pt x="57633" y="145390"/>
                      <a:pt x="53873" y="143167"/>
                      <a:pt x="49936" y="141262"/>
                    </a:cubicBezTo>
                    <a:cubicBezTo>
                      <a:pt x="44209" y="138684"/>
                      <a:pt x="35116" y="135789"/>
                      <a:pt x="22416" y="135789"/>
                    </a:cubicBezTo>
                    <a:cubicBezTo>
                      <a:pt x="16701" y="135789"/>
                      <a:pt x="10655" y="136373"/>
                      <a:pt x="4445" y="137528"/>
                    </a:cubicBezTo>
                    <a:lnTo>
                      <a:pt x="0" y="138050"/>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1" name="Shape 76"/>
              <p:cNvSpPr/>
              <p:nvPr/>
            </p:nvSpPr>
            <p:spPr>
              <a:xfrm>
                <a:off x="596464" y="296626"/>
                <a:ext cx="64922" cy="617798"/>
              </a:xfrm>
              <a:custGeom>
                <a:avLst/>
                <a:gdLst/>
                <a:ahLst/>
                <a:cxnLst/>
                <a:rect l="0" t="0" r="0" b="0"/>
                <a:pathLst>
                  <a:path w="64922" h="617798">
                    <a:moveTo>
                      <a:pt x="0" y="0"/>
                    </a:moveTo>
                    <a:lnTo>
                      <a:pt x="64922" y="0"/>
                    </a:lnTo>
                    <a:lnTo>
                      <a:pt x="64922" y="138049"/>
                    </a:lnTo>
                    <a:lnTo>
                      <a:pt x="60490" y="137528"/>
                    </a:lnTo>
                    <a:cubicBezTo>
                      <a:pt x="54267" y="136373"/>
                      <a:pt x="48222" y="135789"/>
                      <a:pt x="42507" y="135789"/>
                    </a:cubicBezTo>
                    <a:cubicBezTo>
                      <a:pt x="29807" y="135789"/>
                      <a:pt x="20726" y="138684"/>
                      <a:pt x="14986" y="141262"/>
                    </a:cubicBezTo>
                    <a:cubicBezTo>
                      <a:pt x="11062" y="143167"/>
                      <a:pt x="7302" y="145390"/>
                      <a:pt x="3772" y="147993"/>
                    </a:cubicBezTo>
                    <a:lnTo>
                      <a:pt x="3772" y="277775"/>
                    </a:lnTo>
                    <a:lnTo>
                      <a:pt x="3772" y="325933"/>
                    </a:lnTo>
                    <a:lnTo>
                      <a:pt x="13233" y="325933"/>
                    </a:lnTo>
                    <a:cubicBezTo>
                      <a:pt x="25692" y="318859"/>
                      <a:pt x="41173" y="316941"/>
                      <a:pt x="59284" y="320307"/>
                    </a:cubicBezTo>
                    <a:lnTo>
                      <a:pt x="64922" y="320280"/>
                    </a:lnTo>
                    <a:lnTo>
                      <a:pt x="64922" y="335724"/>
                    </a:lnTo>
                    <a:lnTo>
                      <a:pt x="58166" y="349428"/>
                    </a:lnTo>
                    <a:lnTo>
                      <a:pt x="43040" y="351625"/>
                    </a:lnTo>
                    <a:lnTo>
                      <a:pt x="53988" y="362293"/>
                    </a:lnTo>
                    <a:lnTo>
                      <a:pt x="51397" y="377343"/>
                    </a:lnTo>
                    <a:lnTo>
                      <a:pt x="64922" y="370231"/>
                    </a:lnTo>
                    <a:lnTo>
                      <a:pt x="64922" y="567387"/>
                    </a:lnTo>
                    <a:lnTo>
                      <a:pt x="52237" y="579866"/>
                    </a:lnTo>
                    <a:cubicBezTo>
                      <a:pt x="39987" y="590454"/>
                      <a:pt x="27326" y="600094"/>
                      <a:pt x="14513" y="608864"/>
                    </a:cubicBezTo>
                    <a:lnTo>
                      <a:pt x="0" y="617798"/>
                    </a:lnTo>
                    <a:lnTo>
                      <a:pt x="0" y="388760"/>
                    </a:lnTo>
                    <a:lnTo>
                      <a:pt x="13526" y="395859"/>
                    </a:lnTo>
                    <a:lnTo>
                      <a:pt x="10935" y="380810"/>
                    </a:lnTo>
                    <a:lnTo>
                      <a:pt x="21882" y="370142"/>
                    </a:lnTo>
                    <a:lnTo>
                      <a:pt x="6756" y="367945"/>
                    </a:lnTo>
                    <a:lnTo>
                      <a:pt x="0" y="354241"/>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2" name="Shape 77"/>
              <p:cNvSpPr/>
              <p:nvPr/>
            </p:nvSpPr>
            <p:spPr>
              <a:xfrm>
                <a:off x="661387" y="296626"/>
                <a:ext cx="110299" cy="567387"/>
              </a:xfrm>
              <a:custGeom>
                <a:avLst/>
                <a:gdLst/>
                <a:ahLst/>
                <a:cxnLst/>
                <a:rect l="0" t="0" r="0" b="0"/>
                <a:pathLst>
                  <a:path w="110299" h="567387">
                    <a:moveTo>
                      <a:pt x="0" y="0"/>
                    </a:moveTo>
                    <a:lnTo>
                      <a:pt x="110299" y="0"/>
                    </a:lnTo>
                    <a:lnTo>
                      <a:pt x="110299" y="312966"/>
                    </a:lnTo>
                    <a:cubicBezTo>
                      <a:pt x="108242" y="403911"/>
                      <a:pt x="78727" y="482041"/>
                      <a:pt x="22568" y="545186"/>
                    </a:cubicBezTo>
                    <a:lnTo>
                      <a:pt x="0" y="567387"/>
                    </a:lnTo>
                    <a:lnTo>
                      <a:pt x="0" y="370231"/>
                    </a:lnTo>
                    <a:lnTo>
                      <a:pt x="13526" y="377343"/>
                    </a:lnTo>
                    <a:lnTo>
                      <a:pt x="10947" y="362293"/>
                    </a:lnTo>
                    <a:lnTo>
                      <a:pt x="21882" y="351625"/>
                    </a:lnTo>
                    <a:lnTo>
                      <a:pt x="6769" y="349428"/>
                    </a:lnTo>
                    <a:lnTo>
                      <a:pt x="0" y="335724"/>
                    </a:lnTo>
                    <a:lnTo>
                      <a:pt x="0" y="320280"/>
                    </a:lnTo>
                    <a:lnTo>
                      <a:pt x="24030" y="320169"/>
                    </a:lnTo>
                    <a:cubicBezTo>
                      <a:pt x="35109" y="318462"/>
                      <a:pt x="47352" y="315100"/>
                      <a:pt x="60681" y="310096"/>
                    </a:cubicBezTo>
                    <a:lnTo>
                      <a:pt x="62814" y="309296"/>
                    </a:lnTo>
                    <a:lnTo>
                      <a:pt x="62814" y="141808"/>
                    </a:lnTo>
                    <a:lnTo>
                      <a:pt x="58369" y="143472"/>
                    </a:lnTo>
                    <a:cubicBezTo>
                      <a:pt x="55410" y="144590"/>
                      <a:pt x="52515" y="145593"/>
                      <a:pt x="49657" y="146533"/>
                    </a:cubicBezTo>
                    <a:lnTo>
                      <a:pt x="49657" y="138671"/>
                    </a:lnTo>
                    <a:lnTo>
                      <a:pt x="45415" y="139980"/>
                    </a:lnTo>
                    <a:cubicBezTo>
                      <a:pt x="42316" y="140932"/>
                      <a:pt x="39332" y="141745"/>
                      <a:pt x="36386" y="142494"/>
                    </a:cubicBezTo>
                    <a:lnTo>
                      <a:pt x="36386" y="134646"/>
                    </a:lnTo>
                    <a:lnTo>
                      <a:pt x="32385" y="135560"/>
                    </a:lnTo>
                    <a:cubicBezTo>
                      <a:pt x="21603" y="137986"/>
                      <a:pt x="11811" y="138938"/>
                      <a:pt x="3251" y="138430"/>
                    </a:cubicBezTo>
                    <a:lnTo>
                      <a:pt x="0" y="13804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3" name="Shape 78"/>
              <p:cNvSpPr/>
              <p:nvPr/>
            </p:nvSpPr>
            <p:spPr>
              <a:xfrm>
                <a:off x="606800" y="447852"/>
                <a:ext cx="110833" cy="168745"/>
              </a:xfrm>
              <a:custGeom>
                <a:avLst/>
                <a:gdLst/>
                <a:ahLst/>
                <a:cxnLst/>
                <a:rect l="0" t="0" r="0" b="0"/>
                <a:pathLst>
                  <a:path w="110833" h="168745">
                    <a:moveTo>
                      <a:pt x="110833" y="0"/>
                    </a:moveTo>
                    <a:lnTo>
                      <a:pt x="110833" y="153518"/>
                    </a:lnTo>
                    <a:cubicBezTo>
                      <a:pt x="86258" y="162484"/>
                      <a:pt x="65862" y="165557"/>
                      <a:pt x="50152" y="162636"/>
                    </a:cubicBezTo>
                    <a:cubicBezTo>
                      <a:pt x="30632" y="159004"/>
                      <a:pt x="13780" y="161061"/>
                      <a:pt x="0" y="168745"/>
                    </a:cubicBezTo>
                    <a:lnTo>
                      <a:pt x="0" y="162611"/>
                    </a:lnTo>
                    <a:lnTo>
                      <a:pt x="889" y="162077"/>
                    </a:lnTo>
                    <a:cubicBezTo>
                      <a:pt x="1143" y="161925"/>
                      <a:pt x="1473" y="161734"/>
                      <a:pt x="1867" y="161506"/>
                    </a:cubicBezTo>
                    <a:cubicBezTo>
                      <a:pt x="14503" y="153962"/>
                      <a:pt x="30340" y="151879"/>
                      <a:pt x="48946" y="155346"/>
                    </a:cubicBezTo>
                    <a:cubicBezTo>
                      <a:pt x="63284" y="158000"/>
                      <a:pt x="81115" y="156108"/>
                      <a:pt x="101943" y="149695"/>
                    </a:cubicBezTo>
                    <a:lnTo>
                      <a:pt x="104254" y="148984"/>
                    </a:lnTo>
                    <a:lnTo>
                      <a:pt x="104254" y="85115"/>
                    </a:lnTo>
                    <a:lnTo>
                      <a:pt x="104254" y="38202"/>
                    </a:lnTo>
                    <a:lnTo>
                      <a:pt x="104254" y="2184"/>
                    </a:lnTo>
                    <a:cubicBezTo>
                      <a:pt x="106426" y="1486"/>
                      <a:pt x="108598" y="800"/>
                      <a:pt x="110833"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4" name="Shape 79"/>
              <p:cNvSpPr/>
              <p:nvPr/>
            </p:nvSpPr>
            <p:spPr>
              <a:xfrm>
                <a:off x="618896" y="557501"/>
                <a:ext cx="58890" cy="11747"/>
              </a:xfrm>
              <a:custGeom>
                <a:avLst/>
                <a:gdLst/>
                <a:ahLst/>
                <a:cxnLst/>
                <a:rect l="0" t="0" r="0" b="0"/>
                <a:pathLst>
                  <a:path w="58890" h="11747">
                    <a:moveTo>
                      <a:pt x="19215" y="76"/>
                    </a:moveTo>
                    <a:cubicBezTo>
                      <a:pt x="23939" y="140"/>
                      <a:pt x="27419" y="876"/>
                      <a:pt x="30797" y="1588"/>
                    </a:cubicBezTo>
                    <a:cubicBezTo>
                      <a:pt x="33693" y="2184"/>
                      <a:pt x="36703" y="2819"/>
                      <a:pt x="40818" y="3124"/>
                    </a:cubicBezTo>
                    <a:cubicBezTo>
                      <a:pt x="46825" y="3543"/>
                      <a:pt x="52895" y="3099"/>
                      <a:pt x="58890" y="1816"/>
                    </a:cubicBezTo>
                    <a:lnTo>
                      <a:pt x="58890" y="9614"/>
                    </a:lnTo>
                    <a:cubicBezTo>
                      <a:pt x="52705" y="10795"/>
                      <a:pt x="46456" y="11227"/>
                      <a:pt x="40259" y="10770"/>
                    </a:cubicBezTo>
                    <a:cubicBezTo>
                      <a:pt x="35636" y="10440"/>
                      <a:pt x="32220" y="9728"/>
                      <a:pt x="29223" y="9093"/>
                    </a:cubicBezTo>
                    <a:cubicBezTo>
                      <a:pt x="25933" y="8407"/>
                      <a:pt x="23089" y="7810"/>
                      <a:pt x="19113" y="7760"/>
                    </a:cubicBezTo>
                    <a:cubicBezTo>
                      <a:pt x="12903" y="7595"/>
                      <a:pt x="6464" y="9017"/>
                      <a:pt x="0" y="11747"/>
                    </a:cubicBezTo>
                    <a:lnTo>
                      <a:pt x="0" y="3569"/>
                    </a:lnTo>
                    <a:cubicBezTo>
                      <a:pt x="6452" y="1219"/>
                      <a:pt x="12903" y="0"/>
                      <a:pt x="19215" y="76"/>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5" name="Shape 80"/>
              <p:cNvSpPr/>
              <p:nvPr/>
            </p:nvSpPr>
            <p:spPr>
              <a:xfrm>
                <a:off x="618896" y="474089"/>
                <a:ext cx="58890" cy="11849"/>
              </a:xfrm>
              <a:custGeom>
                <a:avLst/>
                <a:gdLst/>
                <a:ahLst/>
                <a:cxnLst/>
                <a:rect l="0" t="0" r="0" b="0"/>
                <a:pathLst>
                  <a:path w="58890" h="11849">
                    <a:moveTo>
                      <a:pt x="19215" y="178"/>
                    </a:moveTo>
                    <a:cubicBezTo>
                      <a:pt x="23939" y="254"/>
                      <a:pt x="27419" y="978"/>
                      <a:pt x="30797" y="1689"/>
                    </a:cubicBezTo>
                    <a:cubicBezTo>
                      <a:pt x="33693" y="2286"/>
                      <a:pt x="36703" y="2921"/>
                      <a:pt x="40818" y="3226"/>
                    </a:cubicBezTo>
                    <a:cubicBezTo>
                      <a:pt x="46825" y="3645"/>
                      <a:pt x="52895" y="3201"/>
                      <a:pt x="58890" y="1918"/>
                    </a:cubicBezTo>
                    <a:lnTo>
                      <a:pt x="58890" y="9716"/>
                    </a:lnTo>
                    <a:cubicBezTo>
                      <a:pt x="52705" y="10897"/>
                      <a:pt x="46456" y="11328"/>
                      <a:pt x="40259" y="10871"/>
                    </a:cubicBezTo>
                    <a:cubicBezTo>
                      <a:pt x="35636" y="10541"/>
                      <a:pt x="32220" y="9830"/>
                      <a:pt x="29223" y="9195"/>
                    </a:cubicBezTo>
                    <a:cubicBezTo>
                      <a:pt x="25933" y="8509"/>
                      <a:pt x="23089" y="7912"/>
                      <a:pt x="19113" y="7862"/>
                    </a:cubicBezTo>
                    <a:cubicBezTo>
                      <a:pt x="12903" y="7696"/>
                      <a:pt x="6464" y="9119"/>
                      <a:pt x="0" y="11849"/>
                    </a:cubicBezTo>
                    <a:lnTo>
                      <a:pt x="0" y="3670"/>
                    </a:lnTo>
                    <a:cubicBezTo>
                      <a:pt x="6452" y="1295"/>
                      <a:pt x="12903" y="0"/>
                      <a:pt x="19215"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6" name="Shape 81"/>
              <p:cNvSpPr/>
              <p:nvPr/>
            </p:nvSpPr>
            <p:spPr>
              <a:xfrm>
                <a:off x="618901" y="453317"/>
                <a:ext cx="58890" cy="11785"/>
              </a:xfrm>
              <a:custGeom>
                <a:avLst/>
                <a:gdLst/>
                <a:ahLst/>
                <a:cxnLst/>
                <a:rect l="0" t="0" r="0" b="0"/>
                <a:pathLst>
                  <a:path w="58890" h="11785">
                    <a:moveTo>
                      <a:pt x="19203" y="114"/>
                    </a:moveTo>
                    <a:cubicBezTo>
                      <a:pt x="23927" y="191"/>
                      <a:pt x="27419" y="914"/>
                      <a:pt x="30785" y="1625"/>
                    </a:cubicBezTo>
                    <a:cubicBezTo>
                      <a:pt x="33693" y="2222"/>
                      <a:pt x="36690" y="2857"/>
                      <a:pt x="40805" y="3162"/>
                    </a:cubicBezTo>
                    <a:cubicBezTo>
                      <a:pt x="46812" y="3581"/>
                      <a:pt x="52883" y="3137"/>
                      <a:pt x="58890" y="1854"/>
                    </a:cubicBezTo>
                    <a:lnTo>
                      <a:pt x="58890" y="9665"/>
                    </a:lnTo>
                    <a:cubicBezTo>
                      <a:pt x="52705" y="10846"/>
                      <a:pt x="46444" y="11252"/>
                      <a:pt x="40259" y="10808"/>
                    </a:cubicBezTo>
                    <a:cubicBezTo>
                      <a:pt x="35624" y="10478"/>
                      <a:pt x="32220" y="9766"/>
                      <a:pt x="29210" y="9131"/>
                    </a:cubicBezTo>
                    <a:cubicBezTo>
                      <a:pt x="25921" y="8445"/>
                      <a:pt x="23089" y="7848"/>
                      <a:pt x="19114" y="7798"/>
                    </a:cubicBezTo>
                    <a:cubicBezTo>
                      <a:pt x="12890" y="7645"/>
                      <a:pt x="6452" y="9068"/>
                      <a:pt x="0" y="11785"/>
                    </a:cubicBezTo>
                    <a:lnTo>
                      <a:pt x="0" y="3607"/>
                    </a:lnTo>
                    <a:cubicBezTo>
                      <a:pt x="6439" y="1257"/>
                      <a:pt x="12890" y="0"/>
                      <a:pt x="19203" y="114"/>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7" name="Shape 82"/>
              <p:cNvSpPr/>
              <p:nvPr/>
            </p:nvSpPr>
            <p:spPr>
              <a:xfrm>
                <a:off x="618895" y="494907"/>
                <a:ext cx="58890" cy="11862"/>
              </a:xfrm>
              <a:custGeom>
                <a:avLst/>
                <a:gdLst/>
                <a:ahLst/>
                <a:cxnLst/>
                <a:rect l="0" t="0" r="0" b="0"/>
                <a:pathLst>
                  <a:path w="58890" h="11862">
                    <a:moveTo>
                      <a:pt x="19215" y="190"/>
                    </a:moveTo>
                    <a:cubicBezTo>
                      <a:pt x="23939" y="254"/>
                      <a:pt x="27419" y="991"/>
                      <a:pt x="30797" y="1689"/>
                    </a:cubicBezTo>
                    <a:cubicBezTo>
                      <a:pt x="33693" y="2299"/>
                      <a:pt x="36703" y="2934"/>
                      <a:pt x="40818" y="3226"/>
                    </a:cubicBezTo>
                    <a:cubicBezTo>
                      <a:pt x="46825" y="3658"/>
                      <a:pt x="52895" y="3213"/>
                      <a:pt x="58890" y="1931"/>
                    </a:cubicBezTo>
                    <a:lnTo>
                      <a:pt x="58890" y="9728"/>
                    </a:lnTo>
                    <a:cubicBezTo>
                      <a:pt x="52705" y="10909"/>
                      <a:pt x="46456" y="11328"/>
                      <a:pt x="40259" y="10884"/>
                    </a:cubicBezTo>
                    <a:cubicBezTo>
                      <a:pt x="35636" y="10554"/>
                      <a:pt x="32233" y="9842"/>
                      <a:pt x="29223" y="9208"/>
                    </a:cubicBezTo>
                    <a:cubicBezTo>
                      <a:pt x="25933" y="8522"/>
                      <a:pt x="23101" y="7925"/>
                      <a:pt x="19113" y="7874"/>
                    </a:cubicBezTo>
                    <a:cubicBezTo>
                      <a:pt x="12928" y="7734"/>
                      <a:pt x="6464" y="9132"/>
                      <a:pt x="0" y="11862"/>
                    </a:cubicBezTo>
                    <a:lnTo>
                      <a:pt x="0" y="3683"/>
                    </a:lnTo>
                    <a:cubicBezTo>
                      <a:pt x="6464" y="1308"/>
                      <a:pt x="12903" y="0"/>
                      <a:pt x="19215" y="19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8" name="Shape 83"/>
              <p:cNvSpPr/>
              <p:nvPr/>
            </p:nvSpPr>
            <p:spPr>
              <a:xfrm>
                <a:off x="1457767" y="242701"/>
                <a:ext cx="455435" cy="441693"/>
              </a:xfrm>
              <a:custGeom>
                <a:avLst/>
                <a:gdLst/>
                <a:ahLst/>
                <a:cxnLst/>
                <a:rect l="0" t="0" r="0" b="0"/>
                <a:pathLst>
                  <a:path w="455435" h="441693">
                    <a:moveTo>
                      <a:pt x="0" y="0"/>
                    </a:moveTo>
                    <a:lnTo>
                      <a:pt x="159004" y="0"/>
                    </a:lnTo>
                    <a:lnTo>
                      <a:pt x="159004" y="14072"/>
                    </a:lnTo>
                    <a:lnTo>
                      <a:pt x="135471" y="16040"/>
                    </a:lnTo>
                    <a:cubicBezTo>
                      <a:pt x="109957" y="18669"/>
                      <a:pt x="109957" y="21933"/>
                      <a:pt x="109957" y="101816"/>
                    </a:cubicBezTo>
                    <a:lnTo>
                      <a:pt x="109957" y="264237"/>
                    </a:lnTo>
                    <a:cubicBezTo>
                      <a:pt x="109957" y="357886"/>
                      <a:pt x="125654" y="420091"/>
                      <a:pt x="227076" y="420091"/>
                    </a:cubicBezTo>
                    <a:cubicBezTo>
                      <a:pt x="295135" y="420091"/>
                      <a:pt x="335699" y="379489"/>
                      <a:pt x="345504" y="367703"/>
                    </a:cubicBezTo>
                    <a:lnTo>
                      <a:pt x="345504" y="101816"/>
                    </a:lnTo>
                    <a:cubicBezTo>
                      <a:pt x="345504" y="21946"/>
                      <a:pt x="345504" y="18669"/>
                      <a:pt x="319989" y="16040"/>
                    </a:cubicBezTo>
                    <a:lnTo>
                      <a:pt x="296456" y="14072"/>
                    </a:lnTo>
                    <a:lnTo>
                      <a:pt x="296456" y="0"/>
                    </a:lnTo>
                    <a:lnTo>
                      <a:pt x="455435" y="0"/>
                    </a:lnTo>
                    <a:lnTo>
                      <a:pt x="455435" y="14072"/>
                    </a:lnTo>
                    <a:lnTo>
                      <a:pt x="431863" y="16040"/>
                    </a:lnTo>
                    <a:cubicBezTo>
                      <a:pt x="406362" y="18669"/>
                      <a:pt x="406362" y="21946"/>
                      <a:pt x="406362" y="101816"/>
                    </a:cubicBezTo>
                    <a:lnTo>
                      <a:pt x="406362" y="431876"/>
                    </a:lnTo>
                    <a:lnTo>
                      <a:pt x="386728" y="437782"/>
                    </a:lnTo>
                    <a:lnTo>
                      <a:pt x="370357" y="418770"/>
                    </a:lnTo>
                    <a:cubicBezTo>
                      <a:pt x="361201" y="409626"/>
                      <a:pt x="355968" y="400444"/>
                      <a:pt x="346151" y="400469"/>
                    </a:cubicBezTo>
                    <a:cubicBezTo>
                      <a:pt x="337007" y="400469"/>
                      <a:pt x="282702" y="441693"/>
                      <a:pt x="195644" y="441693"/>
                    </a:cubicBezTo>
                    <a:cubicBezTo>
                      <a:pt x="60211" y="441693"/>
                      <a:pt x="49073" y="363766"/>
                      <a:pt x="49073" y="274727"/>
                    </a:cubicBezTo>
                    <a:lnTo>
                      <a:pt x="49073" y="101816"/>
                    </a:lnTo>
                    <a:cubicBezTo>
                      <a:pt x="49073" y="21933"/>
                      <a:pt x="49073" y="18669"/>
                      <a:pt x="23571" y="16040"/>
                    </a:cubicBezTo>
                    <a:lnTo>
                      <a:pt x="0" y="1407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9" name="Shape 84"/>
              <p:cNvSpPr/>
              <p:nvPr/>
            </p:nvSpPr>
            <p:spPr>
              <a:xfrm>
                <a:off x="1922292" y="242716"/>
                <a:ext cx="376238" cy="431864"/>
              </a:xfrm>
              <a:custGeom>
                <a:avLst/>
                <a:gdLst/>
                <a:ahLst/>
                <a:cxnLst/>
                <a:rect l="0" t="0" r="0" b="0"/>
                <a:pathLst>
                  <a:path w="376238" h="431864">
                    <a:moveTo>
                      <a:pt x="5880" y="0"/>
                    </a:moveTo>
                    <a:lnTo>
                      <a:pt x="370358" y="0"/>
                    </a:lnTo>
                    <a:cubicBezTo>
                      <a:pt x="372974" y="14389"/>
                      <a:pt x="376238" y="101460"/>
                      <a:pt x="376238" y="104089"/>
                    </a:cubicBezTo>
                    <a:lnTo>
                      <a:pt x="360553" y="104089"/>
                    </a:lnTo>
                    <a:cubicBezTo>
                      <a:pt x="346151" y="28130"/>
                      <a:pt x="344856" y="18301"/>
                      <a:pt x="252565" y="18301"/>
                    </a:cubicBezTo>
                    <a:lnTo>
                      <a:pt x="218554" y="18301"/>
                    </a:lnTo>
                    <a:lnTo>
                      <a:pt x="218554" y="330023"/>
                    </a:lnTo>
                    <a:cubicBezTo>
                      <a:pt x="218554" y="409943"/>
                      <a:pt x="218554" y="413182"/>
                      <a:pt x="255181" y="415823"/>
                    </a:cubicBezTo>
                    <a:lnTo>
                      <a:pt x="278765" y="417767"/>
                    </a:lnTo>
                    <a:lnTo>
                      <a:pt x="278765" y="431864"/>
                    </a:lnTo>
                    <a:lnTo>
                      <a:pt x="97498" y="431864"/>
                    </a:lnTo>
                    <a:lnTo>
                      <a:pt x="97498" y="417767"/>
                    </a:lnTo>
                    <a:lnTo>
                      <a:pt x="121717" y="415823"/>
                    </a:lnTo>
                    <a:cubicBezTo>
                      <a:pt x="157709" y="413182"/>
                      <a:pt x="157709" y="409943"/>
                      <a:pt x="157709" y="330023"/>
                    </a:cubicBezTo>
                    <a:lnTo>
                      <a:pt x="157709" y="18301"/>
                    </a:lnTo>
                    <a:lnTo>
                      <a:pt x="123660" y="18301"/>
                    </a:lnTo>
                    <a:cubicBezTo>
                      <a:pt x="31382" y="18301"/>
                      <a:pt x="30061" y="28130"/>
                      <a:pt x="15697" y="104089"/>
                    </a:cubicBezTo>
                    <a:lnTo>
                      <a:pt x="0" y="104089"/>
                    </a:lnTo>
                    <a:cubicBezTo>
                      <a:pt x="0" y="101460"/>
                      <a:pt x="3239" y="14389"/>
                      <a:pt x="5880"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0" name="Shape 85"/>
              <p:cNvSpPr/>
              <p:nvPr/>
            </p:nvSpPr>
            <p:spPr>
              <a:xfrm>
                <a:off x="2310079" y="232892"/>
                <a:ext cx="427305" cy="451510"/>
              </a:xfrm>
              <a:custGeom>
                <a:avLst/>
                <a:gdLst/>
                <a:ahLst/>
                <a:cxnLst/>
                <a:rect l="0" t="0" r="0" b="0"/>
                <a:pathLst>
                  <a:path w="427305" h="451510">
                    <a:moveTo>
                      <a:pt x="244069" y="0"/>
                    </a:moveTo>
                    <a:cubicBezTo>
                      <a:pt x="310833" y="0"/>
                      <a:pt x="360553" y="16370"/>
                      <a:pt x="377558" y="26810"/>
                    </a:cubicBezTo>
                    <a:cubicBezTo>
                      <a:pt x="381699" y="54750"/>
                      <a:pt x="385166" y="91415"/>
                      <a:pt x="388023" y="123685"/>
                    </a:cubicBezTo>
                    <a:lnTo>
                      <a:pt x="370370" y="127597"/>
                    </a:lnTo>
                    <a:cubicBezTo>
                      <a:pt x="363805" y="101410"/>
                      <a:pt x="355295" y="21603"/>
                      <a:pt x="243370" y="21603"/>
                    </a:cubicBezTo>
                    <a:cubicBezTo>
                      <a:pt x="136106" y="21603"/>
                      <a:pt x="68707" y="92265"/>
                      <a:pt x="68707" y="214643"/>
                    </a:cubicBezTo>
                    <a:cubicBezTo>
                      <a:pt x="68707" y="326225"/>
                      <a:pt x="125628" y="429895"/>
                      <a:pt x="253886" y="429895"/>
                    </a:cubicBezTo>
                    <a:cubicBezTo>
                      <a:pt x="277444" y="429895"/>
                      <a:pt x="307531" y="427279"/>
                      <a:pt x="330403" y="421399"/>
                    </a:cubicBezTo>
                    <a:lnTo>
                      <a:pt x="330403" y="371970"/>
                    </a:lnTo>
                    <a:cubicBezTo>
                      <a:pt x="330403" y="291846"/>
                      <a:pt x="330403" y="288582"/>
                      <a:pt x="284645" y="285940"/>
                    </a:cubicBezTo>
                    <a:lnTo>
                      <a:pt x="261061" y="283972"/>
                    </a:lnTo>
                    <a:lnTo>
                      <a:pt x="261061" y="269900"/>
                    </a:lnTo>
                    <a:lnTo>
                      <a:pt x="427305" y="269900"/>
                    </a:lnTo>
                    <a:lnTo>
                      <a:pt x="427305" y="283972"/>
                    </a:lnTo>
                    <a:lnTo>
                      <a:pt x="403720" y="285940"/>
                    </a:lnTo>
                    <a:cubicBezTo>
                      <a:pt x="391313" y="288582"/>
                      <a:pt x="391313" y="291846"/>
                      <a:pt x="391313" y="355549"/>
                    </a:cubicBezTo>
                    <a:cubicBezTo>
                      <a:pt x="391313" y="375260"/>
                      <a:pt x="392557" y="425425"/>
                      <a:pt x="392557" y="425425"/>
                    </a:cubicBezTo>
                    <a:cubicBezTo>
                      <a:pt x="369418" y="432689"/>
                      <a:pt x="319316" y="451510"/>
                      <a:pt x="249327" y="451510"/>
                    </a:cubicBezTo>
                    <a:cubicBezTo>
                      <a:pt x="117780" y="451510"/>
                      <a:pt x="0" y="393814"/>
                      <a:pt x="0" y="227051"/>
                    </a:cubicBezTo>
                    <a:cubicBezTo>
                      <a:pt x="0" y="52337"/>
                      <a:pt x="140665" y="0"/>
                      <a:pt x="244069"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1" name="Shape 86"/>
              <p:cNvSpPr/>
              <p:nvPr/>
            </p:nvSpPr>
            <p:spPr>
              <a:xfrm>
                <a:off x="2777597" y="242716"/>
                <a:ext cx="321285" cy="431864"/>
              </a:xfrm>
              <a:custGeom>
                <a:avLst/>
                <a:gdLst/>
                <a:ahLst/>
                <a:cxnLst/>
                <a:rect l="0" t="0" r="0" b="0"/>
                <a:pathLst>
                  <a:path w="321285" h="431864">
                    <a:moveTo>
                      <a:pt x="0" y="0"/>
                    </a:moveTo>
                    <a:lnTo>
                      <a:pt x="282029" y="0"/>
                    </a:lnTo>
                    <a:cubicBezTo>
                      <a:pt x="284645" y="14389"/>
                      <a:pt x="287934" y="89636"/>
                      <a:pt x="287934" y="95529"/>
                    </a:cubicBezTo>
                    <a:lnTo>
                      <a:pt x="272237" y="98146"/>
                    </a:lnTo>
                    <a:cubicBezTo>
                      <a:pt x="257810" y="28105"/>
                      <a:pt x="256502" y="18301"/>
                      <a:pt x="164135" y="18301"/>
                    </a:cubicBezTo>
                    <a:lnTo>
                      <a:pt x="109956" y="18301"/>
                    </a:lnTo>
                    <a:lnTo>
                      <a:pt x="109956" y="198260"/>
                    </a:lnTo>
                    <a:lnTo>
                      <a:pt x="168046" y="198260"/>
                    </a:lnTo>
                    <a:cubicBezTo>
                      <a:pt x="218961" y="198260"/>
                      <a:pt x="230721" y="197600"/>
                      <a:pt x="234633" y="170790"/>
                    </a:cubicBezTo>
                    <a:lnTo>
                      <a:pt x="237922" y="148539"/>
                    </a:lnTo>
                    <a:lnTo>
                      <a:pt x="255181" y="148539"/>
                    </a:lnTo>
                    <a:lnTo>
                      <a:pt x="255181" y="266268"/>
                    </a:lnTo>
                    <a:lnTo>
                      <a:pt x="237922" y="266268"/>
                    </a:lnTo>
                    <a:lnTo>
                      <a:pt x="234633" y="244069"/>
                    </a:lnTo>
                    <a:cubicBezTo>
                      <a:pt x="230721" y="217221"/>
                      <a:pt x="218961" y="216573"/>
                      <a:pt x="168046" y="216573"/>
                    </a:cubicBezTo>
                    <a:lnTo>
                      <a:pt x="109956" y="216573"/>
                    </a:lnTo>
                    <a:lnTo>
                      <a:pt x="109956" y="405041"/>
                    </a:lnTo>
                    <a:cubicBezTo>
                      <a:pt x="133464" y="409626"/>
                      <a:pt x="157607" y="413538"/>
                      <a:pt x="181089" y="413538"/>
                    </a:cubicBezTo>
                    <a:cubicBezTo>
                      <a:pt x="285318" y="413538"/>
                      <a:pt x="291846" y="374282"/>
                      <a:pt x="304952" y="320611"/>
                    </a:cubicBezTo>
                    <a:lnTo>
                      <a:pt x="321285" y="323228"/>
                    </a:lnTo>
                    <a:cubicBezTo>
                      <a:pt x="315557" y="363817"/>
                      <a:pt x="308267" y="396456"/>
                      <a:pt x="299720" y="431864"/>
                    </a:cubicBezTo>
                    <a:lnTo>
                      <a:pt x="0" y="431864"/>
                    </a:lnTo>
                    <a:lnTo>
                      <a:pt x="0" y="417767"/>
                    </a:lnTo>
                    <a:lnTo>
                      <a:pt x="23571" y="415823"/>
                    </a:lnTo>
                    <a:cubicBezTo>
                      <a:pt x="49073" y="413182"/>
                      <a:pt x="49073" y="409918"/>
                      <a:pt x="49073" y="329883"/>
                    </a:cubicBezTo>
                    <a:lnTo>
                      <a:pt x="49073" y="101879"/>
                    </a:lnTo>
                    <a:cubicBezTo>
                      <a:pt x="49073" y="21933"/>
                      <a:pt x="49073" y="18644"/>
                      <a:pt x="23571" y="16028"/>
                    </a:cubicBezTo>
                    <a:lnTo>
                      <a:pt x="0" y="1405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2" name="Shape 87"/>
              <p:cNvSpPr/>
              <p:nvPr/>
            </p:nvSpPr>
            <p:spPr>
              <a:xfrm>
                <a:off x="3150171" y="242716"/>
                <a:ext cx="180918" cy="431864"/>
              </a:xfrm>
              <a:custGeom>
                <a:avLst/>
                <a:gdLst/>
                <a:ahLst/>
                <a:cxnLst/>
                <a:rect l="0" t="0" r="0" b="0"/>
                <a:pathLst>
                  <a:path w="180918" h="431864">
                    <a:moveTo>
                      <a:pt x="0" y="0"/>
                    </a:moveTo>
                    <a:lnTo>
                      <a:pt x="170802" y="0"/>
                    </a:lnTo>
                    <a:lnTo>
                      <a:pt x="180918" y="602"/>
                    </a:lnTo>
                    <a:lnTo>
                      <a:pt x="180918" y="25548"/>
                    </a:lnTo>
                    <a:lnTo>
                      <a:pt x="150508" y="21577"/>
                    </a:lnTo>
                    <a:cubicBezTo>
                      <a:pt x="136779" y="21577"/>
                      <a:pt x="123012" y="24193"/>
                      <a:pt x="109956" y="26810"/>
                    </a:cubicBezTo>
                    <a:lnTo>
                      <a:pt x="109956" y="225082"/>
                    </a:lnTo>
                    <a:lnTo>
                      <a:pt x="147219" y="225082"/>
                    </a:lnTo>
                    <a:lnTo>
                      <a:pt x="180918" y="220178"/>
                    </a:lnTo>
                    <a:lnTo>
                      <a:pt x="180918" y="258985"/>
                    </a:lnTo>
                    <a:lnTo>
                      <a:pt x="174739" y="251943"/>
                    </a:lnTo>
                    <a:cubicBezTo>
                      <a:pt x="164224" y="243396"/>
                      <a:pt x="147891" y="243396"/>
                      <a:pt x="134163" y="243396"/>
                    </a:cubicBezTo>
                    <a:lnTo>
                      <a:pt x="109956" y="243396"/>
                    </a:lnTo>
                    <a:lnTo>
                      <a:pt x="109956" y="329959"/>
                    </a:lnTo>
                    <a:cubicBezTo>
                      <a:pt x="109956" y="409918"/>
                      <a:pt x="109956" y="413182"/>
                      <a:pt x="134760" y="415823"/>
                    </a:cubicBezTo>
                    <a:lnTo>
                      <a:pt x="158343" y="417767"/>
                    </a:lnTo>
                    <a:lnTo>
                      <a:pt x="158343" y="431864"/>
                    </a:lnTo>
                    <a:lnTo>
                      <a:pt x="0" y="431864"/>
                    </a:lnTo>
                    <a:lnTo>
                      <a:pt x="0" y="417767"/>
                    </a:lnTo>
                    <a:lnTo>
                      <a:pt x="23546" y="415823"/>
                    </a:lnTo>
                    <a:cubicBezTo>
                      <a:pt x="49073" y="413182"/>
                      <a:pt x="49073" y="409918"/>
                      <a:pt x="49073" y="329959"/>
                    </a:cubicBezTo>
                    <a:lnTo>
                      <a:pt x="49073" y="101879"/>
                    </a:lnTo>
                    <a:cubicBezTo>
                      <a:pt x="49073" y="21933"/>
                      <a:pt x="49073" y="18644"/>
                      <a:pt x="23546" y="16028"/>
                    </a:cubicBezTo>
                    <a:lnTo>
                      <a:pt x="0" y="1405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3" name="Shape 88"/>
              <p:cNvSpPr/>
              <p:nvPr/>
            </p:nvSpPr>
            <p:spPr>
              <a:xfrm>
                <a:off x="3331089" y="243318"/>
                <a:ext cx="203803" cy="431262"/>
              </a:xfrm>
              <a:custGeom>
                <a:avLst/>
                <a:gdLst/>
                <a:ahLst/>
                <a:cxnLst/>
                <a:rect l="0" t="0" r="0" b="0"/>
                <a:pathLst>
                  <a:path w="203803" h="431262">
                    <a:moveTo>
                      <a:pt x="0" y="0"/>
                    </a:moveTo>
                    <a:lnTo>
                      <a:pt x="39481" y="2350"/>
                    </a:lnTo>
                    <a:cubicBezTo>
                      <a:pt x="90336" y="9528"/>
                      <a:pt x="139656" y="33212"/>
                      <a:pt x="139656" y="107831"/>
                    </a:cubicBezTo>
                    <a:cubicBezTo>
                      <a:pt x="139656" y="168778"/>
                      <a:pt x="85351" y="204834"/>
                      <a:pt x="49333" y="221864"/>
                    </a:cubicBezTo>
                    <a:cubicBezTo>
                      <a:pt x="59151" y="240177"/>
                      <a:pt x="80778" y="282138"/>
                      <a:pt x="98470" y="313609"/>
                    </a:cubicBezTo>
                    <a:cubicBezTo>
                      <a:pt x="125927" y="362771"/>
                      <a:pt x="154731" y="401467"/>
                      <a:pt x="171050" y="410650"/>
                    </a:cubicBezTo>
                    <a:cubicBezTo>
                      <a:pt x="177604" y="414599"/>
                      <a:pt x="189376" y="417165"/>
                      <a:pt x="203803" y="417165"/>
                    </a:cubicBezTo>
                    <a:lnTo>
                      <a:pt x="203803" y="431262"/>
                    </a:lnTo>
                    <a:lnTo>
                      <a:pt x="153410" y="431262"/>
                    </a:lnTo>
                    <a:cubicBezTo>
                      <a:pt x="110217" y="431262"/>
                      <a:pt x="80131" y="402090"/>
                      <a:pt x="60484" y="366060"/>
                    </a:cubicBezTo>
                    <a:lnTo>
                      <a:pt x="34322" y="315577"/>
                    </a:lnTo>
                    <a:cubicBezTo>
                      <a:pt x="21568" y="291498"/>
                      <a:pt x="9928" y="271455"/>
                      <a:pt x="1332" y="259901"/>
                    </a:cubicBezTo>
                    <a:lnTo>
                      <a:pt x="0" y="258383"/>
                    </a:lnTo>
                    <a:lnTo>
                      <a:pt x="0" y="219576"/>
                    </a:lnTo>
                    <a:lnTo>
                      <a:pt x="5843" y="218725"/>
                    </a:lnTo>
                    <a:cubicBezTo>
                      <a:pt x="43008" y="206980"/>
                      <a:pt x="70962" y="176560"/>
                      <a:pt x="70962" y="121115"/>
                    </a:cubicBezTo>
                    <a:cubicBezTo>
                      <a:pt x="70962" y="63689"/>
                      <a:pt x="42651" y="36073"/>
                      <a:pt x="6962" y="25855"/>
                    </a:cubicBezTo>
                    <a:lnTo>
                      <a:pt x="0" y="24946"/>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4" name="Shape 89"/>
              <p:cNvSpPr/>
              <p:nvPr/>
            </p:nvSpPr>
            <p:spPr>
              <a:xfrm>
                <a:off x="3543972" y="232887"/>
                <a:ext cx="274777" cy="451510"/>
              </a:xfrm>
              <a:custGeom>
                <a:avLst/>
                <a:gdLst/>
                <a:ahLst/>
                <a:cxnLst/>
                <a:rect l="0" t="0" r="0" b="0"/>
                <a:pathLst>
                  <a:path w="274777" h="451510">
                    <a:moveTo>
                      <a:pt x="151816" y="0"/>
                    </a:moveTo>
                    <a:cubicBezTo>
                      <a:pt x="192392" y="0"/>
                      <a:pt x="225082" y="10490"/>
                      <a:pt x="242087" y="20917"/>
                    </a:cubicBezTo>
                    <a:cubicBezTo>
                      <a:pt x="245504" y="44221"/>
                      <a:pt x="247116" y="92202"/>
                      <a:pt x="248653" y="111227"/>
                    </a:cubicBezTo>
                    <a:lnTo>
                      <a:pt x="232258" y="111227"/>
                    </a:lnTo>
                    <a:cubicBezTo>
                      <a:pt x="225755" y="78537"/>
                      <a:pt x="215265" y="21603"/>
                      <a:pt x="141363" y="21603"/>
                    </a:cubicBezTo>
                    <a:cubicBezTo>
                      <a:pt x="103365" y="21603"/>
                      <a:pt x="70028" y="49099"/>
                      <a:pt x="70028" y="92913"/>
                    </a:cubicBezTo>
                    <a:cubicBezTo>
                      <a:pt x="70028" y="131547"/>
                      <a:pt x="98146" y="152476"/>
                      <a:pt x="133490" y="173393"/>
                    </a:cubicBezTo>
                    <a:lnTo>
                      <a:pt x="169430" y="193688"/>
                    </a:lnTo>
                    <a:cubicBezTo>
                      <a:pt x="221196" y="223139"/>
                      <a:pt x="274777" y="250596"/>
                      <a:pt x="274777" y="329159"/>
                    </a:cubicBezTo>
                    <a:cubicBezTo>
                      <a:pt x="274777" y="417475"/>
                      <a:pt x="193002" y="451510"/>
                      <a:pt x="123672" y="451510"/>
                    </a:cubicBezTo>
                    <a:cubicBezTo>
                      <a:pt x="72606" y="451510"/>
                      <a:pt x="41224" y="437769"/>
                      <a:pt x="20942" y="425348"/>
                    </a:cubicBezTo>
                    <a:cubicBezTo>
                      <a:pt x="14719" y="400596"/>
                      <a:pt x="7404" y="355041"/>
                      <a:pt x="0" y="310173"/>
                    </a:cubicBezTo>
                    <a:lnTo>
                      <a:pt x="20942" y="304915"/>
                    </a:lnTo>
                    <a:cubicBezTo>
                      <a:pt x="28143" y="352044"/>
                      <a:pt x="52336" y="429895"/>
                      <a:pt x="141986" y="429895"/>
                    </a:cubicBezTo>
                    <a:cubicBezTo>
                      <a:pt x="187122" y="429895"/>
                      <a:pt x="220523" y="400469"/>
                      <a:pt x="220523" y="349428"/>
                    </a:cubicBezTo>
                    <a:cubicBezTo>
                      <a:pt x="220523" y="301651"/>
                      <a:pt x="180619" y="268936"/>
                      <a:pt x="129553" y="246050"/>
                    </a:cubicBezTo>
                    <a:lnTo>
                      <a:pt x="87681" y="223139"/>
                    </a:lnTo>
                    <a:cubicBezTo>
                      <a:pt x="50393" y="202857"/>
                      <a:pt x="15710" y="162281"/>
                      <a:pt x="15710" y="113195"/>
                    </a:cubicBezTo>
                    <a:cubicBezTo>
                      <a:pt x="15710" y="33363"/>
                      <a:pt x="82448" y="0"/>
                      <a:pt x="151816"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5" name="Shape 90"/>
              <p:cNvSpPr/>
              <p:nvPr/>
            </p:nvSpPr>
            <p:spPr>
              <a:xfrm>
                <a:off x="1014213" y="147539"/>
                <a:ext cx="219227" cy="526943"/>
              </a:xfrm>
              <a:custGeom>
                <a:avLst/>
                <a:gdLst/>
                <a:ahLst/>
                <a:cxnLst/>
                <a:rect l="0" t="0" r="0" b="0"/>
                <a:pathLst>
                  <a:path w="219227" h="526943">
                    <a:moveTo>
                      <a:pt x="214305" y="962"/>
                    </a:moveTo>
                    <a:lnTo>
                      <a:pt x="219227" y="1471"/>
                    </a:lnTo>
                    <a:lnTo>
                      <a:pt x="219227" y="27462"/>
                    </a:lnTo>
                    <a:lnTo>
                      <a:pt x="208946" y="24769"/>
                    </a:lnTo>
                    <a:cubicBezTo>
                      <a:pt x="199414" y="23192"/>
                      <a:pt x="189271" y="22385"/>
                      <a:pt x="178537" y="22385"/>
                    </a:cubicBezTo>
                    <a:cubicBezTo>
                      <a:pt x="160845" y="22385"/>
                      <a:pt x="143408" y="25814"/>
                      <a:pt x="126124" y="29255"/>
                    </a:cubicBezTo>
                    <a:lnTo>
                      <a:pt x="126022" y="277845"/>
                    </a:lnTo>
                    <a:cubicBezTo>
                      <a:pt x="146063" y="278899"/>
                      <a:pt x="167564" y="277261"/>
                      <a:pt x="187617" y="277261"/>
                    </a:cubicBezTo>
                    <a:lnTo>
                      <a:pt x="219227" y="272592"/>
                    </a:lnTo>
                    <a:lnTo>
                      <a:pt x="219227" y="303582"/>
                    </a:lnTo>
                    <a:lnTo>
                      <a:pt x="217551" y="302140"/>
                    </a:lnTo>
                    <a:cubicBezTo>
                      <a:pt x="204152" y="295041"/>
                      <a:pt x="186690" y="295155"/>
                      <a:pt x="172250" y="295155"/>
                    </a:cubicBezTo>
                    <a:cubicBezTo>
                      <a:pt x="163868" y="295079"/>
                      <a:pt x="138976" y="295155"/>
                      <a:pt x="126022" y="295155"/>
                    </a:cubicBezTo>
                    <a:lnTo>
                      <a:pt x="125959" y="404172"/>
                    </a:lnTo>
                    <a:cubicBezTo>
                      <a:pt x="125959" y="424212"/>
                      <a:pt x="124434" y="473895"/>
                      <a:pt x="129870" y="493415"/>
                    </a:cubicBezTo>
                    <a:cubicBezTo>
                      <a:pt x="134188" y="508782"/>
                      <a:pt x="143497" y="510788"/>
                      <a:pt x="158902" y="512414"/>
                    </a:cubicBezTo>
                    <a:lnTo>
                      <a:pt x="185496" y="514624"/>
                    </a:lnTo>
                    <a:lnTo>
                      <a:pt x="185496" y="526943"/>
                    </a:lnTo>
                    <a:lnTo>
                      <a:pt x="0" y="526943"/>
                    </a:lnTo>
                    <a:lnTo>
                      <a:pt x="0" y="514624"/>
                    </a:lnTo>
                    <a:lnTo>
                      <a:pt x="26644" y="512414"/>
                    </a:lnTo>
                    <a:cubicBezTo>
                      <a:pt x="42405" y="510788"/>
                      <a:pt x="51968" y="508833"/>
                      <a:pt x="56362" y="493415"/>
                    </a:cubicBezTo>
                    <a:cubicBezTo>
                      <a:pt x="61900" y="474073"/>
                      <a:pt x="60401" y="424111"/>
                      <a:pt x="60401" y="404172"/>
                    </a:cubicBezTo>
                    <a:lnTo>
                      <a:pt x="60401" y="123705"/>
                    </a:lnTo>
                    <a:cubicBezTo>
                      <a:pt x="60401" y="103830"/>
                      <a:pt x="61900" y="53855"/>
                      <a:pt x="56362" y="34526"/>
                    </a:cubicBezTo>
                    <a:cubicBezTo>
                      <a:pt x="51968" y="19095"/>
                      <a:pt x="42405" y="17152"/>
                      <a:pt x="26644" y="15514"/>
                    </a:cubicBezTo>
                    <a:lnTo>
                      <a:pt x="0" y="13329"/>
                    </a:lnTo>
                    <a:lnTo>
                      <a:pt x="0" y="985"/>
                    </a:lnTo>
                    <a:lnTo>
                      <a:pt x="126467" y="985"/>
                    </a:lnTo>
                    <a:cubicBezTo>
                      <a:pt x="154299" y="988"/>
                      <a:pt x="184564" y="0"/>
                      <a:pt x="214305" y="962"/>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6" name="Shape 91"/>
              <p:cNvSpPr/>
              <p:nvPr/>
            </p:nvSpPr>
            <p:spPr>
              <a:xfrm>
                <a:off x="1233440" y="149010"/>
                <a:ext cx="446989" cy="758288"/>
              </a:xfrm>
              <a:custGeom>
                <a:avLst/>
                <a:gdLst/>
                <a:ahLst/>
                <a:cxnLst/>
                <a:rect l="0" t="0" r="0" b="0"/>
                <a:pathLst>
                  <a:path w="446989" h="758288">
                    <a:moveTo>
                      <a:pt x="0" y="0"/>
                    </a:moveTo>
                    <a:lnTo>
                      <a:pt x="59867" y="6188"/>
                    </a:lnTo>
                    <a:cubicBezTo>
                      <a:pt x="121280" y="18657"/>
                      <a:pt x="168821" y="52169"/>
                      <a:pt x="168821" y="140230"/>
                    </a:cubicBezTo>
                    <a:cubicBezTo>
                      <a:pt x="168821" y="203565"/>
                      <a:pt x="125743" y="244815"/>
                      <a:pt x="73127" y="270672"/>
                    </a:cubicBezTo>
                    <a:cubicBezTo>
                      <a:pt x="73292" y="273263"/>
                      <a:pt x="73901" y="276260"/>
                      <a:pt x="73901" y="276260"/>
                    </a:cubicBezTo>
                    <a:cubicBezTo>
                      <a:pt x="81343" y="317725"/>
                      <a:pt x="139129" y="424228"/>
                      <a:pt x="161290" y="463814"/>
                    </a:cubicBezTo>
                    <a:cubicBezTo>
                      <a:pt x="211417" y="556244"/>
                      <a:pt x="339789" y="743201"/>
                      <a:pt x="435889" y="737168"/>
                    </a:cubicBezTo>
                    <a:lnTo>
                      <a:pt x="446989" y="737232"/>
                    </a:lnTo>
                    <a:lnTo>
                      <a:pt x="446888" y="752396"/>
                    </a:lnTo>
                    <a:lnTo>
                      <a:pt x="430009" y="752980"/>
                    </a:lnTo>
                    <a:cubicBezTo>
                      <a:pt x="294221" y="758288"/>
                      <a:pt x="172872" y="606993"/>
                      <a:pt x="102286" y="485683"/>
                    </a:cubicBezTo>
                    <a:cubicBezTo>
                      <a:pt x="73558" y="436369"/>
                      <a:pt x="45733" y="379079"/>
                      <a:pt x="20917" y="327708"/>
                    </a:cubicBezTo>
                    <a:cubicBezTo>
                      <a:pt x="17850" y="321065"/>
                      <a:pt x="14370" y="315636"/>
                      <a:pt x="10573" y="311202"/>
                    </a:cubicBezTo>
                    <a:lnTo>
                      <a:pt x="0" y="302111"/>
                    </a:lnTo>
                    <a:lnTo>
                      <a:pt x="0" y="271121"/>
                    </a:lnTo>
                    <a:lnTo>
                      <a:pt x="20569" y="268084"/>
                    </a:lnTo>
                    <a:cubicBezTo>
                      <a:pt x="66566" y="252762"/>
                      <a:pt x="93205" y="214865"/>
                      <a:pt x="93205" y="156829"/>
                    </a:cubicBezTo>
                    <a:cubicBezTo>
                      <a:pt x="93205" y="93640"/>
                      <a:pt x="66195" y="48782"/>
                      <a:pt x="16460" y="30303"/>
                    </a:cubicBezTo>
                    <a:lnTo>
                      <a:pt x="0" y="25991"/>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grpSp>
        <p:sp>
          <p:nvSpPr>
            <p:cNvPr id="25" name="Rectangle 74"/>
            <p:cNvSpPr>
              <a:spLocks noChangeArrowheads="1"/>
            </p:cNvSpPr>
            <p:nvPr/>
          </p:nvSpPr>
          <p:spPr bwMode="auto">
            <a:xfrm>
              <a:off x="82550" y="5404529"/>
              <a:ext cx="286488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smtClean="0">
                  <a:ln>
                    <a:noFill/>
                  </a:ln>
                  <a:solidFill>
                    <a:srgbClr val="525252"/>
                  </a:solidFill>
                  <a:effectLst/>
                  <a:latin typeface="Calibri" panose="020F0502020204030204" pitchFamily="34" charset="0"/>
                  <a:ea typeface="Calibri" panose="020F0502020204030204" pitchFamily="34" charset="0"/>
                  <a:cs typeface="Times New Roman" panose="02020603050405020304" pitchFamily="18" charset="0"/>
                </a:rPr>
                <a:t>Institute for Translational </a:t>
              </a:r>
              <a:endParaRPr kumimoji="0" lang="en-US" altLang="en-US" sz="500" b="1" i="0" u="none" strike="noStrike" cap="none" normalizeH="0" baseline="0" dirty="0" smtClean="0">
                <a:ln>
                  <a:noFill/>
                </a:ln>
                <a:solidFill>
                  <a:schemeClr val="tx1"/>
                </a:solidFill>
                <a:effectLst/>
              </a:endParaRPr>
            </a:p>
            <a:p>
              <a:pPr lvl="0"/>
              <a:r>
                <a:rPr lang="en-US" altLang="en-US" sz="1200" b="1" dirty="0" smtClean="0">
                  <a:solidFill>
                    <a:srgbClr val="525252"/>
                  </a:solidFill>
                  <a:latin typeface="Calibri" panose="020F0502020204030204" pitchFamily="34" charset="0"/>
                  <a:ea typeface="Calibri" panose="020F0502020204030204" pitchFamily="34" charset="0"/>
                  <a:cs typeface="Times New Roman" panose="02020603050405020304" pitchFamily="18" charset="0"/>
                </a:rPr>
                <a:t>Medicine and  </a:t>
              </a:r>
              <a:r>
                <a:rPr lang="en-US" altLang="en-US" sz="1200" b="1" dirty="0">
                  <a:solidFill>
                    <a:srgbClr val="525252"/>
                  </a:solidFill>
                  <a:latin typeface="Calibri" panose="020F0502020204030204" pitchFamily="34" charset="0"/>
                  <a:ea typeface="Calibri" panose="020F0502020204030204" pitchFamily="34" charset="0"/>
                  <a:cs typeface="Times New Roman" panose="02020603050405020304" pitchFamily="18" charset="0"/>
                </a:rPr>
                <a:t>Science </a:t>
              </a:r>
              <a:endParaRPr kumimoji="0" lang="en-US" altLang="en-US" sz="1200" b="1"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28853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ln w="3175">
                    <a:solidFill>
                      <a:schemeClr val="bg1"/>
                    </a:solidFill>
                  </a:ln>
                  <a:solidFill>
                    <a:schemeClr val="bg1"/>
                  </a:solidFill>
                  <a:latin typeface="Times New Roman" panose="02020603050405020304" pitchFamily="18" charset="0"/>
                  <a:cs typeface="Times New Roman" panose="02020603050405020304" pitchFamily="18" charset="0"/>
                </a:rPr>
                <a:t>                                                                                      </a:t>
              </a:r>
              <a:endParaRPr lang="en-US" sz="900" dirty="0">
                <a:ln w="3175">
                  <a:solidFill>
                    <a:schemeClr val="bg1"/>
                  </a:solidFill>
                </a:ln>
                <a:solidFill>
                  <a:schemeClr val="bg1"/>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t>8</a:t>
            </a:fld>
            <a:endParaRPr lang="en-US"/>
          </a:p>
        </p:txBody>
      </p:sp>
      <p:grpSp>
        <p:nvGrpSpPr>
          <p:cNvPr id="23" name="Group 22"/>
          <p:cNvGrpSpPr/>
          <p:nvPr/>
        </p:nvGrpSpPr>
        <p:grpSpPr>
          <a:xfrm>
            <a:off x="-2027" y="6019107"/>
            <a:ext cx="2864887" cy="1075223"/>
            <a:chOff x="82550" y="5067970"/>
            <a:chExt cx="2864887" cy="1075223"/>
          </a:xfrm>
        </p:grpSpPr>
        <p:grpSp>
          <p:nvGrpSpPr>
            <p:cNvPr id="24" name="Group 23"/>
            <p:cNvGrpSpPr/>
            <p:nvPr/>
          </p:nvGrpSpPr>
          <p:grpSpPr>
            <a:xfrm>
              <a:off x="228198" y="5067970"/>
              <a:ext cx="1868753" cy="516255"/>
              <a:chOff x="0" y="0"/>
              <a:chExt cx="3818749" cy="1033107"/>
            </a:xfrm>
          </p:grpSpPr>
          <p:sp>
            <p:nvSpPr>
              <p:cNvPr id="26" name="Shape 21"/>
              <p:cNvSpPr/>
              <p:nvPr/>
            </p:nvSpPr>
            <p:spPr>
              <a:xfrm>
                <a:off x="457813" y="44353"/>
                <a:ext cx="72085" cy="179896"/>
              </a:xfrm>
              <a:custGeom>
                <a:avLst/>
                <a:gdLst/>
                <a:ahLst/>
                <a:cxnLst/>
                <a:rect l="0" t="0" r="0" b="0"/>
                <a:pathLst>
                  <a:path w="72085" h="179896">
                    <a:moveTo>
                      <a:pt x="7125" y="0"/>
                    </a:moveTo>
                    <a:lnTo>
                      <a:pt x="72085" y="0"/>
                    </a:lnTo>
                    <a:lnTo>
                      <a:pt x="5740" y="179896"/>
                    </a:lnTo>
                    <a:cubicBezTo>
                      <a:pt x="3835" y="179502"/>
                      <a:pt x="1918" y="179134"/>
                      <a:pt x="0" y="178778"/>
                    </a:cubicBezTo>
                    <a:lnTo>
                      <a:pt x="7125"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27" name="Shape 22"/>
              <p:cNvSpPr/>
              <p:nvPr/>
            </p:nvSpPr>
            <p:spPr>
              <a:xfrm>
                <a:off x="611779" y="52606"/>
                <a:ext cx="160414" cy="220535"/>
              </a:xfrm>
              <a:custGeom>
                <a:avLst/>
                <a:gdLst/>
                <a:ahLst/>
                <a:cxnLst/>
                <a:rect l="0" t="0" r="0" b="0"/>
                <a:pathLst>
                  <a:path w="160414" h="220535">
                    <a:moveTo>
                      <a:pt x="160414" y="0"/>
                    </a:moveTo>
                    <a:lnTo>
                      <a:pt x="160414" y="121412"/>
                    </a:lnTo>
                    <a:lnTo>
                      <a:pt x="24016" y="220535"/>
                    </a:lnTo>
                    <a:lnTo>
                      <a:pt x="0" y="220535"/>
                    </a:lnTo>
                    <a:lnTo>
                      <a:pt x="160414"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28" name="Shape 23"/>
              <p:cNvSpPr/>
              <p:nvPr/>
            </p:nvSpPr>
            <p:spPr>
              <a:xfrm>
                <a:off x="554916" y="44356"/>
                <a:ext cx="209080" cy="220942"/>
              </a:xfrm>
              <a:custGeom>
                <a:avLst/>
                <a:gdLst/>
                <a:ahLst/>
                <a:cxnLst/>
                <a:rect l="0" t="0" r="0" b="0"/>
                <a:pathLst>
                  <a:path w="209080" h="220942">
                    <a:moveTo>
                      <a:pt x="100508" y="0"/>
                    </a:moveTo>
                    <a:lnTo>
                      <a:pt x="209080" y="0"/>
                    </a:lnTo>
                    <a:lnTo>
                      <a:pt x="4889" y="220942"/>
                    </a:lnTo>
                    <a:cubicBezTo>
                      <a:pt x="3277" y="219837"/>
                      <a:pt x="1651" y="218745"/>
                      <a:pt x="0" y="217678"/>
                    </a:cubicBezTo>
                    <a:lnTo>
                      <a:pt x="100508"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29" name="Shape 24"/>
              <p:cNvSpPr/>
              <p:nvPr/>
            </p:nvSpPr>
            <p:spPr>
              <a:xfrm>
                <a:off x="508286" y="44352"/>
                <a:ext cx="125298" cy="195643"/>
              </a:xfrm>
              <a:custGeom>
                <a:avLst/>
                <a:gdLst/>
                <a:ahLst/>
                <a:cxnLst/>
                <a:rect l="0" t="0" r="0" b="0"/>
                <a:pathLst>
                  <a:path w="125298" h="195643">
                    <a:moveTo>
                      <a:pt x="46545" y="0"/>
                    </a:moveTo>
                    <a:lnTo>
                      <a:pt x="125298" y="0"/>
                    </a:lnTo>
                    <a:lnTo>
                      <a:pt x="5436" y="195643"/>
                    </a:lnTo>
                    <a:cubicBezTo>
                      <a:pt x="3632" y="194882"/>
                      <a:pt x="1829" y="194132"/>
                      <a:pt x="0" y="193408"/>
                    </a:cubicBezTo>
                    <a:lnTo>
                      <a:pt x="46545"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0" name="Shape 25"/>
              <p:cNvSpPr/>
              <p:nvPr/>
            </p:nvSpPr>
            <p:spPr>
              <a:xfrm>
                <a:off x="696945" y="203660"/>
                <a:ext cx="75248" cy="69482"/>
              </a:xfrm>
              <a:custGeom>
                <a:avLst/>
                <a:gdLst/>
                <a:ahLst/>
                <a:cxnLst/>
                <a:rect l="0" t="0" r="0" b="0"/>
                <a:pathLst>
                  <a:path w="75248" h="69482">
                    <a:moveTo>
                      <a:pt x="75248" y="0"/>
                    </a:moveTo>
                    <a:lnTo>
                      <a:pt x="75248" y="69482"/>
                    </a:lnTo>
                    <a:lnTo>
                      <a:pt x="0" y="69482"/>
                    </a:lnTo>
                    <a:lnTo>
                      <a:pt x="75248"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1" name="Shape 26"/>
              <p:cNvSpPr/>
              <p:nvPr/>
            </p:nvSpPr>
            <p:spPr>
              <a:xfrm>
                <a:off x="378116" y="44358"/>
                <a:ext cx="60897" cy="174307"/>
              </a:xfrm>
              <a:custGeom>
                <a:avLst/>
                <a:gdLst/>
                <a:ahLst/>
                <a:cxnLst/>
                <a:rect l="0" t="0" r="0" b="0"/>
                <a:pathLst>
                  <a:path w="60897" h="174307">
                    <a:moveTo>
                      <a:pt x="0" y="0"/>
                    </a:moveTo>
                    <a:lnTo>
                      <a:pt x="60897" y="0"/>
                    </a:lnTo>
                    <a:lnTo>
                      <a:pt x="33388" y="174307"/>
                    </a:lnTo>
                    <a:cubicBezTo>
                      <a:pt x="32258" y="174295"/>
                      <a:pt x="31128" y="174269"/>
                      <a:pt x="29985" y="174269"/>
                    </a:cubicBezTo>
                    <a:cubicBezTo>
                      <a:pt x="29185" y="174269"/>
                      <a:pt x="28385" y="174295"/>
                      <a:pt x="27585" y="174295"/>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2" name="Shape 27"/>
              <p:cNvSpPr/>
              <p:nvPr/>
            </p:nvSpPr>
            <p:spPr>
              <a:xfrm>
                <a:off x="287087" y="44348"/>
                <a:ext cx="72085" cy="179896"/>
              </a:xfrm>
              <a:custGeom>
                <a:avLst/>
                <a:gdLst/>
                <a:ahLst/>
                <a:cxnLst/>
                <a:rect l="0" t="0" r="0" b="0"/>
                <a:pathLst>
                  <a:path w="72085" h="179896">
                    <a:moveTo>
                      <a:pt x="0" y="0"/>
                    </a:moveTo>
                    <a:lnTo>
                      <a:pt x="64960" y="0"/>
                    </a:lnTo>
                    <a:lnTo>
                      <a:pt x="72085" y="178778"/>
                    </a:lnTo>
                    <a:cubicBezTo>
                      <a:pt x="70167" y="179134"/>
                      <a:pt x="68250" y="179502"/>
                      <a:pt x="66345" y="179896"/>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3" name="Shape 28"/>
              <p:cNvSpPr/>
              <p:nvPr/>
            </p:nvSpPr>
            <p:spPr>
              <a:xfrm>
                <a:off x="44796" y="52606"/>
                <a:ext cx="160414" cy="220535"/>
              </a:xfrm>
              <a:custGeom>
                <a:avLst/>
                <a:gdLst/>
                <a:ahLst/>
                <a:cxnLst/>
                <a:rect l="0" t="0" r="0" b="0"/>
                <a:pathLst>
                  <a:path w="160414" h="220535">
                    <a:moveTo>
                      <a:pt x="0" y="0"/>
                    </a:moveTo>
                    <a:lnTo>
                      <a:pt x="160414" y="220535"/>
                    </a:lnTo>
                    <a:lnTo>
                      <a:pt x="136398" y="220535"/>
                    </a:lnTo>
                    <a:lnTo>
                      <a:pt x="0" y="12141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4" name="Shape 29"/>
              <p:cNvSpPr/>
              <p:nvPr/>
            </p:nvSpPr>
            <p:spPr>
              <a:xfrm>
                <a:off x="52987" y="44356"/>
                <a:ext cx="209080" cy="220942"/>
              </a:xfrm>
              <a:custGeom>
                <a:avLst/>
                <a:gdLst/>
                <a:ahLst/>
                <a:cxnLst/>
                <a:rect l="0" t="0" r="0" b="0"/>
                <a:pathLst>
                  <a:path w="209080" h="220942">
                    <a:moveTo>
                      <a:pt x="0" y="0"/>
                    </a:moveTo>
                    <a:lnTo>
                      <a:pt x="108585" y="0"/>
                    </a:lnTo>
                    <a:lnTo>
                      <a:pt x="209080" y="217678"/>
                    </a:lnTo>
                    <a:cubicBezTo>
                      <a:pt x="207442" y="218745"/>
                      <a:pt x="205816" y="219837"/>
                      <a:pt x="204191" y="220942"/>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5" name="Shape 30"/>
              <p:cNvSpPr/>
              <p:nvPr/>
            </p:nvSpPr>
            <p:spPr>
              <a:xfrm>
                <a:off x="183412" y="44360"/>
                <a:ext cx="125286" cy="195631"/>
              </a:xfrm>
              <a:custGeom>
                <a:avLst/>
                <a:gdLst/>
                <a:ahLst/>
                <a:cxnLst/>
                <a:rect l="0" t="0" r="0" b="0"/>
                <a:pathLst>
                  <a:path w="125286" h="195631">
                    <a:moveTo>
                      <a:pt x="0" y="0"/>
                    </a:moveTo>
                    <a:lnTo>
                      <a:pt x="78740" y="0"/>
                    </a:lnTo>
                    <a:lnTo>
                      <a:pt x="125286" y="193396"/>
                    </a:lnTo>
                    <a:cubicBezTo>
                      <a:pt x="123469" y="194120"/>
                      <a:pt x="121653" y="194869"/>
                      <a:pt x="119850" y="195631"/>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6" name="Shape 31"/>
              <p:cNvSpPr/>
              <p:nvPr/>
            </p:nvSpPr>
            <p:spPr>
              <a:xfrm>
                <a:off x="44795" y="203657"/>
                <a:ext cx="75248" cy="69482"/>
              </a:xfrm>
              <a:custGeom>
                <a:avLst/>
                <a:gdLst/>
                <a:ahLst/>
                <a:cxnLst/>
                <a:rect l="0" t="0" r="0" b="0"/>
                <a:pathLst>
                  <a:path w="75248" h="69482">
                    <a:moveTo>
                      <a:pt x="0" y="0"/>
                    </a:moveTo>
                    <a:lnTo>
                      <a:pt x="75248" y="69482"/>
                    </a:lnTo>
                    <a:lnTo>
                      <a:pt x="0" y="6948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7" name="Shape 32"/>
              <p:cNvSpPr/>
              <p:nvPr/>
            </p:nvSpPr>
            <p:spPr>
              <a:xfrm>
                <a:off x="0" y="0"/>
                <a:ext cx="408153" cy="1033107"/>
              </a:xfrm>
              <a:custGeom>
                <a:avLst/>
                <a:gdLst/>
                <a:ahLst/>
                <a:cxnLst/>
                <a:rect l="0" t="0" r="0" b="0"/>
                <a:pathLst>
                  <a:path w="408153" h="1033107">
                    <a:moveTo>
                      <a:pt x="0" y="0"/>
                    </a:moveTo>
                    <a:lnTo>
                      <a:pt x="408153" y="0"/>
                    </a:lnTo>
                    <a:lnTo>
                      <a:pt x="408153" y="20803"/>
                    </a:lnTo>
                    <a:lnTo>
                      <a:pt x="20803" y="20803"/>
                    </a:lnTo>
                    <a:lnTo>
                      <a:pt x="20803" y="608965"/>
                    </a:lnTo>
                    <a:cubicBezTo>
                      <a:pt x="22974" y="705930"/>
                      <a:pt x="54496" y="789280"/>
                      <a:pt x="114516" y="856780"/>
                    </a:cubicBezTo>
                    <a:cubicBezTo>
                      <a:pt x="222618" y="978357"/>
                      <a:pt x="386740" y="1008558"/>
                      <a:pt x="405105" y="1011593"/>
                    </a:cubicBezTo>
                    <a:cubicBezTo>
                      <a:pt x="406260" y="1011796"/>
                      <a:pt x="407035" y="1011911"/>
                      <a:pt x="407378" y="1011962"/>
                    </a:cubicBezTo>
                    <a:lnTo>
                      <a:pt x="408140" y="1012076"/>
                    </a:lnTo>
                    <a:lnTo>
                      <a:pt x="408153" y="1012074"/>
                    </a:lnTo>
                    <a:lnTo>
                      <a:pt x="408153" y="1033100"/>
                    </a:lnTo>
                    <a:lnTo>
                      <a:pt x="408102" y="1033107"/>
                    </a:lnTo>
                    <a:lnTo>
                      <a:pt x="404317" y="1032535"/>
                    </a:lnTo>
                    <a:cubicBezTo>
                      <a:pt x="403949" y="1032485"/>
                      <a:pt x="403035" y="1032345"/>
                      <a:pt x="401688" y="1032116"/>
                    </a:cubicBezTo>
                    <a:cubicBezTo>
                      <a:pt x="382588" y="1028954"/>
                      <a:pt x="211798" y="997484"/>
                      <a:pt x="98971" y="870598"/>
                    </a:cubicBezTo>
                    <a:cubicBezTo>
                      <a:pt x="35585" y="799313"/>
                      <a:pt x="2286" y="711480"/>
                      <a:pt x="13" y="609511"/>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8" name="Shape 33"/>
              <p:cNvSpPr/>
              <p:nvPr/>
            </p:nvSpPr>
            <p:spPr>
              <a:xfrm>
                <a:off x="408153" y="0"/>
                <a:ext cx="408153" cy="1033100"/>
              </a:xfrm>
              <a:custGeom>
                <a:avLst/>
                <a:gdLst/>
                <a:ahLst/>
                <a:cxnLst/>
                <a:rect l="0" t="0" r="0" b="0"/>
                <a:pathLst>
                  <a:path w="408153" h="1033100">
                    <a:moveTo>
                      <a:pt x="0" y="0"/>
                    </a:moveTo>
                    <a:lnTo>
                      <a:pt x="408153" y="0"/>
                    </a:lnTo>
                    <a:lnTo>
                      <a:pt x="408153" y="609245"/>
                    </a:lnTo>
                    <a:cubicBezTo>
                      <a:pt x="406845" y="667665"/>
                      <a:pt x="395338" y="721856"/>
                      <a:pt x="373952" y="770509"/>
                    </a:cubicBezTo>
                    <a:cubicBezTo>
                      <a:pt x="358038" y="806730"/>
                      <a:pt x="336410" y="840398"/>
                      <a:pt x="309702" y="870560"/>
                    </a:cubicBezTo>
                    <a:cubicBezTo>
                      <a:pt x="191732" y="1003757"/>
                      <a:pt x="11367" y="1031443"/>
                      <a:pt x="3746" y="1032548"/>
                    </a:cubicBezTo>
                    <a:lnTo>
                      <a:pt x="0" y="1033100"/>
                    </a:lnTo>
                    <a:lnTo>
                      <a:pt x="0" y="1012074"/>
                    </a:lnTo>
                    <a:lnTo>
                      <a:pt x="737" y="1011962"/>
                    </a:lnTo>
                    <a:cubicBezTo>
                      <a:pt x="8052" y="1010907"/>
                      <a:pt x="180988" y="984517"/>
                      <a:pt x="294119" y="856768"/>
                    </a:cubicBezTo>
                    <a:cubicBezTo>
                      <a:pt x="319405" y="828218"/>
                      <a:pt x="339865" y="796379"/>
                      <a:pt x="354914" y="762140"/>
                    </a:cubicBezTo>
                    <a:cubicBezTo>
                      <a:pt x="375196" y="715976"/>
                      <a:pt x="386118" y="664464"/>
                      <a:pt x="387350" y="609029"/>
                    </a:cubicBezTo>
                    <a:lnTo>
                      <a:pt x="387350" y="20803"/>
                    </a:lnTo>
                    <a:lnTo>
                      <a:pt x="0" y="20803"/>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39" name="Shape 34"/>
              <p:cNvSpPr/>
              <p:nvPr/>
            </p:nvSpPr>
            <p:spPr>
              <a:xfrm>
                <a:off x="190455" y="542840"/>
                <a:ext cx="21463" cy="21946"/>
              </a:xfrm>
              <a:custGeom>
                <a:avLst/>
                <a:gdLst/>
                <a:ahLst/>
                <a:cxnLst/>
                <a:rect l="0" t="0" r="0" b="0"/>
                <a:pathLst>
                  <a:path w="21463" h="21946">
                    <a:moveTo>
                      <a:pt x="0" y="0"/>
                    </a:moveTo>
                    <a:lnTo>
                      <a:pt x="21311" y="0"/>
                    </a:lnTo>
                    <a:lnTo>
                      <a:pt x="21463" y="1867"/>
                    </a:lnTo>
                    <a:lnTo>
                      <a:pt x="21463" y="21946"/>
                    </a:lnTo>
                    <a:lnTo>
                      <a:pt x="0" y="21946"/>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0" name="Shape 35"/>
              <p:cNvSpPr/>
              <p:nvPr/>
            </p:nvSpPr>
            <p:spPr>
              <a:xfrm>
                <a:off x="122061" y="451103"/>
                <a:ext cx="89713" cy="77661"/>
              </a:xfrm>
              <a:custGeom>
                <a:avLst/>
                <a:gdLst/>
                <a:ahLst/>
                <a:cxnLst/>
                <a:rect l="0" t="0" r="0" b="0"/>
                <a:pathLst>
                  <a:path w="89713" h="77661">
                    <a:moveTo>
                      <a:pt x="25997" y="0"/>
                    </a:moveTo>
                    <a:cubicBezTo>
                      <a:pt x="29578" y="0"/>
                      <a:pt x="33058" y="724"/>
                      <a:pt x="36335" y="2146"/>
                    </a:cubicBezTo>
                    <a:cubicBezTo>
                      <a:pt x="37427" y="2692"/>
                      <a:pt x="38354" y="3150"/>
                      <a:pt x="39345" y="3607"/>
                    </a:cubicBezTo>
                    <a:cubicBezTo>
                      <a:pt x="49086" y="8115"/>
                      <a:pt x="59474" y="10401"/>
                      <a:pt x="70218" y="10401"/>
                    </a:cubicBezTo>
                    <a:cubicBezTo>
                      <a:pt x="70599" y="10401"/>
                      <a:pt x="70968" y="10389"/>
                      <a:pt x="71374" y="10376"/>
                    </a:cubicBezTo>
                    <a:cubicBezTo>
                      <a:pt x="72238" y="10363"/>
                      <a:pt x="73025" y="10351"/>
                      <a:pt x="73800" y="10312"/>
                    </a:cubicBezTo>
                    <a:cubicBezTo>
                      <a:pt x="78549" y="10008"/>
                      <a:pt x="82931" y="9055"/>
                      <a:pt x="87173" y="7429"/>
                    </a:cubicBezTo>
                    <a:lnTo>
                      <a:pt x="89713" y="6452"/>
                    </a:lnTo>
                    <a:lnTo>
                      <a:pt x="89713" y="77661"/>
                    </a:lnTo>
                    <a:lnTo>
                      <a:pt x="28067" y="77661"/>
                    </a:lnTo>
                    <a:lnTo>
                      <a:pt x="27673" y="76314"/>
                    </a:lnTo>
                    <a:cubicBezTo>
                      <a:pt x="24702" y="66142"/>
                      <a:pt x="19533" y="56998"/>
                      <a:pt x="12332" y="49162"/>
                    </a:cubicBezTo>
                    <a:cubicBezTo>
                      <a:pt x="1613" y="37503"/>
                      <a:pt x="0" y="34468"/>
                      <a:pt x="0" y="25997"/>
                    </a:cubicBezTo>
                    <a:cubicBezTo>
                      <a:pt x="0" y="11659"/>
                      <a:pt x="11659" y="0"/>
                      <a:pt x="25997"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1" name="Shape 374"/>
              <p:cNvSpPr/>
              <p:nvPr/>
            </p:nvSpPr>
            <p:spPr>
              <a:xfrm>
                <a:off x="268317" y="542845"/>
                <a:ext cx="21463" cy="21946"/>
              </a:xfrm>
              <a:custGeom>
                <a:avLst/>
                <a:gdLst/>
                <a:ahLst/>
                <a:cxnLst/>
                <a:rect l="0" t="0" r="0" b="0"/>
                <a:pathLst>
                  <a:path w="21463" h="21946">
                    <a:moveTo>
                      <a:pt x="0" y="0"/>
                    </a:moveTo>
                    <a:lnTo>
                      <a:pt x="21463" y="0"/>
                    </a:lnTo>
                    <a:lnTo>
                      <a:pt x="21463" y="21946"/>
                    </a:lnTo>
                    <a:lnTo>
                      <a:pt x="0" y="21946"/>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2" name="Shape 37"/>
              <p:cNvSpPr/>
              <p:nvPr/>
            </p:nvSpPr>
            <p:spPr>
              <a:xfrm>
                <a:off x="44933" y="296623"/>
                <a:ext cx="91707" cy="549121"/>
              </a:xfrm>
              <a:custGeom>
                <a:avLst/>
                <a:gdLst/>
                <a:ahLst/>
                <a:cxnLst/>
                <a:rect l="0" t="0" r="0" b="0"/>
                <a:pathLst>
                  <a:path w="91707" h="549121">
                    <a:moveTo>
                      <a:pt x="0" y="0"/>
                    </a:moveTo>
                    <a:lnTo>
                      <a:pt x="91707" y="0"/>
                    </a:lnTo>
                    <a:lnTo>
                      <a:pt x="91707" y="137642"/>
                    </a:lnTo>
                    <a:lnTo>
                      <a:pt x="85434" y="138912"/>
                    </a:lnTo>
                    <a:cubicBezTo>
                      <a:pt x="69112" y="145828"/>
                      <a:pt x="57633" y="162011"/>
                      <a:pt x="57633" y="180823"/>
                    </a:cubicBezTo>
                    <a:cubicBezTo>
                      <a:pt x="57633" y="192621"/>
                      <a:pt x="63449" y="204940"/>
                      <a:pt x="74473" y="216459"/>
                    </a:cubicBezTo>
                    <a:cubicBezTo>
                      <a:pt x="74752" y="216751"/>
                      <a:pt x="75031" y="217043"/>
                      <a:pt x="75235" y="217335"/>
                    </a:cubicBezTo>
                    <a:cubicBezTo>
                      <a:pt x="81775" y="224511"/>
                      <a:pt x="86017" y="233350"/>
                      <a:pt x="87490" y="242900"/>
                    </a:cubicBezTo>
                    <a:cubicBezTo>
                      <a:pt x="87884" y="245389"/>
                      <a:pt x="88074" y="247942"/>
                      <a:pt x="88074" y="250482"/>
                    </a:cubicBezTo>
                    <a:cubicBezTo>
                      <a:pt x="88074" y="257365"/>
                      <a:pt x="86677" y="264020"/>
                      <a:pt x="83922" y="270294"/>
                    </a:cubicBezTo>
                    <a:lnTo>
                      <a:pt x="83922" y="280556"/>
                    </a:lnTo>
                    <a:lnTo>
                      <a:pt x="91707" y="280556"/>
                    </a:lnTo>
                    <a:lnTo>
                      <a:pt x="91707" y="288150"/>
                    </a:lnTo>
                    <a:lnTo>
                      <a:pt x="83871" y="288150"/>
                    </a:lnTo>
                    <a:lnTo>
                      <a:pt x="83871" y="294717"/>
                    </a:lnTo>
                    <a:lnTo>
                      <a:pt x="91707" y="294717"/>
                    </a:lnTo>
                    <a:lnTo>
                      <a:pt x="91707" y="301384"/>
                    </a:lnTo>
                    <a:lnTo>
                      <a:pt x="83871" y="301384"/>
                    </a:lnTo>
                    <a:lnTo>
                      <a:pt x="83871" y="307950"/>
                    </a:lnTo>
                    <a:lnTo>
                      <a:pt x="91707" y="307950"/>
                    </a:lnTo>
                    <a:lnTo>
                      <a:pt x="91707" y="331841"/>
                    </a:lnTo>
                    <a:lnTo>
                      <a:pt x="86389" y="333667"/>
                    </a:lnTo>
                    <a:cubicBezTo>
                      <a:pt x="81099" y="335493"/>
                      <a:pt x="75482" y="337458"/>
                      <a:pt x="73317" y="338315"/>
                    </a:cubicBezTo>
                    <a:lnTo>
                      <a:pt x="74117" y="340932"/>
                    </a:lnTo>
                    <a:lnTo>
                      <a:pt x="80772" y="339827"/>
                    </a:lnTo>
                    <a:cubicBezTo>
                      <a:pt x="81979" y="339623"/>
                      <a:pt x="82982" y="339420"/>
                      <a:pt x="84201" y="339420"/>
                    </a:cubicBezTo>
                    <a:cubicBezTo>
                      <a:pt x="86208" y="339420"/>
                      <a:pt x="86919" y="340436"/>
                      <a:pt x="86919" y="352527"/>
                    </a:cubicBezTo>
                    <a:lnTo>
                      <a:pt x="86919" y="379133"/>
                    </a:lnTo>
                    <a:cubicBezTo>
                      <a:pt x="86919" y="390005"/>
                      <a:pt x="86919" y="390919"/>
                      <a:pt x="82486" y="391427"/>
                    </a:cubicBezTo>
                    <a:lnTo>
                      <a:pt x="75832" y="392227"/>
                    </a:lnTo>
                    <a:lnTo>
                      <a:pt x="75832" y="394843"/>
                    </a:lnTo>
                    <a:lnTo>
                      <a:pt x="91707" y="394843"/>
                    </a:lnTo>
                    <a:lnTo>
                      <a:pt x="91707" y="549121"/>
                    </a:lnTo>
                    <a:lnTo>
                      <a:pt x="87719" y="545198"/>
                    </a:lnTo>
                    <a:cubicBezTo>
                      <a:pt x="31572" y="482042"/>
                      <a:pt x="2057" y="403911"/>
                      <a:pt x="0" y="312966"/>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3" name="Shape 38"/>
              <p:cNvSpPr/>
              <p:nvPr/>
            </p:nvSpPr>
            <p:spPr>
              <a:xfrm>
                <a:off x="136639" y="604572"/>
                <a:ext cx="55410" cy="290486"/>
              </a:xfrm>
              <a:custGeom>
                <a:avLst/>
                <a:gdLst/>
                <a:ahLst/>
                <a:cxnLst/>
                <a:rect l="0" t="0" r="0" b="0"/>
                <a:pathLst>
                  <a:path w="55410" h="290486">
                    <a:moveTo>
                      <a:pt x="0" y="0"/>
                    </a:moveTo>
                    <a:lnTo>
                      <a:pt x="55410" y="0"/>
                    </a:lnTo>
                    <a:lnTo>
                      <a:pt x="55410" y="23419"/>
                    </a:lnTo>
                    <a:lnTo>
                      <a:pt x="36919" y="23419"/>
                    </a:lnTo>
                    <a:cubicBezTo>
                      <a:pt x="33998" y="28651"/>
                      <a:pt x="33096" y="34290"/>
                      <a:pt x="32487" y="39941"/>
                    </a:cubicBezTo>
                    <a:lnTo>
                      <a:pt x="35103" y="40742"/>
                    </a:lnTo>
                    <a:cubicBezTo>
                      <a:pt x="38125" y="32880"/>
                      <a:pt x="37224" y="32880"/>
                      <a:pt x="48514" y="32880"/>
                    </a:cubicBezTo>
                    <a:lnTo>
                      <a:pt x="55410" y="32880"/>
                    </a:lnTo>
                    <a:lnTo>
                      <a:pt x="55410" y="56163"/>
                    </a:lnTo>
                    <a:lnTo>
                      <a:pt x="47249" y="67742"/>
                    </a:lnTo>
                    <a:cubicBezTo>
                      <a:pt x="42891" y="73774"/>
                      <a:pt x="39491" y="78937"/>
                      <a:pt x="38938" y="82461"/>
                    </a:cubicBezTo>
                    <a:cubicBezTo>
                      <a:pt x="41554" y="85992"/>
                      <a:pt x="44577" y="87808"/>
                      <a:pt x="49111" y="89814"/>
                    </a:cubicBezTo>
                    <a:lnTo>
                      <a:pt x="50229" y="89115"/>
                    </a:lnTo>
                    <a:cubicBezTo>
                      <a:pt x="51892" y="81858"/>
                      <a:pt x="53076" y="78029"/>
                      <a:pt x="54486" y="74477"/>
                    </a:cubicBezTo>
                    <a:lnTo>
                      <a:pt x="55410" y="72341"/>
                    </a:lnTo>
                    <a:lnTo>
                      <a:pt x="55410" y="290486"/>
                    </a:lnTo>
                    <a:lnTo>
                      <a:pt x="31267" y="271928"/>
                    </a:lnTo>
                    <a:lnTo>
                      <a:pt x="0" y="241171"/>
                    </a:lnTo>
                    <a:lnTo>
                      <a:pt x="0" y="86893"/>
                    </a:lnTo>
                    <a:lnTo>
                      <a:pt x="18390" y="86893"/>
                    </a:lnTo>
                    <a:lnTo>
                      <a:pt x="18390" y="84277"/>
                    </a:lnTo>
                    <a:lnTo>
                      <a:pt x="11735" y="83477"/>
                    </a:lnTo>
                    <a:cubicBezTo>
                      <a:pt x="7302" y="82969"/>
                      <a:pt x="7302" y="82055"/>
                      <a:pt x="7302" y="71183"/>
                    </a:cubicBezTo>
                    <a:lnTo>
                      <a:pt x="7302" y="23013"/>
                    </a:lnTo>
                    <a:lnTo>
                      <a:pt x="5791" y="21907"/>
                    </a:lnTo>
                    <a:cubicBezTo>
                      <a:pt x="5363" y="22056"/>
                      <a:pt x="3908" y="22553"/>
                      <a:pt x="1899" y="23240"/>
                    </a:cubicBezTo>
                    <a:lnTo>
                      <a:pt x="0" y="2389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4" name="Shape 375"/>
              <p:cNvSpPr/>
              <p:nvPr/>
            </p:nvSpPr>
            <p:spPr>
              <a:xfrm>
                <a:off x="136639" y="591339"/>
                <a:ext cx="55410" cy="9144"/>
              </a:xfrm>
              <a:custGeom>
                <a:avLst/>
                <a:gdLst/>
                <a:ahLst/>
                <a:cxnLst/>
                <a:rect l="0" t="0" r="0" b="0"/>
                <a:pathLst>
                  <a:path w="55410" h="9144">
                    <a:moveTo>
                      <a:pt x="0" y="0"/>
                    </a:moveTo>
                    <a:lnTo>
                      <a:pt x="55410" y="0"/>
                    </a:lnTo>
                    <a:lnTo>
                      <a:pt x="55410"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5" name="Shape 376"/>
              <p:cNvSpPr/>
              <p:nvPr/>
            </p:nvSpPr>
            <p:spPr>
              <a:xfrm>
                <a:off x="136639" y="577178"/>
                <a:ext cx="55410" cy="9144"/>
              </a:xfrm>
              <a:custGeom>
                <a:avLst/>
                <a:gdLst/>
                <a:ahLst/>
                <a:cxnLst/>
                <a:rect l="0" t="0" r="0" b="0"/>
                <a:pathLst>
                  <a:path w="55410" h="9144">
                    <a:moveTo>
                      <a:pt x="0" y="0"/>
                    </a:moveTo>
                    <a:lnTo>
                      <a:pt x="55410" y="0"/>
                    </a:lnTo>
                    <a:lnTo>
                      <a:pt x="55410"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6" name="Shape 41"/>
              <p:cNvSpPr/>
              <p:nvPr/>
            </p:nvSpPr>
            <p:spPr>
              <a:xfrm>
                <a:off x="136639" y="296623"/>
                <a:ext cx="55410" cy="145679"/>
              </a:xfrm>
              <a:custGeom>
                <a:avLst/>
                <a:gdLst/>
                <a:ahLst/>
                <a:cxnLst/>
                <a:rect l="0" t="0" r="0" b="0"/>
                <a:pathLst>
                  <a:path w="55410" h="145679">
                    <a:moveTo>
                      <a:pt x="0" y="0"/>
                    </a:moveTo>
                    <a:lnTo>
                      <a:pt x="55410" y="0"/>
                    </a:lnTo>
                    <a:lnTo>
                      <a:pt x="55410" y="145679"/>
                    </a:lnTo>
                    <a:lnTo>
                      <a:pt x="32957" y="140741"/>
                    </a:lnTo>
                    <a:cubicBezTo>
                      <a:pt x="32068" y="140335"/>
                      <a:pt x="31191" y="139903"/>
                      <a:pt x="30340" y="139446"/>
                    </a:cubicBezTo>
                    <a:cubicBezTo>
                      <a:pt x="24435" y="136728"/>
                      <a:pt x="18034" y="135331"/>
                      <a:pt x="11417" y="135331"/>
                    </a:cubicBezTo>
                    <a:lnTo>
                      <a:pt x="0" y="13764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7" name="Shape 42"/>
              <p:cNvSpPr/>
              <p:nvPr/>
            </p:nvSpPr>
            <p:spPr>
              <a:xfrm>
                <a:off x="192049" y="637453"/>
                <a:ext cx="12446" cy="23283"/>
              </a:xfrm>
              <a:custGeom>
                <a:avLst/>
                <a:gdLst/>
                <a:ahLst/>
                <a:cxnLst/>
                <a:rect l="0" t="0" r="0" b="0"/>
                <a:pathLst>
                  <a:path w="12446" h="23283">
                    <a:moveTo>
                      <a:pt x="0" y="0"/>
                    </a:moveTo>
                    <a:lnTo>
                      <a:pt x="12446" y="0"/>
                    </a:lnTo>
                    <a:cubicBezTo>
                      <a:pt x="11646" y="3632"/>
                      <a:pt x="10528" y="7366"/>
                      <a:pt x="5893" y="14922"/>
                    </a:cubicBezTo>
                    <a:lnTo>
                      <a:pt x="0" y="23283"/>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8" name="Shape 43"/>
              <p:cNvSpPr/>
              <p:nvPr/>
            </p:nvSpPr>
            <p:spPr>
              <a:xfrm>
                <a:off x="192049" y="604572"/>
                <a:ext cx="28562" cy="309699"/>
              </a:xfrm>
              <a:custGeom>
                <a:avLst/>
                <a:gdLst/>
                <a:ahLst/>
                <a:cxnLst/>
                <a:rect l="0" t="0" r="0" b="0"/>
                <a:pathLst>
                  <a:path w="28562" h="309699">
                    <a:moveTo>
                      <a:pt x="0" y="0"/>
                    </a:moveTo>
                    <a:lnTo>
                      <a:pt x="28562" y="0"/>
                    </a:lnTo>
                    <a:lnTo>
                      <a:pt x="28562" y="309699"/>
                    </a:lnTo>
                    <a:lnTo>
                      <a:pt x="13581" y="300925"/>
                    </a:lnTo>
                    <a:lnTo>
                      <a:pt x="0" y="290486"/>
                    </a:lnTo>
                    <a:lnTo>
                      <a:pt x="0" y="72341"/>
                    </a:lnTo>
                    <a:lnTo>
                      <a:pt x="4686" y="61506"/>
                    </a:lnTo>
                    <a:cubicBezTo>
                      <a:pt x="15570" y="39636"/>
                      <a:pt x="20206" y="34798"/>
                      <a:pt x="22924" y="24523"/>
                    </a:cubicBezTo>
                    <a:lnTo>
                      <a:pt x="22022" y="23419"/>
                    </a:lnTo>
                    <a:lnTo>
                      <a:pt x="0" y="2341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49" name="Shape 377"/>
              <p:cNvSpPr/>
              <p:nvPr/>
            </p:nvSpPr>
            <p:spPr>
              <a:xfrm>
                <a:off x="192049" y="591339"/>
                <a:ext cx="28562" cy="9144"/>
              </a:xfrm>
              <a:custGeom>
                <a:avLst/>
                <a:gdLst/>
                <a:ahLst/>
                <a:cxnLst/>
                <a:rect l="0" t="0" r="0" b="0"/>
                <a:pathLst>
                  <a:path w="28562" h="9144">
                    <a:moveTo>
                      <a:pt x="0" y="0"/>
                    </a:moveTo>
                    <a:lnTo>
                      <a:pt x="28562" y="0"/>
                    </a:lnTo>
                    <a:lnTo>
                      <a:pt x="28562"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0" name="Shape 378"/>
              <p:cNvSpPr/>
              <p:nvPr/>
            </p:nvSpPr>
            <p:spPr>
              <a:xfrm>
                <a:off x="192049" y="577178"/>
                <a:ext cx="28562" cy="9144"/>
              </a:xfrm>
              <a:custGeom>
                <a:avLst/>
                <a:gdLst/>
                <a:ahLst/>
                <a:cxnLst/>
                <a:rect l="0" t="0" r="0" b="0"/>
                <a:pathLst>
                  <a:path w="28562" h="9144">
                    <a:moveTo>
                      <a:pt x="0" y="0"/>
                    </a:moveTo>
                    <a:lnTo>
                      <a:pt x="28562" y="0"/>
                    </a:lnTo>
                    <a:lnTo>
                      <a:pt x="28562"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1" name="Shape 46"/>
              <p:cNvSpPr/>
              <p:nvPr/>
            </p:nvSpPr>
            <p:spPr>
              <a:xfrm>
                <a:off x="192049" y="296623"/>
                <a:ext cx="28562" cy="145733"/>
              </a:xfrm>
              <a:custGeom>
                <a:avLst/>
                <a:gdLst/>
                <a:ahLst/>
                <a:cxnLst/>
                <a:rect l="0" t="0" r="0" b="0"/>
                <a:pathLst>
                  <a:path w="28562" h="145733">
                    <a:moveTo>
                      <a:pt x="0" y="0"/>
                    </a:moveTo>
                    <a:lnTo>
                      <a:pt x="28562" y="0"/>
                    </a:lnTo>
                    <a:lnTo>
                      <a:pt x="28562" y="91999"/>
                    </a:lnTo>
                    <a:cubicBezTo>
                      <a:pt x="19711" y="91999"/>
                      <a:pt x="12522" y="99187"/>
                      <a:pt x="12522" y="108039"/>
                    </a:cubicBezTo>
                    <a:cubicBezTo>
                      <a:pt x="12522" y="116891"/>
                      <a:pt x="19711" y="124079"/>
                      <a:pt x="28562" y="124079"/>
                    </a:cubicBezTo>
                    <a:lnTo>
                      <a:pt x="28562" y="132220"/>
                    </a:lnTo>
                    <a:lnTo>
                      <a:pt x="23444" y="132220"/>
                    </a:lnTo>
                    <a:cubicBezTo>
                      <a:pt x="19368" y="140043"/>
                      <a:pt x="11633" y="145110"/>
                      <a:pt x="2896" y="145669"/>
                    </a:cubicBezTo>
                    <a:cubicBezTo>
                      <a:pt x="2248" y="145695"/>
                      <a:pt x="1626" y="145707"/>
                      <a:pt x="1003" y="145720"/>
                    </a:cubicBezTo>
                    <a:lnTo>
                      <a:pt x="241" y="145733"/>
                    </a:lnTo>
                    <a:lnTo>
                      <a:pt x="0" y="14567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2" name="Shape 47"/>
              <p:cNvSpPr/>
              <p:nvPr/>
            </p:nvSpPr>
            <p:spPr>
              <a:xfrm>
                <a:off x="235928" y="637281"/>
                <a:ext cx="10027" cy="49917"/>
              </a:xfrm>
              <a:custGeom>
                <a:avLst/>
                <a:gdLst/>
                <a:ahLst/>
                <a:cxnLst/>
                <a:rect l="0" t="0" r="0" b="0"/>
                <a:pathLst>
                  <a:path w="10027" h="49917">
                    <a:moveTo>
                      <a:pt x="10027" y="0"/>
                    </a:moveTo>
                    <a:lnTo>
                      <a:pt x="10027" y="17106"/>
                    </a:lnTo>
                    <a:lnTo>
                      <a:pt x="5550" y="18816"/>
                    </a:lnTo>
                    <a:lnTo>
                      <a:pt x="5943" y="20632"/>
                    </a:lnTo>
                    <a:cubicBezTo>
                      <a:pt x="6858" y="20530"/>
                      <a:pt x="7658" y="20429"/>
                      <a:pt x="8572" y="20429"/>
                    </a:cubicBezTo>
                    <a:lnTo>
                      <a:pt x="10027" y="21265"/>
                    </a:lnTo>
                    <a:lnTo>
                      <a:pt x="10027" y="49917"/>
                    </a:lnTo>
                    <a:lnTo>
                      <a:pt x="3140" y="44879"/>
                    </a:lnTo>
                    <a:cubicBezTo>
                      <a:pt x="1035" y="40482"/>
                      <a:pt x="0" y="34284"/>
                      <a:pt x="0" y="27084"/>
                    </a:cubicBezTo>
                    <a:cubicBezTo>
                      <a:pt x="0" y="15698"/>
                      <a:pt x="2619" y="7183"/>
                      <a:pt x="6953" y="1513"/>
                    </a:cubicBezTo>
                    <a:lnTo>
                      <a:pt x="10027"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3" name="Shape 48"/>
              <p:cNvSpPr/>
              <p:nvPr/>
            </p:nvSpPr>
            <p:spPr>
              <a:xfrm>
                <a:off x="220612" y="604572"/>
                <a:ext cx="25343" cy="324541"/>
              </a:xfrm>
              <a:custGeom>
                <a:avLst/>
                <a:gdLst/>
                <a:ahLst/>
                <a:cxnLst/>
                <a:rect l="0" t="0" r="0" b="0"/>
                <a:pathLst>
                  <a:path w="25343" h="324541">
                    <a:moveTo>
                      <a:pt x="0" y="0"/>
                    </a:moveTo>
                    <a:lnTo>
                      <a:pt x="25343" y="0"/>
                    </a:lnTo>
                    <a:lnTo>
                      <a:pt x="25343" y="24099"/>
                    </a:lnTo>
                    <a:lnTo>
                      <a:pt x="24845" y="24191"/>
                    </a:lnTo>
                    <a:cubicBezTo>
                      <a:pt x="12914" y="28815"/>
                      <a:pt x="2819" y="40621"/>
                      <a:pt x="2819" y="61099"/>
                    </a:cubicBezTo>
                    <a:cubicBezTo>
                      <a:pt x="2819" y="79642"/>
                      <a:pt x="13106" y="88405"/>
                      <a:pt x="25197" y="88405"/>
                    </a:cubicBezTo>
                    <a:lnTo>
                      <a:pt x="25343" y="88350"/>
                    </a:lnTo>
                    <a:lnTo>
                      <a:pt x="25343" y="324541"/>
                    </a:lnTo>
                    <a:lnTo>
                      <a:pt x="0" y="30969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4" name="Shape 379"/>
              <p:cNvSpPr/>
              <p:nvPr/>
            </p:nvSpPr>
            <p:spPr>
              <a:xfrm>
                <a:off x="220612" y="591339"/>
                <a:ext cx="25343" cy="9144"/>
              </a:xfrm>
              <a:custGeom>
                <a:avLst/>
                <a:gdLst/>
                <a:ahLst/>
                <a:cxnLst/>
                <a:rect l="0" t="0" r="0" b="0"/>
                <a:pathLst>
                  <a:path w="25343" h="9144">
                    <a:moveTo>
                      <a:pt x="0" y="0"/>
                    </a:moveTo>
                    <a:lnTo>
                      <a:pt x="25343" y="0"/>
                    </a:lnTo>
                    <a:lnTo>
                      <a:pt x="25343"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5" name="Shape 380"/>
              <p:cNvSpPr/>
              <p:nvPr/>
            </p:nvSpPr>
            <p:spPr>
              <a:xfrm>
                <a:off x="220612" y="577178"/>
                <a:ext cx="25343" cy="9144"/>
              </a:xfrm>
              <a:custGeom>
                <a:avLst/>
                <a:gdLst/>
                <a:ahLst/>
                <a:cxnLst/>
                <a:rect l="0" t="0" r="0" b="0"/>
                <a:pathLst>
                  <a:path w="25343" h="9144">
                    <a:moveTo>
                      <a:pt x="0" y="0"/>
                    </a:moveTo>
                    <a:lnTo>
                      <a:pt x="25343" y="0"/>
                    </a:lnTo>
                    <a:lnTo>
                      <a:pt x="25343"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6" name="Shape 51"/>
              <p:cNvSpPr/>
              <p:nvPr/>
            </p:nvSpPr>
            <p:spPr>
              <a:xfrm>
                <a:off x="220612" y="296623"/>
                <a:ext cx="25343" cy="145418"/>
              </a:xfrm>
              <a:custGeom>
                <a:avLst/>
                <a:gdLst/>
                <a:ahLst/>
                <a:cxnLst/>
                <a:rect l="0" t="0" r="0" b="0"/>
                <a:pathLst>
                  <a:path w="25343" h="145418">
                    <a:moveTo>
                      <a:pt x="0" y="0"/>
                    </a:moveTo>
                    <a:lnTo>
                      <a:pt x="25343" y="0"/>
                    </a:lnTo>
                    <a:lnTo>
                      <a:pt x="25343" y="145418"/>
                    </a:lnTo>
                    <a:lnTo>
                      <a:pt x="14010" y="141650"/>
                    </a:lnTo>
                    <a:cubicBezTo>
                      <a:pt x="10465" y="139329"/>
                      <a:pt x="7518" y="136106"/>
                      <a:pt x="5512" y="132220"/>
                    </a:cubicBezTo>
                    <a:lnTo>
                      <a:pt x="0" y="132220"/>
                    </a:lnTo>
                    <a:lnTo>
                      <a:pt x="0" y="124079"/>
                    </a:lnTo>
                    <a:cubicBezTo>
                      <a:pt x="8852" y="124079"/>
                      <a:pt x="16040" y="116891"/>
                      <a:pt x="16040" y="108039"/>
                    </a:cubicBezTo>
                    <a:cubicBezTo>
                      <a:pt x="16040" y="99187"/>
                      <a:pt x="8852" y="91999"/>
                      <a:pt x="0" y="91999"/>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7" name="Shape 52"/>
              <p:cNvSpPr/>
              <p:nvPr/>
            </p:nvSpPr>
            <p:spPr>
              <a:xfrm>
                <a:off x="245954" y="658545"/>
                <a:ext cx="11843" cy="30609"/>
              </a:xfrm>
              <a:custGeom>
                <a:avLst/>
                <a:gdLst/>
                <a:ahLst/>
                <a:cxnLst/>
                <a:rect l="0" t="0" r="0" b="0"/>
                <a:pathLst>
                  <a:path w="11843" h="30609">
                    <a:moveTo>
                      <a:pt x="0" y="0"/>
                    </a:moveTo>
                    <a:lnTo>
                      <a:pt x="8104" y="4659"/>
                    </a:lnTo>
                    <a:cubicBezTo>
                      <a:pt x="10459" y="8010"/>
                      <a:pt x="11843" y="12569"/>
                      <a:pt x="11843" y="17401"/>
                    </a:cubicBezTo>
                    <a:cubicBezTo>
                      <a:pt x="11843" y="23751"/>
                      <a:pt x="9328" y="30609"/>
                      <a:pt x="2673" y="30609"/>
                    </a:cubicBezTo>
                    <a:lnTo>
                      <a:pt x="0" y="28653"/>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8" name="Shape 53"/>
              <p:cNvSpPr/>
              <p:nvPr/>
            </p:nvSpPr>
            <p:spPr>
              <a:xfrm>
                <a:off x="291452" y="637279"/>
                <a:ext cx="10027" cy="49921"/>
              </a:xfrm>
              <a:custGeom>
                <a:avLst/>
                <a:gdLst/>
                <a:ahLst/>
                <a:cxnLst/>
                <a:rect l="0" t="0" r="0" b="0"/>
                <a:pathLst>
                  <a:path w="10027" h="49921">
                    <a:moveTo>
                      <a:pt x="10027" y="0"/>
                    </a:moveTo>
                    <a:lnTo>
                      <a:pt x="10027" y="17105"/>
                    </a:lnTo>
                    <a:lnTo>
                      <a:pt x="5537" y="18818"/>
                    </a:lnTo>
                    <a:lnTo>
                      <a:pt x="5944" y="20634"/>
                    </a:lnTo>
                    <a:cubicBezTo>
                      <a:pt x="6845" y="20532"/>
                      <a:pt x="7658" y="20431"/>
                      <a:pt x="8560" y="20431"/>
                    </a:cubicBezTo>
                    <a:lnTo>
                      <a:pt x="10027" y="21273"/>
                    </a:lnTo>
                    <a:lnTo>
                      <a:pt x="10027" y="49921"/>
                    </a:lnTo>
                    <a:lnTo>
                      <a:pt x="3135" y="44881"/>
                    </a:lnTo>
                    <a:cubicBezTo>
                      <a:pt x="1032" y="40484"/>
                      <a:pt x="0" y="34286"/>
                      <a:pt x="0" y="27086"/>
                    </a:cubicBezTo>
                    <a:cubicBezTo>
                      <a:pt x="0" y="15700"/>
                      <a:pt x="2619" y="7184"/>
                      <a:pt x="6952" y="1515"/>
                    </a:cubicBezTo>
                    <a:lnTo>
                      <a:pt x="10027"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59" name="Shape 54"/>
              <p:cNvSpPr/>
              <p:nvPr/>
            </p:nvSpPr>
            <p:spPr>
              <a:xfrm>
                <a:off x="245954" y="604572"/>
                <a:ext cx="55525" cy="351278"/>
              </a:xfrm>
              <a:custGeom>
                <a:avLst/>
                <a:gdLst/>
                <a:ahLst/>
                <a:cxnLst/>
                <a:rect l="0" t="0" r="0" b="0"/>
                <a:pathLst>
                  <a:path w="55525" h="351278">
                    <a:moveTo>
                      <a:pt x="0" y="0"/>
                    </a:moveTo>
                    <a:lnTo>
                      <a:pt x="55525" y="0"/>
                    </a:lnTo>
                    <a:lnTo>
                      <a:pt x="55525" y="24097"/>
                    </a:lnTo>
                    <a:lnTo>
                      <a:pt x="55022" y="24191"/>
                    </a:lnTo>
                    <a:cubicBezTo>
                      <a:pt x="43088" y="28815"/>
                      <a:pt x="33001" y="40621"/>
                      <a:pt x="33001" y="61099"/>
                    </a:cubicBezTo>
                    <a:cubicBezTo>
                      <a:pt x="33001" y="79642"/>
                      <a:pt x="43275" y="88405"/>
                      <a:pt x="55366" y="88405"/>
                    </a:cubicBezTo>
                    <a:lnTo>
                      <a:pt x="55525" y="88345"/>
                    </a:lnTo>
                    <a:lnTo>
                      <a:pt x="55525" y="351278"/>
                    </a:lnTo>
                    <a:lnTo>
                      <a:pt x="17485" y="334780"/>
                    </a:lnTo>
                    <a:lnTo>
                      <a:pt x="0" y="324541"/>
                    </a:lnTo>
                    <a:lnTo>
                      <a:pt x="0" y="88350"/>
                    </a:lnTo>
                    <a:lnTo>
                      <a:pt x="15951" y="82324"/>
                    </a:lnTo>
                    <a:cubicBezTo>
                      <a:pt x="20031" y="78283"/>
                      <a:pt x="22523" y="72237"/>
                      <a:pt x="22523" y="64224"/>
                    </a:cubicBezTo>
                    <a:cubicBezTo>
                      <a:pt x="22523" y="54648"/>
                      <a:pt x="14967" y="47295"/>
                      <a:pt x="6598" y="47295"/>
                    </a:cubicBezTo>
                    <a:lnTo>
                      <a:pt x="0" y="49814"/>
                    </a:lnTo>
                    <a:lnTo>
                      <a:pt x="0" y="32708"/>
                    </a:lnTo>
                    <a:lnTo>
                      <a:pt x="14167" y="25730"/>
                    </a:lnTo>
                    <a:cubicBezTo>
                      <a:pt x="17685" y="25730"/>
                      <a:pt x="18891" y="26136"/>
                      <a:pt x="20606" y="26543"/>
                    </a:cubicBezTo>
                    <a:lnTo>
                      <a:pt x="21419" y="23711"/>
                    </a:lnTo>
                    <a:cubicBezTo>
                      <a:pt x="19907" y="23114"/>
                      <a:pt x="16580" y="21907"/>
                      <a:pt x="11741" y="21907"/>
                    </a:cubicBezTo>
                    <a:lnTo>
                      <a:pt x="0" y="2409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0" name="Shape 381"/>
              <p:cNvSpPr/>
              <p:nvPr/>
            </p:nvSpPr>
            <p:spPr>
              <a:xfrm>
                <a:off x="245954" y="591339"/>
                <a:ext cx="55525" cy="9144"/>
              </a:xfrm>
              <a:custGeom>
                <a:avLst/>
                <a:gdLst/>
                <a:ahLst/>
                <a:cxnLst/>
                <a:rect l="0" t="0" r="0" b="0"/>
                <a:pathLst>
                  <a:path w="55525" h="9144">
                    <a:moveTo>
                      <a:pt x="0" y="0"/>
                    </a:moveTo>
                    <a:lnTo>
                      <a:pt x="55525" y="0"/>
                    </a:lnTo>
                    <a:lnTo>
                      <a:pt x="55525"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1" name="Shape 382"/>
              <p:cNvSpPr/>
              <p:nvPr/>
            </p:nvSpPr>
            <p:spPr>
              <a:xfrm>
                <a:off x="245954" y="577178"/>
                <a:ext cx="55525" cy="9144"/>
              </a:xfrm>
              <a:custGeom>
                <a:avLst/>
                <a:gdLst/>
                <a:ahLst/>
                <a:cxnLst/>
                <a:rect l="0" t="0" r="0" b="0"/>
                <a:pathLst>
                  <a:path w="55525" h="9144">
                    <a:moveTo>
                      <a:pt x="0" y="0"/>
                    </a:moveTo>
                    <a:lnTo>
                      <a:pt x="55525" y="0"/>
                    </a:lnTo>
                    <a:lnTo>
                      <a:pt x="55525" y="9144"/>
                    </a:lnTo>
                    <a:lnTo>
                      <a:pt x="0" y="9144"/>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2" name="Shape 57"/>
              <p:cNvSpPr/>
              <p:nvPr/>
            </p:nvSpPr>
            <p:spPr>
              <a:xfrm>
                <a:off x="245954" y="296623"/>
                <a:ext cx="55525" cy="145733"/>
              </a:xfrm>
              <a:custGeom>
                <a:avLst/>
                <a:gdLst/>
                <a:ahLst/>
                <a:cxnLst/>
                <a:rect l="0" t="0" r="0" b="0"/>
                <a:pathLst>
                  <a:path w="55525" h="145733">
                    <a:moveTo>
                      <a:pt x="0" y="0"/>
                    </a:moveTo>
                    <a:lnTo>
                      <a:pt x="55525" y="0"/>
                    </a:lnTo>
                    <a:lnTo>
                      <a:pt x="55525" y="136996"/>
                    </a:lnTo>
                    <a:lnTo>
                      <a:pt x="47301" y="135331"/>
                    </a:lnTo>
                    <a:cubicBezTo>
                      <a:pt x="41243" y="135331"/>
                      <a:pt x="35363" y="136500"/>
                      <a:pt x="29813" y="138811"/>
                    </a:cubicBezTo>
                    <a:cubicBezTo>
                      <a:pt x="28086" y="139535"/>
                      <a:pt x="26333" y="140411"/>
                      <a:pt x="24619" y="141389"/>
                    </a:cubicBezTo>
                    <a:cubicBezTo>
                      <a:pt x="17748" y="144310"/>
                      <a:pt x="10674" y="145733"/>
                      <a:pt x="3385" y="145733"/>
                    </a:cubicBezTo>
                    <a:lnTo>
                      <a:pt x="2889" y="145720"/>
                    </a:lnTo>
                    <a:cubicBezTo>
                      <a:pt x="1988" y="145707"/>
                      <a:pt x="1378" y="145695"/>
                      <a:pt x="756" y="145669"/>
                    </a:cubicBezTo>
                    <a:lnTo>
                      <a:pt x="0" y="145418"/>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3" name="Shape 58"/>
              <p:cNvSpPr/>
              <p:nvPr/>
            </p:nvSpPr>
            <p:spPr>
              <a:xfrm>
                <a:off x="301479" y="658552"/>
                <a:ext cx="11843" cy="30602"/>
              </a:xfrm>
              <a:custGeom>
                <a:avLst/>
                <a:gdLst/>
                <a:ahLst/>
                <a:cxnLst/>
                <a:rect l="0" t="0" r="0" b="0"/>
                <a:pathLst>
                  <a:path w="11843" h="30602">
                    <a:moveTo>
                      <a:pt x="0" y="0"/>
                    </a:moveTo>
                    <a:lnTo>
                      <a:pt x="8098" y="4652"/>
                    </a:lnTo>
                    <a:cubicBezTo>
                      <a:pt x="10455" y="8003"/>
                      <a:pt x="11843" y="12562"/>
                      <a:pt x="11843" y="17395"/>
                    </a:cubicBezTo>
                    <a:cubicBezTo>
                      <a:pt x="11843" y="23745"/>
                      <a:pt x="9315" y="30602"/>
                      <a:pt x="2673" y="30602"/>
                    </a:cubicBezTo>
                    <a:lnTo>
                      <a:pt x="0" y="28647"/>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4" name="Shape 59"/>
              <p:cNvSpPr/>
              <p:nvPr/>
            </p:nvSpPr>
            <p:spPr>
              <a:xfrm>
                <a:off x="301479" y="296623"/>
                <a:ext cx="95091" cy="689509"/>
              </a:xfrm>
              <a:custGeom>
                <a:avLst/>
                <a:gdLst/>
                <a:ahLst/>
                <a:cxnLst/>
                <a:rect l="0" t="0" r="0" b="0"/>
                <a:pathLst>
                  <a:path w="95091" h="689509">
                    <a:moveTo>
                      <a:pt x="0" y="0"/>
                    </a:moveTo>
                    <a:lnTo>
                      <a:pt x="95091" y="0"/>
                    </a:lnTo>
                    <a:lnTo>
                      <a:pt x="95091" y="689509"/>
                    </a:lnTo>
                    <a:cubicBezTo>
                      <a:pt x="79237" y="686156"/>
                      <a:pt x="50722" y="679152"/>
                      <a:pt x="16561" y="666410"/>
                    </a:cubicBezTo>
                    <a:lnTo>
                      <a:pt x="0" y="659228"/>
                    </a:lnTo>
                    <a:lnTo>
                      <a:pt x="0" y="396294"/>
                    </a:lnTo>
                    <a:lnTo>
                      <a:pt x="15945" y="390274"/>
                    </a:lnTo>
                    <a:cubicBezTo>
                      <a:pt x="20028" y="386233"/>
                      <a:pt x="22523" y="380187"/>
                      <a:pt x="22523" y="372174"/>
                    </a:cubicBezTo>
                    <a:cubicBezTo>
                      <a:pt x="22523" y="362598"/>
                      <a:pt x="14967" y="355245"/>
                      <a:pt x="6598" y="355245"/>
                    </a:cubicBezTo>
                    <a:lnTo>
                      <a:pt x="0" y="357761"/>
                    </a:lnTo>
                    <a:lnTo>
                      <a:pt x="0" y="340656"/>
                    </a:lnTo>
                    <a:lnTo>
                      <a:pt x="14154" y="333680"/>
                    </a:lnTo>
                    <a:cubicBezTo>
                      <a:pt x="17685" y="333680"/>
                      <a:pt x="18891" y="334086"/>
                      <a:pt x="20606" y="334493"/>
                    </a:cubicBezTo>
                    <a:lnTo>
                      <a:pt x="21406" y="331661"/>
                    </a:lnTo>
                    <a:cubicBezTo>
                      <a:pt x="19895" y="331064"/>
                      <a:pt x="16580" y="329857"/>
                      <a:pt x="11741" y="329857"/>
                    </a:cubicBezTo>
                    <a:lnTo>
                      <a:pt x="0" y="332047"/>
                    </a:lnTo>
                    <a:lnTo>
                      <a:pt x="0" y="307950"/>
                    </a:lnTo>
                    <a:lnTo>
                      <a:pt x="10535" y="307950"/>
                    </a:lnTo>
                    <a:lnTo>
                      <a:pt x="10535" y="301384"/>
                    </a:lnTo>
                    <a:lnTo>
                      <a:pt x="0" y="301384"/>
                    </a:lnTo>
                    <a:lnTo>
                      <a:pt x="0" y="294717"/>
                    </a:lnTo>
                    <a:lnTo>
                      <a:pt x="10535" y="294717"/>
                    </a:lnTo>
                    <a:lnTo>
                      <a:pt x="10535" y="288150"/>
                    </a:lnTo>
                    <a:lnTo>
                      <a:pt x="0" y="288150"/>
                    </a:lnTo>
                    <a:lnTo>
                      <a:pt x="0" y="280556"/>
                    </a:lnTo>
                    <a:lnTo>
                      <a:pt x="10573" y="280556"/>
                    </a:lnTo>
                    <a:lnTo>
                      <a:pt x="10573" y="269532"/>
                    </a:lnTo>
                    <a:cubicBezTo>
                      <a:pt x="8401" y="264376"/>
                      <a:pt x="7131" y="258928"/>
                      <a:pt x="6814" y="253327"/>
                    </a:cubicBezTo>
                    <a:lnTo>
                      <a:pt x="6814" y="247764"/>
                    </a:lnTo>
                    <a:cubicBezTo>
                      <a:pt x="6915" y="245974"/>
                      <a:pt x="7093" y="244323"/>
                      <a:pt x="7360" y="242697"/>
                    </a:cubicBezTo>
                    <a:cubicBezTo>
                      <a:pt x="8858" y="233248"/>
                      <a:pt x="13062" y="224498"/>
                      <a:pt x="19526" y="217373"/>
                    </a:cubicBezTo>
                    <a:cubicBezTo>
                      <a:pt x="19729" y="217107"/>
                      <a:pt x="19983" y="216840"/>
                      <a:pt x="20237" y="216573"/>
                    </a:cubicBezTo>
                    <a:cubicBezTo>
                      <a:pt x="31223" y="205168"/>
                      <a:pt x="37268" y="192468"/>
                      <a:pt x="37268" y="180823"/>
                    </a:cubicBezTo>
                    <a:cubicBezTo>
                      <a:pt x="37268" y="162011"/>
                      <a:pt x="25788" y="145828"/>
                      <a:pt x="9466" y="138912"/>
                    </a:cubicBezTo>
                    <a:lnTo>
                      <a:pt x="0" y="136996"/>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5" name="Shape 383"/>
              <p:cNvSpPr/>
              <p:nvPr/>
            </p:nvSpPr>
            <p:spPr>
              <a:xfrm>
                <a:off x="151527" y="542845"/>
                <a:ext cx="21463" cy="21946"/>
              </a:xfrm>
              <a:custGeom>
                <a:avLst/>
                <a:gdLst/>
                <a:ahLst/>
                <a:cxnLst/>
                <a:rect l="0" t="0" r="0" b="0"/>
                <a:pathLst>
                  <a:path w="21463" h="21946">
                    <a:moveTo>
                      <a:pt x="0" y="0"/>
                    </a:moveTo>
                    <a:lnTo>
                      <a:pt x="21463" y="0"/>
                    </a:lnTo>
                    <a:lnTo>
                      <a:pt x="21463" y="21946"/>
                    </a:lnTo>
                    <a:lnTo>
                      <a:pt x="0" y="21946"/>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6" name="Shape 61"/>
              <p:cNvSpPr/>
              <p:nvPr/>
            </p:nvSpPr>
            <p:spPr>
              <a:xfrm>
                <a:off x="229531" y="451103"/>
                <a:ext cx="89713" cy="77661"/>
              </a:xfrm>
              <a:custGeom>
                <a:avLst/>
                <a:gdLst/>
                <a:ahLst/>
                <a:cxnLst/>
                <a:rect l="0" t="0" r="0" b="0"/>
                <a:pathLst>
                  <a:path w="89713" h="77661">
                    <a:moveTo>
                      <a:pt x="63716" y="0"/>
                    </a:moveTo>
                    <a:cubicBezTo>
                      <a:pt x="78054" y="0"/>
                      <a:pt x="89713" y="11659"/>
                      <a:pt x="89713" y="25997"/>
                    </a:cubicBezTo>
                    <a:cubicBezTo>
                      <a:pt x="89713" y="34277"/>
                      <a:pt x="78511" y="47714"/>
                      <a:pt x="77241" y="49225"/>
                    </a:cubicBezTo>
                    <a:cubicBezTo>
                      <a:pt x="70053" y="57087"/>
                      <a:pt x="64922" y="66180"/>
                      <a:pt x="61963" y="76314"/>
                    </a:cubicBezTo>
                    <a:lnTo>
                      <a:pt x="61569" y="77661"/>
                    </a:lnTo>
                    <a:lnTo>
                      <a:pt x="0" y="77661"/>
                    </a:lnTo>
                    <a:lnTo>
                      <a:pt x="0" y="6312"/>
                    </a:lnTo>
                    <a:lnTo>
                      <a:pt x="2565" y="7315"/>
                    </a:lnTo>
                    <a:cubicBezTo>
                      <a:pt x="6883" y="9004"/>
                      <a:pt x="11379" y="10008"/>
                      <a:pt x="15913" y="10300"/>
                    </a:cubicBezTo>
                    <a:cubicBezTo>
                      <a:pt x="17031" y="10351"/>
                      <a:pt x="17831" y="10363"/>
                      <a:pt x="18580" y="10376"/>
                    </a:cubicBezTo>
                    <a:cubicBezTo>
                      <a:pt x="19037" y="10389"/>
                      <a:pt x="19418" y="10401"/>
                      <a:pt x="19812" y="10401"/>
                    </a:cubicBezTo>
                    <a:cubicBezTo>
                      <a:pt x="29718" y="10401"/>
                      <a:pt x="39344" y="8458"/>
                      <a:pt x="48425" y="4623"/>
                    </a:cubicBezTo>
                    <a:lnTo>
                      <a:pt x="50787" y="3454"/>
                    </a:lnTo>
                    <a:cubicBezTo>
                      <a:pt x="51765" y="2883"/>
                      <a:pt x="52756" y="2388"/>
                      <a:pt x="53746" y="1981"/>
                    </a:cubicBezTo>
                    <a:cubicBezTo>
                      <a:pt x="56896" y="660"/>
                      <a:pt x="60249" y="0"/>
                      <a:pt x="63716"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7" name="Shape 384"/>
              <p:cNvSpPr/>
              <p:nvPr/>
            </p:nvSpPr>
            <p:spPr>
              <a:xfrm>
                <a:off x="229391" y="542845"/>
                <a:ext cx="21463" cy="21946"/>
              </a:xfrm>
              <a:custGeom>
                <a:avLst/>
                <a:gdLst/>
                <a:ahLst/>
                <a:cxnLst/>
                <a:rect l="0" t="0" r="0" b="0"/>
                <a:pathLst>
                  <a:path w="21463" h="21946">
                    <a:moveTo>
                      <a:pt x="0" y="0"/>
                    </a:moveTo>
                    <a:lnTo>
                      <a:pt x="21463" y="0"/>
                    </a:lnTo>
                    <a:lnTo>
                      <a:pt x="21463" y="21946"/>
                    </a:lnTo>
                    <a:lnTo>
                      <a:pt x="0" y="21946"/>
                    </a:lnTo>
                    <a:lnTo>
                      <a:pt x="0" y="0"/>
                    </a:lnTo>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8" name="Shape 63"/>
              <p:cNvSpPr/>
              <p:nvPr/>
            </p:nvSpPr>
            <p:spPr>
              <a:xfrm>
                <a:off x="515132" y="557491"/>
                <a:ext cx="58890" cy="11760"/>
              </a:xfrm>
              <a:custGeom>
                <a:avLst/>
                <a:gdLst/>
                <a:ahLst/>
                <a:cxnLst/>
                <a:rect l="0" t="0" r="0" b="0"/>
                <a:pathLst>
                  <a:path w="58890" h="11760">
                    <a:moveTo>
                      <a:pt x="39688" y="89"/>
                    </a:moveTo>
                    <a:cubicBezTo>
                      <a:pt x="45987" y="0"/>
                      <a:pt x="52438" y="1232"/>
                      <a:pt x="58890" y="3581"/>
                    </a:cubicBezTo>
                    <a:lnTo>
                      <a:pt x="58890" y="11760"/>
                    </a:lnTo>
                    <a:cubicBezTo>
                      <a:pt x="52425" y="9030"/>
                      <a:pt x="45987" y="7607"/>
                      <a:pt x="39776" y="7772"/>
                    </a:cubicBezTo>
                    <a:cubicBezTo>
                      <a:pt x="35801" y="7823"/>
                      <a:pt x="32957" y="8420"/>
                      <a:pt x="29667" y="9106"/>
                    </a:cubicBezTo>
                    <a:cubicBezTo>
                      <a:pt x="26670" y="9728"/>
                      <a:pt x="23266" y="10452"/>
                      <a:pt x="18631" y="10782"/>
                    </a:cubicBezTo>
                    <a:cubicBezTo>
                      <a:pt x="12433" y="11240"/>
                      <a:pt x="6185" y="10808"/>
                      <a:pt x="0" y="9627"/>
                    </a:cubicBezTo>
                    <a:lnTo>
                      <a:pt x="0" y="1816"/>
                    </a:lnTo>
                    <a:cubicBezTo>
                      <a:pt x="6007" y="3111"/>
                      <a:pt x="12078" y="3556"/>
                      <a:pt x="18072" y="3124"/>
                    </a:cubicBezTo>
                    <a:cubicBezTo>
                      <a:pt x="22200" y="2832"/>
                      <a:pt x="25197" y="2197"/>
                      <a:pt x="28105" y="1588"/>
                    </a:cubicBezTo>
                    <a:cubicBezTo>
                      <a:pt x="31471" y="889"/>
                      <a:pt x="34950" y="152"/>
                      <a:pt x="39688" y="89"/>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69" name="Shape 64"/>
              <p:cNvSpPr/>
              <p:nvPr/>
            </p:nvSpPr>
            <p:spPr>
              <a:xfrm>
                <a:off x="515132" y="536662"/>
                <a:ext cx="58890" cy="11760"/>
              </a:xfrm>
              <a:custGeom>
                <a:avLst/>
                <a:gdLst/>
                <a:ahLst/>
                <a:cxnLst/>
                <a:rect l="0" t="0" r="0" b="0"/>
                <a:pathLst>
                  <a:path w="58890" h="11760">
                    <a:moveTo>
                      <a:pt x="39688" y="89"/>
                    </a:moveTo>
                    <a:cubicBezTo>
                      <a:pt x="45987" y="0"/>
                      <a:pt x="52438" y="1232"/>
                      <a:pt x="58890" y="3581"/>
                    </a:cubicBezTo>
                    <a:lnTo>
                      <a:pt x="58890" y="11760"/>
                    </a:lnTo>
                    <a:cubicBezTo>
                      <a:pt x="52425" y="9030"/>
                      <a:pt x="45987" y="7607"/>
                      <a:pt x="39776" y="7772"/>
                    </a:cubicBezTo>
                    <a:cubicBezTo>
                      <a:pt x="35801" y="7823"/>
                      <a:pt x="32957" y="8420"/>
                      <a:pt x="29667" y="9106"/>
                    </a:cubicBezTo>
                    <a:cubicBezTo>
                      <a:pt x="26670" y="9728"/>
                      <a:pt x="23266" y="10452"/>
                      <a:pt x="18631" y="10782"/>
                    </a:cubicBezTo>
                    <a:cubicBezTo>
                      <a:pt x="12433" y="11240"/>
                      <a:pt x="6185" y="10808"/>
                      <a:pt x="0" y="9627"/>
                    </a:cubicBezTo>
                    <a:lnTo>
                      <a:pt x="0" y="1816"/>
                    </a:lnTo>
                    <a:cubicBezTo>
                      <a:pt x="6007" y="3111"/>
                      <a:pt x="12078" y="3556"/>
                      <a:pt x="18072" y="3124"/>
                    </a:cubicBezTo>
                    <a:cubicBezTo>
                      <a:pt x="22200" y="2832"/>
                      <a:pt x="25197" y="2197"/>
                      <a:pt x="28105" y="1588"/>
                    </a:cubicBezTo>
                    <a:cubicBezTo>
                      <a:pt x="31471" y="889"/>
                      <a:pt x="34950" y="152"/>
                      <a:pt x="39688" y="89"/>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0" name="Shape 65"/>
              <p:cNvSpPr/>
              <p:nvPr/>
            </p:nvSpPr>
            <p:spPr>
              <a:xfrm>
                <a:off x="515134" y="515748"/>
                <a:ext cx="58890" cy="11849"/>
              </a:xfrm>
              <a:custGeom>
                <a:avLst/>
                <a:gdLst/>
                <a:ahLst/>
                <a:cxnLst/>
                <a:rect l="0" t="0" r="0" b="0"/>
                <a:pathLst>
                  <a:path w="58890" h="11849">
                    <a:moveTo>
                      <a:pt x="39688" y="178"/>
                    </a:moveTo>
                    <a:cubicBezTo>
                      <a:pt x="45999" y="0"/>
                      <a:pt x="52451" y="1296"/>
                      <a:pt x="58890" y="3670"/>
                    </a:cubicBezTo>
                    <a:lnTo>
                      <a:pt x="58890" y="11849"/>
                    </a:lnTo>
                    <a:cubicBezTo>
                      <a:pt x="52438" y="9132"/>
                      <a:pt x="45999" y="7658"/>
                      <a:pt x="39776" y="7862"/>
                    </a:cubicBezTo>
                    <a:cubicBezTo>
                      <a:pt x="35801" y="7912"/>
                      <a:pt x="32969" y="8509"/>
                      <a:pt x="29680" y="9195"/>
                    </a:cubicBezTo>
                    <a:cubicBezTo>
                      <a:pt x="26670" y="9830"/>
                      <a:pt x="23266" y="10541"/>
                      <a:pt x="18631" y="10871"/>
                    </a:cubicBezTo>
                    <a:cubicBezTo>
                      <a:pt x="12433" y="11316"/>
                      <a:pt x="6185" y="10897"/>
                      <a:pt x="0" y="9716"/>
                    </a:cubicBezTo>
                    <a:lnTo>
                      <a:pt x="0" y="1918"/>
                    </a:lnTo>
                    <a:cubicBezTo>
                      <a:pt x="5994" y="3201"/>
                      <a:pt x="12078" y="3645"/>
                      <a:pt x="18072" y="3213"/>
                    </a:cubicBezTo>
                    <a:cubicBezTo>
                      <a:pt x="22200" y="2921"/>
                      <a:pt x="25197" y="2286"/>
                      <a:pt x="28105" y="1677"/>
                    </a:cubicBezTo>
                    <a:cubicBezTo>
                      <a:pt x="31471" y="978"/>
                      <a:pt x="34963" y="241"/>
                      <a:pt x="39688"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1" name="Shape 66"/>
              <p:cNvSpPr/>
              <p:nvPr/>
            </p:nvSpPr>
            <p:spPr>
              <a:xfrm>
                <a:off x="515132" y="474091"/>
                <a:ext cx="58890" cy="11849"/>
              </a:xfrm>
              <a:custGeom>
                <a:avLst/>
                <a:gdLst/>
                <a:ahLst/>
                <a:cxnLst/>
                <a:rect l="0" t="0" r="0" b="0"/>
                <a:pathLst>
                  <a:path w="58890" h="11849">
                    <a:moveTo>
                      <a:pt x="39688" y="178"/>
                    </a:moveTo>
                    <a:cubicBezTo>
                      <a:pt x="45987" y="0"/>
                      <a:pt x="52438" y="1283"/>
                      <a:pt x="58890" y="3658"/>
                    </a:cubicBezTo>
                    <a:lnTo>
                      <a:pt x="58890" y="11849"/>
                    </a:lnTo>
                    <a:cubicBezTo>
                      <a:pt x="52425" y="9119"/>
                      <a:pt x="45987" y="7684"/>
                      <a:pt x="39776" y="7862"/>
                    </a:cubicBezTo>
                    <a:cubicBezTo>
                      <a:pt x="35801" y="7912"/>
                      <a:pt x="32957" y="8509"/>
                      <a:pt x="29667" y="9195"/>
                    </a:cubicBezTo>
                    <a:cubicBezTo>
                      <a:pt x="26670" y="9817"/>
                      <a:pt x="23266" y="10541"/>
                      <a:pt x="18631" y="10871"/>
                    </a:cubicBezTo>
                    <a:cubicBezTo>
                      <a:pt x="12433" y="11329"/>
                      <a:pt x="6185" y="10897"/>
                      <a:pt x="0" y="9716"/>
                    </a:cubicBezTo>
                    <a:lnTo>
                      <a:pt x="0" y="1905"/>
                    </a:lnTo>
                    <a:cubicBezTo>
                      <a:pt x="6007" y="3201"/>
                      <a:pt x="12078" y="3645"/>
                      <a:pt x="18072" y="3213"/>
                    </a:cubicBezTo>
                    <a:cubicBezTo>
                      <a:pt x="22200" y="2921"/>
                      <a:pt x="25197" y="2286"/>
                      <a:pt x="28105" y="1677"/>
                    </a:cubicBezTo>
                    <a:cubicBezTo>
                      <a:pt x="31471" y="978"/>
                      <a:pt x="34950" y="241"/>
                      <a:pt x="39688"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2" name="Shape 67"/>
              <p:cNvSpPr/>
              <p:nvPr/>
            </p:nvSpPr>
            <p:spPr>
              <a:xfrm>
                <a:off x="515135" y="494918"/>
                <a:ext cx="58890" cy="11849"/>
              </a:xfrm>
              <a:custGeom>
                <a:avLst/>
                <a:gdLst/>
                <a:ahLst/>
                <a:cxnLst/>
                <a:rect l="0" t="0" r="0" b="0"/>
                <a:pathLst>
                  <a:path w="58890" h="11849">
                    <a:moveTo>
                      <a:pt x="39675" y="191"/>
                    </a:moveTo>
                    <a:cubicBezTo>
                      <a:pt x="45987" y="0"/>
                      <a:pt x="52438" y="1296"/>
                      <a:pt x="58890" y="3670"/>
                    </a:cubicBezTo>
                    <a:lnTo>
                      <a:pt x="58890" y="11849"/>
                    </a:lnTo>
                    <a:cubicBezTo>
                      <a:pt x="52425" y="9119"/>
                      <a:pt x="45961" y="7722"/>
                      <a:pt x="39776" y="7862"/>
                    </a:cubicBezTo>
                    <a:cubicBezTo>
                      <a:pt x="35801" y="7912"/>
                      <a:pt x="32957" y="8509"/>
                      <a:pt x="29667" y="9195"/>
                    </a:cubicBezTo>
                    <a:cubicBezTo>
                      <a:pt x="26670" y="9830"/>
                      <a:pt x="23266" y="10541"/>
                      <a:pt x="18631" y="10871"/>
                    </a:cubicBezTo>
                    <a:cubicBezTo>
                      <a:pt x="12433" y="11316"/>
                      <a:pt x="6185" y="10897"/>
                      <a:pt x="0" y="9716"/>
                    </a:cubicBezTo>
                    <a:lnTo>
                      <a:pt x="0" y="1918"/>
                    </a:lnTo>
                    <a:cubicBezTo>
                      <a:pt x="6007" y="3201"/>
                      <a:pt x="12078" y="3645"/>
                      <a:pt x="18072" y="3213"/>
                    </a:cubicBezTo>
                    <a:cubicBezTo>
                      <a:pt x="22200" y="2921"/>
                      <a:pt x="25197" y="2286"/>
                      <a:pt x="28092" y="1677"/>
                    </a:cubicBezTo>
                    <a:cubicBezTo>
                      <a:pt x="31471" y="978"/>
                      <a:pt x="34950" y="241"/>
                      <a:pt x="39675" y="191"/>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3" name="Shape 68"/>
              <p:cNvSpPr/>
              <p:nvPr/>
            </p:nvSpPr>
            <p:spPr>
              <a:xfrm>
                <a:off x="515134" y="453319"/>
                <a:ext cx="58890" cy="11786"/>
              </a:xfrm>
              <a:custGeom>
                <a:avLst/>
                <a:gdLst/>
                <a:ahLst/>
                <a:cxnLst/>
                <a:rect l="0" t="0" r="0" b="0"/>
                <a:pathLst>
                  <a:path w="58890" h="11786">
                    <a:moveTo>
                      <a:pt x="39688" y="115"/>
                    </a:moveTo>
                    <a:cubicBezTo>
                      <a:pt x="45999" y="0"/>
                      <a:pt x="52451" y="1245"/>
                      <a:pt x="58890" y="3607"/>
                    </a:cubicBezTo>
                    <a:lnTo>
                      <a:pt x="58890" y="11786"/>
                    </a:lnTo>
                    <a:cubicBezTo>
                      <a:pt x="52438" y="9068"/>
                      <a:pt x="45999" y="7646"/>
                      <a:pt x="39776" y="7798"/>
                    </a:cubicBezTo>
                    <a:cubicBezTo>
                      <a:pt x="35801" y="7849"/>
                      <a:pt x="32969" y="8446"/>
                      <a:pt x="29680" y="9131"/>
                    </a:cubicBezTo>
                    <a:cubicBezTo>
                      <a:pt x="26670" y="9766"/>
                      <a:pt x="23266" y="10478"/>
                      <a:pt x="18631" y="10808"/>
                    </a:cubicBezTo>
                    <a:cubicBezTo>
                      <a:pt x="12433" y="11252"/>
                      <a:pt x="6185" y="10833"/>
                      <a:pt x="0" y="9652"/>
                    </a:cubicBezTo>
                    <a:lnTo>
                      <a:pt x="0" y="1854"/>
                    </a:lnTo>
                    <a:cubicBezTo>
                      <a:pt x="5994" y="3137"/>
                      <a:pt x="12078" y="3582"/>
                      <a:pt x="18072" y="3150"/>
                    </a:cubicBezTo>
                    <a:cubicBezTo>
                      <a:pt x="22200" y="2858"/>
                      <a:pt x="25197" y="2223"/>
                      <a:pt x="28105" y="1613"/>
                    </a:cubicBezTo>
                    <a:cubicBezTo>
                      <a:pt x="31471" y="915"/>
                      <a:pt x="34963" y="178"/>
                      <a:pt x="39688" y="115"/>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4" name="Shape 69"/>
              <p:cNvSpPr/>
              <p:nvPr/>
            </p:nvSpPr>
            <p:spPr>
              <a:xfrm>
                <a:off x="488436" y="444140"/>
                <a:ext cx="97688" cy="158788"/>
              </a:xfrm>
              <a:custGeom>
                <a:avLst/>
                <a:gdLst/>
                <a:ahLst/>
                <a:cxnLst/>
                <a:rect l="0" t="0" r="0" b="0"/>
                <a:pathLst>
                  <a:path w="97688" h="158788">
                    <a:moveTo>
                      <a:pt x="0" y="0"/>
                    </a:moveTo>
                    <a:cubicBezTo>
                      <a:pt x="2273" y="648"/>
                      <a:pt x="4521" y="1232"/>
                      <a:pt x="6718" y="1765"/>
                    </a:cubicBezTo>
                    <a:lnTo>
                      <a:pt x="6718" y="2883"/>
                    </a:lnTo>
                    <a:lnTo>
                      <a:pt x="6718" y="9652"/>
                    </a:lnTo>
                    <a:lnTo>
                      <a:pt x="6718" y="15481"/>
                    </a:lnTo>
                    <a:lnTo>
                      <a:pt x="6718" y="115265"/>
                    </a:lnTo>
                    <a:lnTo>
                      <a:pt x="6718" y="142710"/>
                    </a:lnTo>
                    <a:lnTo>
                      <a:pt x="9284" y="143294"/>
                    </a:lnTo>
                    <a:cubicBezTo>
                      <a:pt x="24308" y="146685"/>
                      <a:pt x="37655" y="147371"/>
                      <a:pt x="48743" y="145313"/>
                    </a:cubicBezTo>
                    <a:cubicBezTo>
                      <a:pt x="53111" y="144500"/>
                      <a:pt x="57328" y="144081"/>
                      <a:pt x="61443" y="143878"/>
                    </a:cubicBezTo>
                    <a:cubicBezTo>
                      <a:pt x="62801" y="143814"/>
                      <a:pt x="64198" y="143675"/>
                      <a:pt x="65519" y="143675"/>
                    </a:cubicBezTo>
                    <a:cubicBezTo>
                      <a:pt x="66116" y="143675"/>
                      <a:pt x="66637" y="143739"/>
                      <a:pt x="67221" y="143751"/>
                    </a:cubicBezTo>
                    <a:cubicBezTo>
                      <a:pt x="83363" y="144120"/>
                      <a:pt x="92380" y="149415"/>
                      <a:pt x="95821" y="151473"/>
                    </a:cubicBezTo>
                    <a:lnTo>
                      <a:pt x="97688" y="152514"/>
                    </a:lnTo>
                    <a:lnTo>
                      <a:pt x="97688" y="158788"/>
                    </a:lnTo>
                    <a:cubicBezTo>
                      <a:pt x="83909" y="151092"/>
                      <a:pt x="67069" y="148971"/>
                      <a:pt x="47536" y="152603"/>
                    </a:cubicBezTo>
                    <a:cubicBezTo>
                      <a:pt x="34772" y="154978"/>
                      <a:pt x="18796" y="153378"/>
                      <a:pt x="0" y="147841"/>
                    </a:cubicBezTo>
                    <a:lnTo>
                      <a:pt x="0" y="104724"/>
                    </a:lnTo>
                    <a:lnTo>
                      <a:pt x="0" y="26022"/>
                    </a:lnTo>
                    <a:lnTo>
                      <a:pt x="0" y="7874"/>
                    </a:lnTo>
                    <a:lnTo>
                      <a:pt x="0" y="1041"/>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5" name="Shape 70"/>
              <p:cNvSpPr/>
              <p:nvPr/>
            </p:nvSpPr>
            <p:spPr>
              <a:xfrm>
                <a:off x="475291" y="447852"/>
                <a:ext cx="110833" cy="168745"/>
              </a:xfrm>
              <a:custGeom>
                <a:avLst/>
                <a:gdLst/>
                <a:ahLst/>
                <a:cxnLst/>
                <a:rect l="0" t="0" r="0" b="0"/>
                <a:pathLst>
                  <a:path w="110833" h="168745">
                    <a:moveTo>
                      <a:pt x="0" y="0"/>
                    </a:moveTo>
                    <a:cubicBezTo>
                      <a:pt x="2235" y="800"/>
                      <a:pt x="4407" y="1486"/>
                      <a:pt x="6579" y="2184"/>
                    </a:cubicBezTo>
                    <a:lnTo>
                      <a:pt x="6579" y="38202"/>
                    </a:lnTo>
                    <a:lnTo>
                      <a:pt x="6579" y="85115"/>
                    </a:lnTo>
                    <a:lnTo>
                      <a:pt x="6579" y="148984"/>
                    </a:lnTo>
                    <a:lnTo>
                      <a:pt x="8903" y="149695"/>
                    </a:lnTo>
                    <a:cubicBezTo>
                      <a:pt x="29718" y="156108"/>
                      <a:pt x="47549" y="158000"/>
                      <a:pt x="61887" y="155346"/>
                    </a:cubicBezTo>
                    <a:cubicBezTo>
                      <a:pt x="80493" y="151879"/>
                      <a:pt x="96330" y="153962"/>
                      <a:pt x="108966" y="161506"/>
                    </a:cubicBezTo>
                    <a:cubicBezTo>
                      <a:pt x="109360" y="161734"/>
                      <a:pt x="109690" y="161925"/>
                      <a:pt x="109944" y="162077"/>
                    </a:cubicBezTo>
                    <a:lnTo>
                      <a:pt x="110833" y="162611"/>
                    </a:lnTo>
                    <a:lnTo>
                      <a:pt x="110833" y="168745"/>
                    </a:lnTo>
                    <a:cubicBezTo>
                      <a:pt x="97053" y="161061"/>
                      <a:pt x="80201" y="159004"/>
                      <a:pt x="60681" y="162636"/>
                    </a:cubicBezTo>
                    <a:cubicBezTo>
                      <a:pt x="44971" y="165557"/>
                      <a:pt x="24574" y="162484"/>
                      <a:pt x="0" y="153518"/>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6" name="Shape 71"/>
              <p:cNvSpPr/>
              <p:nvPr/>
            </p:nvSpPr>
            <p:spPr>
              <a:xfrm>
                <a:off x="618896" y="536672"/>
                <a:ext cx="58890" cy="11747"/>
              </a:xfrm>
              <a:custGeom>
                <a:avLst/>
                <a:gdLst/>
                <a:ahLst/>
                <a:cxnLst/>
                <a:rect l="0" t="0" r="0" b="0"/>
                <a:pathLst>
                  <a:path w="58890" h="11747">
                    <a:moveTo>
                      <a:pt x="19215" y="76"/>
                    </a:moveTo>
                    <a:cubicBezTo>
                      <a:pt x="23939" y="140"/>
                      <a:pt x="27419" y="876"/>
                      <a:pt x="30797" y="1588"/>
                    </a:cubicBezTo>
                    <a:cubicBezTo>
                      <a:pt x="33693" y="2184"/>
                      <a:pt x="36703" y="2819"/>
                      <a:pt x="40818" y="3124"/>
                    </a:cubicBezTo>
                    <a:cubicBezTo>
                      <a:pt x="46825" y="3543"/>
                      <a:pt x="52895" y="3099"/>
                      <a:pt x="58890" y="1816"/>
                    </a:cubicBezTo>
                    <a:lnTo>
                      <a:pt x="58890" y="9614"/>
                    </a:lnTo>
                    <a:cubicBezTo>
                      <a:pt x="52705" y="10795"/>
                      <a:pt x="46456" y="11227"/>
                      <a:pt x="40259" y="10770"/>
                    </a:cubicBezTo>
                    <a:cubicBezTo>
                      <a:pt x="35636" y="10440"/>
                      <a:pt x="32220" y="9728"/>
                      <a:pt x="29223" y="9093"/>
                    </a:cubicBezTo>
                    <a:cubicBezTo>
                      <a:pt x="25933" y="8407"/>
                      <a:pt x="23089" y="7810"/>
                      <a:pt x="19113" y="7760"/>
                    </a:cubicBezTo>
                    <a:cubicBezTo>
                      <a:pt x="12903" y="7595"/>
                      <a:pt x="6464" y="9017"/>
                      <a:pt x="0" y="11747"/>
                    </a:cubicBezTo>
                    <a:lnTo>
                      <a:pt x="0" y="3569"/>
                    </a:lnTo>
                    <a:cubicBezTo>
                      <a:pt x="6452" y="1219"/>
                      <a:pt x="12903" y="0"/>
                      <a:pt x="19215" y="76"/>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7" name="Shape 72"/>
              <p:cNvSpPr/>
              <p:nvPr/>
            </p:nvSpPr>
            <p:spPr>
              <a:xfrm>
                <a:off x="606800" y="444140"/>
                <a:ext cx="97688" cy="158788"/>
              </a:xfrm>
              <a:custGeom>
                <a:avLst/>
                <a:gdLst/>
                <a:ahLst/>
                <a:cxnLst/>
                <a:rect l="0" t="0" r="0" b="0"/>
                <a:pathLst>
                  <a:path w="97688" h="158788">
                    <a:moveTo>
                      <a:pt x="97688" y="0"/>
                    </a:moveTo>
                    <a:lnTo>
                      <a:pt x="97688" y="1041"/>
                    </a:lnTo>
                    <a:lnTo>
                      <a:pt x="97688" y="7874"/>
                    </a:lnTo>
                    <a:lnTo>
                      <a:pt x="97688" y="26022"/>
                    </a:lnTo>
                    <a:lnTo>
                      <a:pt x="97688" y="104724"/>
                    </a:lnTo>
                    <a:lnTo>
                      <a:pt x="97688" y="147841"/>
                    </a:lnTo>
                    <a:cubicBezTo>
                      <a:pt x="78892" y="153378"/>
                      <a:pt x="62916" y="154978"/>
                      <a:pt x="50152" y="152603"/>
                    </a:cubicBezTo>
                    <a:cubicBezTo>
                      <a:pt x="30620" y="148971"/>
                      <a:pt x="13780" y="151092"/>
                      <a:pt x="0" y="158788"/>
                    </a:cubicBezTo>
                    <a:lnTo>
                      <a:pt x="0" y="152514"/>
                    </a:lnTo>
                    <a:lnTo>
                      <a:pt x="1867" y="151473"/>
                    </a:lnTo>
                    <a:cubicBezTo>
                      <a:pt x="5309" y="149415"/>
                      <a:pt x="14326" y="144120"/>
                      <a:pt x="30467" y="143751"/>
                    </a:cubicBezTo>
                    <a:cubicBezTo>
                      <a:pt x="31052" y="143739"/>
                      <a:pt x="31572" y="143675"/>
                      <a:pt x="32169" y="143675"/>
                    </a:cubicBezTo>
                    <a:cubicBezTo>
                      <a:pt x="33490" y="143675"/>
                      <a:pt x="34887" y="143814"/>
                      <a:pt x="36246" y="143878"/>
                    </a:cubicBezTo>
                    <a:cubicBezTo>
                      <a:pt x="40361" y="144081"/>
                      <a:pt x="44577" y="144500"/>
                      <a:pt x="48946" y="145313"/>
                    </a:cubicBezTo>
                    <a:cubicBezTo>
                      <a:pt x="60033" y="147371"/>
                      <a:pt x="73381" y="146685"/>
                      <a:pt x="88405" y="143294"/>
                    </a:cubicBezTo>
                    <a:lnTo>
                      <a:pt x="90970" y="142710"/>
                    </a:lnTo>
                    <a:lnTo>
                      <a:pt x="90970" y="115265"/>
                    </a:lnTo>
                    <a:lnTo>
                      <a:pt x="90970" y="15481"/>
                    </a:lnTo>
                    <a:lnTo>
                      <a:pt x="90970" y="9652"/>
                    </a:lnTo>
                    <a:lnTo>
                      <a:pt x="90970" y="2883"/>
                    </a:lnTo>
                    <a:lnTo>
                      <a:pt x="90970" y="1765"/>
                    </a:lnTo>
                    <a:cubicBezTo>
                      <a:pt x="93167" y="1232"/>
                      <a:pt x="95415" y="648"/>
                      <a:pt x="97688"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8" name="Shape 73"/>
              <p:cNvSpPr/>
              <p:nvPr/>
            </p:nvSpPr>
            <p:spPr>
              <a:xfrm>
                <a:off x="618901" y="515746"/>
                <a:ext cx="58890" cy="11849"/>
              </a:xfrm>
              <a:custGeom>
                <a:avLst/>
                <a:gdLst/>
                <a:ahLst/>
                <a:cxnLst/>
                <a:rect l="0" t="0" r="0" b="0"/>
                <a:pathLst>
                  <a:path w="58890" h="11849">
                    <a:moveTo>
                      <a:pt x="19203" y="178"/>
                    </a:moveTo>
                    <a:cubicBezTo>
                      <a:pt x="23927" y="241"/>
                      <a:pt x="27419" y="978"/>
                      <a:pt x="30785" y="1689"/>
                    </a:cubicBezTo>
                    <a:cubicBezTo>
                      <a:pt x="33693" y="2286"/>
                      <a:pt x="36690" y="2921"/>
                      <a:pt x="40805" y="3226"/>
                    </a:cubicBezTo>
                    <a:cubicBezTo>
                      <a:pt x="46812" y="3645"/>
                      <a:pt x="52883" y="3201"/>
                      <a:pt x="58890" y="1918"/>
                    </a:cubicBezTo>
                    <a:lnTo>
                      <a:pt x="58890" y="9728"/>
                    </a:lnTo>
                    <a:cubicBezTo>
                      <a:pt x="52705" y="10909"/>
                      <a:pt x="46444" y="11328"/>
                      <a:pt x="40259" y="10871"/>
                    </a:cubicBezTo>
                    <a:cubicBezTo>
                      <a:pt x="35624" y="10541"/>
                      <a:pt x="32220" y="9830"/>
                      <a:pt x="29210" y="9195"/>
                    </a:cubicBezTo>
                    <a:cubicBezTo>
                      <a:pt x="25921" y="8509"/>
                      <a:pt x="23089" y="7912"/>
                      <a:pt x="19114" y="7862"/>
                    </a:cubicBezTo>
                    <a:cubicBezTo>
                      <a:pt x="12890" y="7658"/>
                      <a:pt x="6452" y="9131"/>
                      <a:pt x="0" y="11849"/>
                    </a:cubicBezTo>
                    <a:lnTo>
                      <a:pt x="0" y="3670"/>
                    </a:lnTo>
                    <a:cubicBezTo>
                      <a:pt x="6439" y="1295"/>
                      <a:pt x="12890" y="0"/>
                      <a:pt x="19203"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79" name="Shape 74"/>
              <p:cNvSpPr/>
              <p:nvPr/>
            </p:nvSpPr>
            <p:spPr>
              <a:xfrm>
                <a:off x="420049" y="296626"/>
                <a:ext cx="111480" cy="689508"/>
              </a:xfrm>
              <a:custGeom>
                <a:avLst/>
                <a:gdLst/>
                <a:ahLst/>
                <a:cxnLst/>
                <a:rect l="0" t="0" r="0" b="0"/>
                <a:pathLst>
                  <a:path w="111480" h="689508">
                    <a:moveTo>
                      <a:pt x="0" y="0"/>
                    </a:moveTo>
                    <a:lnTo>
                      <a:pt x="111480" y="0"/>
                    </a:lnTo>
                    <a:lnTo>
                      <a:pt x="111480" y="138050"/>
                    </a:lnTo>
                    <a:lnTo>
                      <a:pt x="108242" y="138430"/>
                    </a:lnTo>
                    <a:cubicBezTo>
                      <a:pt x="99682" y="138938"/>
                      <a:pt x="89878" y="137986"/>
                      <a:pt x="79108" y="135560"/>
                    </a:cubicBezTo>
                    <a:lnTo>
                      <a:pt x="75108" y="134646"/>
                    </a:lnTo>
                    <a:lnTo>
                      <a:pt x="75108" y="142494"/>
                    </a:lnTo>
                    <a:cubicBezTo>
                      <a:pt x="72161" y="141745"/>
                      <a:pt x="69164" y="140932"/>
                      <a:pt x="66065" y="139980"/>
                    </a:cubicBezTo>
                    <a:lnTo>
                      <a:pt x="61824" y="138671"/>
                    </a:lnTo>
                    <a:lnTo>
                      <a:pt x="61824" y="146533"/>
                    </a:lnTo>
                    <a:cubicBezTo>
                      <a:pt x="58979" y="145593"/>
                      <a:pt x="56083" y="144590"/>
                      <a:pt x="53111" y="143472"/>
                    </a:cubicBezTo>
                    <a:lnTo>
                      <a:pt x="48679" y="141808"/>
                    </a:lnTo>
                    <a:lnTo>
                      <a:pt x="48679" y="309296"/>
                    </a:lnTo>
                    <a:lnTo>
                      <a:pt x="50800" y="310096"/>
                    </a:lnTo>
                    <a:cubicBezTo>
                      <a:pt x="64135" y="315100"/>
                      <a:pt x="76378" y="318462"/>
                      <a:pt x="87455" y="320169"/>
                    </a:cubicBezTo>
                    <a:lnTo>
                      <a:pt x="111480" y="320280"/>
                    </a:lnTo>
                    <a:lnTo>
                      <a:pt x="111480" y="335725"/>
                    </a:lnTo>
                    <a:lnTo>
                      <a:pt x="104724" y="349428"/>
                    </a:lnTo>
                    <a:lnTo>
                      <a:pt x="89598" y="351625"/>
                    </a:lnTo>
                    <a:lnTo>
                      <a:pt x="100546" y="362293"/>
                    </a:lnTo>
                    <a:lnTo>
                      <a:pt x="97955" y="377343"/>
                    </a:lnTo>
                    <a:lnTo>
                      <a:pt x="111480" y="370231"/>
                    </a:lnTo>
                    <a:lnTo>
                      <a:pt x="111480" y="652614"/>
                    </a:lnTo>
                    <a:lnTo>
                      <a:pt x="105095" y="655738"/>
                    </a:lnTo>
                    <a:cubicBezTo>
                      <a:pt x="59415" y="675420"/>
                      <a:pt x="19818" y="685317"/>
                      <a:pt x="0" y="689508"/>
                    </a:cubicBez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0" name="Shape 75"/>
              <p:cNvSpPr/>
              <p:nvPr/>
            </p:nvSpPr>
            <p:spPr>
              <a:xfrm>
                <a:off x="531529" y="296626"/>
                <a:ext cx="64935" cy="652614"/>
              </a:xfrm>
              <a:custGeom>
                <a:avLst/>
                <a:gdLst/>
                <a:ahLst/>
                <a:cxnLst/>
                <a:rect l="0" t="0" r="0" b="0"/>
                <a:pathLst>
                  <a:path w="64935" h="652614">
                    <a:moveTo>
                      <a:pt x="0" y="0"/>
                    </a:moveTo>
                    <a:lnTo>
                      <a:pt x="64935" y="0"/>
                    </a:lnTo>
                    <a:lnTo>
                      <a:pt x="64935" y="354241"/>
                    </a:lnTo>
                    <a:lnTo>
                      <a:pt x="58166" y="367945"/>
                    </a:lnTo>
                    <a:lnTo>
                      <a:pt x="43053" y="370142"/>
                    </a:lnTo>
                    <a:lnTo>
                      <a:pt x="53988" y="380810"/>
                    </a:lnTo>
                    <a:lnTo>
                      <a:pt x="51410" y="395859"/>
                    </a:lnTo>
                    <a:lnTo>
                      <a:pt x="64935" y="388760"/>
                    </a:lnTo>
                    <a:lnTo>
                      <a:pt x="64935" y="617798"/>
                    </a:lnTo>
                    <a:lnTo>
                      <a:pt x="40814" y="632645"/>
                    </a:lnTo>
                    <a:lnTo>
                      <a:pt x="0" y="652614"/>
                    </a:lnTo>
                    <a:lnTo>
                      <a:pt x="0" y="370231"/>
                    </a:lnTo>
                    <a:lnTo>
                      <a:pt x="0" y="370231"/>
                    </a:lnTo>
                    <a:lnTo>
                      <a:pt x="13526" y="377343"/>
                    </a:lnTo>
                    <a:lnTo>
                      <a:pt x="10948" y="362293"/>
                    </a:lnTo>
                    <a:lnTo>
                      <a:pt x="21882" y="351625"/>
                    </a:lnTo>
                    <a:lnTo>
                      <a:pt x="6769" y="349428"/>
                    </a:lnTo>
                    <a:lnTo>
                      <a:pt x="0" y="335724"/>
                    </a:lnTo>
                    <a:lnTo>
                      <a:pt x="0" y="335725"/>
                    </a:lnTo>
                    <a:lnTo>
                      <a:pt x="0" y="320280"/>
                    </a:lnTo>
                    <a:lnTo>
                      <a:pt x="5639" y="320307"/>
                    </a:lnTo>
                    <a:cubicBezTo>
                      <a:pt x="23762" y="316941"/>
                      <a:pt x="39230" y="318859"/>
                      <a:pt x="51702" y="325933"/>
                    </a:cubicBezTo>
                    <a:lnTo>
                      <a:pt x="61151" y="325933"/>
                    </a:lnTo>
                    <a:lnTo>
                      <a:pt x="61151" y="277775"/>
                    </a:lnTo>
                    <a:lnTo>
                      <a:pt x="61151" y="147993"/>
                    </a:lnTo>
                    <a:cubicBezTo>
                      <a:pt x="57633" y="145390"/>
                      <a:pt x="53873" y="143167"/>
                      <a:pt x="49936" y="141262"/>
                    </a:cubicBezTo>
                    <a:cubicBezTo>
                      <a:pt x="44209" y="138684"/>
                      <a:pt x="35116" y="135789"/>
                      <a:pt x="22416" y="135789"/>
                    </a:cubicBezTo>
                    <a:cubicBezTo>
                      <a:pt x="16701" y="135789"/>
                      <a:pt x="10655" y="136373"/>
                      <a:pt x="4445" y="137528"/>
                    </a:cubicBezTo>
                    <a:lnTo>
                      <a:pt x="0" y="138050"/>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1" name="Shape 76"/>
              <p:cNvSpPr/>
              <p:nvPr/>
            </p:nvSpPr>
            <p:spPr>
              <a:xfrm>
                <a:off x="596464" y="296626"/>
                <a:ext cx="64922" cy="617798"/>
              </a:xfrm>
              <a:custGeom>
                <a:avLst/>
                <a:gdLst/>
                <a:ahLst/>
                <a:cxnLst/>
                <a:rect l="0" t="0" r="0" b="0"/>
                <a:pathLst>
                  <a:path w="64922" h="617798">
                    <a:moveTo>
                      <a:pt x="0" y="0"/>
                    </a:moveTo>
                    <a:lnTo>
                      <a:pt x="64922" y="0"/>
                    </a:lnTo>
                    <a:lnTo>
                      <a:pt x="64922" y="138049"/>
                    </a:lnTo>
                    <a:lnTo>
                      <a:pt x="60490" y="137528"/>
                    </a:lnTo>
                    <a:cubicBezTo>
                      <a:pt x="54267" y="136373"/>
                      <a:pt x="48222" y="135789"/>
                      <a:pt x="42507" y="135789"/>
                    </a:cubicBezTo>
                    <a:cubicBezTo>
                      <a:pt x="29807" y="135789"/>
                      <a:pt x="20726" y="138684"/>
                      <a:pt x="14986" y="141262"/>
                    </a:cubicBezTo>
                    <a:cubicBezTo>
                      <a:pt x="11062" y="143167"/>
                      <a:pt x="7302" y="145390"/>
                      <a:pt x="3772" y="147993"/>
                    </a:cubicBezTo>
                    <a:lnTo>
                      <a:pt x="3772" y="277775"/>
                    </a:lnTo>
                    <a:lnTo>
                      <a:pt x="3772" y="325933"/>
                    </a:lnTo>
                    <a:lnTo>
                      <a:pt x="13233" y="325933"/>
                    </a:lnTo>
                    <a:cubicBezTo>
                      <a:pt x="25692" y="318859"/>
                      <a:pt x="41173" y="316941"/>
                      <a:pt x="59284" y="320307"/>
                    </a:cubicBezTo>
                    <a:lnTo>
                      <a:pt x="64922" y="320280"/>
                    </a:lnTo>
                    <a:lnTo>
                      <a:pt x="64922" y="335724"/>
                    </a:lnTo>
                    <a:lnTo>
                      <a:pt x="58166" y="349428"/>
                    </a:lnTo>
                    <a:lnTo>
                      <a:pt x="43040" y="351625"/>
                    </a:lnTo>
                    <a:lnTo>
                      <a:pt x="53988" y="362293"/>
                    </a:lnTo>
                    <a:lnTo>
                      <a:pt x="51397" y="377343"/>
                    </a:lnTo>
                    <a:lnTo>
                      <a:pt x="64922" y="370231"/>
                    </a:lnTo>
                    <a:lnTo>
                      <a:pt x="64922" y="567387"/>
                    </a:lnTo>
                    <a:lnTo>
                      <a:pt x="52237" y="579866"/>
                    </a:lnTo>
                    <a:cubicBezTo>
                      <a:pt x="39987" y="590454"/>
                      <a:pt x="27326" y="600094"/>
                      <a:pt x="14513" y="608864"/>
                    </a:cubicBezTo>
                    <a:lnTo>
                      <a:pt x="0" y="617798"/>
                    </a:lnTo>
                    <a:lnTo>
                      <a:pt x="0" y="388760"/>
                    </a:lnTo>
                    <a:lnTo>
                      <a:pt x="13526" y="395859"/>
                    </a:lnTo>
                    <a:lnTo>
                      <a:pt x="10935" y="380810"/>
                    </a:lnTo>
                    <a:lnTo>
                      <a:pt x="21882" y="370142"/>
                    </a:lnTo>
                    <a:lnTo>
                      <a:pt x="6756" y="367945"/>
                    </a:lnTo>
                    <a:lnTo>
                      <a:pt x="0" y="354241"/>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2" name="Shape 77"/>
              <p:cNvSpPr/>
              <p:nvPr/>
            </p:nvSpPr>
            <p:spPr>
              <a:xfrm>
                <a:off x="661387" y="296626"/>
                <a:ext cx="110299" cy="567387"/>
              </a:xfrm>
              <a:custGeom>
                <a:avLst/>
                <a:gdLst/>
                <a:ahLst/>
                <a:cxnLst/>
                <a:rect l="0" t="0" r="0" b="0"/>
                <a:pathLst>
                  <a:path w="110299" h="567387">
                    <a:moveTo>
                      <a:pt x="0" y="0"/>
                    </a:moveTo>
                    <a:lnTo>
                      <a:pt x="110299" y="0"/>
                    </a:lnTo>
                    <a:lnTo>
                      <a:pt x="110299" y="312966"/>
                    </a:lnTo>
                    <a:cubicBezTo>
                      <a:pt x="108242" y="403911"/>
                      <a:pt x="78727" y="482041"/>
                      <a:pt x="22568" y="545186"/>
                    </a:cubicBezTo>
                    <a:lnTo>
                      <a:pt x="0" y="567387"/>
                    </a:lnTo>
                    <a:lnTo>
                      <a:pt x="0" y="370231"/>
                    </a:lnTo>
                    <a:lnTo>
                      <a:pt x="13526" y="377343"/>
                    </a:lnTo>
                    <a:lnTo>
                      <a:pt x="10947" y="362293"/>
                    </a:lnTo>
                    <a:lnTo>
                      <a:pt x="21882" y="351625"/>
                    </a:lnTo>
                    <a:lnTo>
                      <a:pt x="6769" y="349428"/>
                    </a:lnTo>
                    <a:lnTo>
                      <a:pt x="0" y="335724"/>
                    </a:lnTo>
                    <a:lnTo>
                      <a:pt x="0" y="320280"/>
                    </a:lnTo>
                    <a:lnTo>
                      <a:pt x="24030" y="320169"/>
                    </a:lnTo>
                    <a:cubicBezTo>
                      <a:pt x="35109" y="318462"/>
                      <a:pt x="47352" y="315100"/>
                      <a:pt x="60681" y="310096"/>
                    </a:cubicBezTo>
                    <a:lnTo>
                      <a:pt x="62814" y="309296"/>
                    </a:lnTo>
                    <a:lnTo>
                      <a:pt x="62814" y="141808"/>
                    </a:lnTo>
                    <a:lnTo>
                      <a:pt x="58369" y="143472"/>
                    </a:lnTo>
                    <a:cubicBezTo>
                      <a:pt x="55410" y="144590"/>
                      <a:pt x="52515" y="145593"/>
                      <a:pt x="49657" y="146533"/>
                    </a:cubicBezTo>
                    <a:lnTo>
                      <a:pt x="49657" y="138671"/>
                    </a:lnTo>
                    <a:lnTo>
                      <a:pt x="45415" y="139980"/>
                    </a:lnTo>
                    <a:cubicBezTo>
                      <a:pt x="42316" y="140932"/>
                      <a:pt x="39332" y="141745"/>
                      <a:pt x="36386" y="142494"/>
                    </a:cubicBezTo>
                    <a:lnTo>
                      <a:pt x="36386" y="134646"/>
                    </a:lnTo>
                    <a:lnTo>
                      <a:pt x="32385" y="135560"/>
                    </a:lnTo>
                    <a:cubicBezTo>
                      <a:pt x="21603" y="137986"/>
                      <a:pt x="11811" y="138938"/>
                      <a:pt x="3251" y="138430"/>
                    </a:cubicBezTo>
                    <a:lnTo>
                      <a:pt x="0" y="13804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3" name="Shape 78"/>
              <p:cNvSpPr/>
              <p:nvPr/>
            </p:nvSpPr>
            <p:spPr>
              <a:xfrm>
                <a:off x="606800" y="447852"/>
                <a:ext cx="110833" cy="168745"/>
              </a:xfrm>
              <a:custGeom>
                <a:avLst/>
                <a:gdLst/>
                <a:ahLst/>
                <a:cxnLst/>
                <a:rect l="0" t="0" r="0" b="0"/>
                <a:pathLst>
                  <a:path w="110833" h="168745">
                    <a:moveTo>
                      <a:pt x="110833" y="0"/>
                    </a:moveTo>
                    <a:lnTo>
                      <a:pt x="110833" y="153518"/>
                    </a:lnTo>
                    <a:cubicBezTo>
                      <a:pt x="86258" y="162484"/>
                      <a:pt x="65862" y="165557"/>
                      <a:pt x="50152" y="162636"/>
                    </a:cubicBezTo>
                    <a:cubicBezTo>
                      <a:pt x="30632" y="159004"/>
                      <a:pt x="13780" y="161061"/>
                      <a:pt x="0" y="168745"/>
                    </a:cubicBezTo>
                    <a:lnTo>
                      <a:pt x="0" y="162611"/>
                    </a:lnTo>
                    <a:lnTo>
                      <a:pt x="889" y="162077"/>
                    </a:lnTo>
                    <a:cubicBezTo>
                      <a:pt x="1143" y="161925"/>
                      <a:pt x="1473" y="161734"/>
                      <a:pt x="1867" y="161506"/>
                    </a:cubicBezTo>
                    <a:cubicBezTo>
                      <a:pt x="14503" y="153962"/>
                      <a:pt x="30340" y="151879"/>
                      <a:pt x="48946" y="155346"/>
                    </a:cubicBezTo>
                    <a:cubicBezTo>
                      <a:pt x="63284" y="158000"/>
                      <a:pt x="81115" y="156108"/>
                      <a:pt x="101943" y="149695"/>
                    </a:cubicBezTo>
                    <a:lnTo>
                      <a:pt x="104254" y="148984"/>
                    </a:lnTo>
                    <a:lnTo>
                      <a:pt x="104254" y="85115"/>
                    </a:lnTo>
                    <a:lnTo>
                      <a:pt x="104254" y="38202"/>
                    </a:lnTo>
                    <a:lnTo>
                      <a:pt x="104254" y="2184"/>
                    </a:lnTo>
                    <a:cubicBezTo>
                      <a:pt x="106426" y="1486"/>
                      <a:pt x="108598" y="800"/>
                      <a:pt x="110833"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4" name="Shape 79"/>
              <p:cNvSpPr/>
              <p:nvPr/>
            </p:nvSpPr>
            <p:spPr>
              <a:xfrm>
                <a:off x="618896" y="557501"/>
                <a:ext cx="58890" cy="11747"/>
              </a:xfrm>
              <a:custGeom>
                <a:avLst/>
                <a:gdLst/>
                <a:ahLst/>
                <a:cxnLst/>
                <a:rect l="0" t="0" r="0" b="0"/>
                <a:pathLst>
                  <a:path w="58890" h="11747">
                    <a:moveTo>
                      <a:pt x="19215" y="76"/>
                    </a:moveTo>
                    <a:cubicBezTo>
                      <a:pt x="23939" y="140"/>
                      <a:pt x="27419" y="876"/>
                      <a:pt x="30797" y="1588"/>
                    </a:cubicBezTo>
                    <a:cubicBezTo>
                      <a:pt x="33693" y="2184"/>
                      <a:pt x="36703" y="2819"/>
                      <a:pt x="40818" y="3124"/>
                    </a:cubicBezTo>
                    <a:cubicBezTo>
                      <a:pt x="46825" y="3543"/>
                      <a:pt x="52895" y="3099"/>
                      <a:pt x="58890" y="1816"/>
                    </a:cubicBezTo>
                    <a:lnTo>
                      <a:pt x="58890" y="9614"/>
                    </a:lnTo>
                    <a:cubicBezTo>
                      <a:pt x="52705" y="10795"/>
                      <a:pt x="46456" y="11227"/>
                      <a:pt x="40259" y="10770"/>
                    </a:cubicBezTo>
                    <a:cubicBezTo>
                      <a:pt x="35636" y="10440"/>
                      <a:pt x="32220" y="9728"/>
                      <a:pt x="29223" y="9093"/>
                    </a:cubicBezTo>
                    <a:cubicBezTo>
                      <a:pt x="25933" y="8407"/>
                      <a:pt x="23089" y="7810"/>
                      <a:pt x="19113" y="7760"/>
                    </a:cubicBezTo>
                    <a:cubicBezTo>
                      <a:pt x="12903" y="7595"/>
                      <a:pt x="6464" y="9017"/>
                      <a:pt x="0" y="11747"/>
                    </a:cubicBezTo>
                    <a:lnTo>
                      <a:pt x="0" y="3569"/>
                    </a:lnTo>
                    <a:cubicBezTo>
                      <a:pt x="6452" y="1219"/>
                      <a:pt x="12903" y="0"/>
                      <a:pt x="19215" y="76"/>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5" name="Shape 80"/>
              <p:cNvSpPr/>
              <p:nvPr/>
            </p:nvSpPr>
            <p:spPr>
              <a:xfrm>
                <a:off x="618896" y="474089"/>
                <a:ext cx="58890" cy="11849"/>
              </a:xfrm>
              <a:custGeom>
                <a:avLst/>
                <a:gdLst/>
                <a:ahLst/>
                <a:cxnLst/>
                <a:rect l="0" t="0" r="0" b="0"/>
                <a:pathLst>
                  <a:path w="58890" h="11849">
                    <a:moveTo>
                      <a:pt x="19215" y="178"/>
                    </a:moveTo>
                    <a:cubicBezTo>
                      <a:pt x="23939" y="254"/>
                      <a:pt x="27419" y="978"/>
                      <a:pt x="30797" y="1689"/>
                    </a:cubicBezTo>
                    <a:cubicBezTo>
                      <a:pt x="33693" y="2286"/>
                      <a:pt x="36703" y="2921"/>
                      <a:pt x="40818" y="3226"/>
                    </a:cubicBezTo>
                    <a:cubicBezTo>
                      <a:pt x="46825" y="3645"/>
                      <a:pt x="52895" y="3201"/>
                      <a:pt x="58890" y="1918"/>
                    </a:cubicBezTo>
                    <a:lnTo>
                      <a:pt x="58890" y="9716"/>
                    </a:lnTo>
                    <a:cubicBezTo>
                      <a:pt x="52705" y="10897"/>
                      <a:pt x="46456" y="11328"/>
                      <a:pt x="40259" y="10871"/>
                    </a:cubicBezTo>
                    <a:cubicBezTo>
                      <a:pt x="35636" y="10541"/>
                      <a:pt x="32220" y="9830"/>
                      <a:pt x="29223" y="9195"/>
                    </a:cubicBezTo>
                    <a:cubicBezTo>
                      <a:pt x="25933" y="8509"/>
                      <a:pt x="23089" y="7912"/>
                      <a:pt x="19113" y="7862"/>
                    </a:cubicBezTo>
                    <a:cubicBezTo>
                      <a:pt x="12903" y="7696"/>
                      <a:pt x="6464" y="9119"/>
                      <a:pt x="0" y="11849"/>
                    </a:cubicBezTo>
                    <a:lnTo>
                      <a:pt x="0" y="3670"/>
                    </a:lnTo>
                    <a:cubicBezTo>
                      <a:pt x="6452" y="1295"/>
                      <a:pt x="12903" y="0"/>
                      <a:pt x="19215" y="178"/>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6" name="Shape 81"/>
              <p:cNvSpPr/>
              <p:nvPr/>
            </p:nvSpPr>
            <p:spPr>
              <a:xfrm>
                <a:off x="618901" y="453317"/>
                <a:ext cx="58890" cy="11785"/>
              </a:xfrm>
              <a:custGeom>
                <a:avLst/>
                <a:gdLst/>
                <a:ahLst/>
                <a:cxnLst/>
                <a:rect l="0" t="0" r="0" b="0"/>
                <a:pathLst>
                  <a:path w="58890" h="11785">
                    <a:moveTo>
                      <a:pt x="19203" y="114"/>
                    </a:moveTo>
                    <a:cubicBezTo>
                      <a:pt x="23927" y="191"/>
                      <a:pt x="27419" y="914"/>
                      <a:pt x="30785" y="1625"/>
                    </a:cubicBezTo>
                    <a:cubicBezTo>
                      <a:pt x="33693" y="2222"/>
                      <a:pt x="36690" y="2857"/>
                      <a:pt x="40805" y="3162"/>
                    </a:cubicBezTo>
                    <a:cubicBezTo>
                      <a:pt x="46812" y="3581"/>
                      <a:pt x="52883" y="3137"/>
                      <a:pt x="58890" y="1854"/>
                    </a:cubicBezTo>
                    <a:lnTo>
                      <a:pt x="58890" y="9665"/>
                    </a:lnTo>
                    <a:cubicBezTo>
                      <a:pt x="52705" y="10846"/>
                      <a:pt x="46444" y="11252"/>
                      <a:pt x="40259" y="10808"/>
                    </a:cubicBezTo>
                    <a:cubicBezTo>
                      <a:pt x="35624" y="10478"/>
                      <a:pt x="32220" y="9766"/>
                      <a:pt x="29210" y="9131"/>
                    </a:cubicBezTo>
                    <a:cubicBezTo>
                      <a:pt x="25921" y="8445"/>
                      <a:pt x="23089" y="7848"/>
                      <a:pt x="19114" y="7798"/>
                    </a:cubicBezTo>
                    <a:cubicBezTo>
                      <a:pt x="12890" y="7645"/>
                      <a:pt x="6452" y="9068"/>
                      <a:pt x="0" y="11785"/>
                    </a:cubicBezTo>
                    <a:lnTo>
                      <a:pt x="0" y="3607"/>
                    </a:lnTo>
                    <a:cubicBezTo>
                      <a:pt x="6439" y="1257"/>
                      <a:pt x="12890" y="0"/>
                      <a:pt x="19203" y="114"/>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7" name="Shape 82"/>
              <p:cNvSpPr/>
              <p:nvPr/>
            </p:nvSpPr>
            <p:spPr>
              <a:xfrm>
                <a:off x="618895" y="494907"/>
                <a:ext cx="58890" cy="11862"/>
              </a:xfrm>
              <a:custGeom>
                <a:avLst/>
                <a:gdLst/>
                <a:ahLst/>
                <a:cxnLst/>
                <a:rect l="0" t="0" r="0" b="0"/>
                <a:pathLst>
                  <a:path w="58890" h="11862">
                    <a:moveTo>
                      <a:pt x="19215" y="190"/>
                    </a:moveTo>
                    <a:cubicBezTo>
                      <a:pt x="23939" y="254"/>
                      <a:pt x="27419" y="991"/>
                      <a:pt x="30797" y="1689"/>
                    </a:cubicBezTo>
                    <a:cubicBezTo>
                      <a:pt x="33693" y="2299"/>
                      <a:pt x="36703" y="2934"/>
                      <a:pt x="40818" y="3226"/>
                    </a:cubicBezTo>
                    <a:cubicBezTo>
                      <a:pt x="46825" y="3658"/>
                      <a:pt x="52895" y="3213"/>
                      <a:pt x="58890" y="1931"/>
                    </a:cubicBezTo>
                    <a:lnTo>
                      <a:pt x="58890" y="9728"/>
                    </a:lnTo>
                    <a:cubicBezTo>
                      <a:pt x="52705" y="10909"/>
                      <a:pt x="46456" y="11328"/>
                      <a:pt x="40259" y="10884"/>
                    </a:cubicBezTo>
                    <a:cubicBezTo>
                      <a:pt x="35636" y="10554"/>
                      <a:pt x="32233" y="9842"/>
                      <a:pt x="29223" y="9208"/>
                    </a:cubicBezTo>
                    <a:cubicBezTo>
                      <a:pt x="25933" y="8522"/>
                      <a:pt x="23101" y="7925"/>
                      <a:pt x="19113" y="7874"/>
                    </a:cubicBezTo>
                    <a:cubicBezTo>
                      <a:pt x="12928" y="7734"/>
                      <a:pt x="6464" y="9132"/>
                      <a:pt x="0" y="11862"/>
                    </a:cubicBezTo>
                    <a:lnTo>
                      <a:pt x="0" y="3683"/>
                    </a:lnTo>
                    <a:cubicBezTo>
                      <a:pt x="6464" y="1308"/>
                      <a:pt x="12903" y="0"/>
                      <a:pt x="19215" y="19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8" name="Shape 83"/>
              <p:cNvSpPr/>
              <p:nvPr/>
            </p:nvSpPr>
            <p:spPr>
              <a:xfrm>
                <a:off x="1457767" y="242701"/>
                <a:ext cx="455435" cy="441693"/>
              </a:xfrm>
              <a:custGeom>
                <a:avLst/>
                <a:gdLst/>
                <a:ahLst/>
                <a:cxnLst/>
                <a:rect l="0" t="0" r="0" b="0"/>
                <a:pathLst>
                  <a:path w="455435" h="441693">
                    <a:moveTo>
                      <a:pt x="0" y="0"/>
                    </a:moveTo>
                    <a:lnTo>
                      <a:pt x="159004" y="0"/>
                    </a:lnTo>
                    <a:lnTo>
                      <a:pt x="159004" y="14072"/>
                    </a:lnTo>
                    <a:lnTo>
                      <a:pt x="135471" y="16040"/>
                    </a:lnTo>
                    <a:cubicBezTo>
                      <a:pt x="109957" y="18669"/>
                      <a:pt x="109957" y="21933"/>
                      <a:pt x="109957" y="101816"/>
                    </a:cubicBezTo>
                    <a:lnTo>
                      <a:pt x="109957" y="264237"/>
                    </a:lnTo>
                    <a:cubicBezTo>
                      <a:pt x="109957" y="357886"/>
                      <a:pt x="125654" y="420091"/>
                      <a:pt x="227076" y="420091"/>
                    </a:cubicBezTo>
                    <a:cubicBezTo>
                      <a:pt x="295135" y="420091"/>
                      <a:pt x="335699" y="379489"/>
                      <a:pt x="345504" y="367703"/>
                    </a:cubicBezTo>
                    <a:lnTo>
                      <a:pt x="345504" y="101816"/>
                    </a:lnTo>
                    <a:cubicBezTo>
                      <a:pt x="345504" y="21946"/>
                      <a:pt x="345504" y="18669"/>
                      <a:pt x="319989" y="16040"/>
                    </a:cubicBezTo>
                    <a:lnTo>
                      <a:pt x="296456" y="14072"/>
                    </a:lnTo>
                    <a:lnTo>
                      <a:pt x="296456" y="0"/>
                    </a:lnTo>
                    <a:lnTo>
                      <a:pt x="455435" y="0"/>
                    </a:lnTo>
                    <a:lnTo>
                      <a:pt x="455435" y="14072"/>
                    </a:lnTo>
                    <a:lnTo>
                      <a:pt x="431863" y="16040"/>
                    </a:lnTo>
                    <a:cubicBezTo>
                      <a:pt x="406362" y="18669"/>
                      <a:pt x="406362" y="21946"/>
                      <a:pt x="406362" y="101816"/>
                    </a:cubicBezTo>
                    <a:lnTo>
                      <a:pt x="406362" y="431876"/>
                    </a:lnTo>
                    <a:lnTo>
                      <a:pt x="386728" y="437782"/>
                    </a:lnTo>
                    <a:lnTo>
                      <a:pt x="370357" y="418770"/>
                    </a:lnTo>
                    <a:cubicBezTo>
                      <a:pt x="361201" y="409626"/>
                      <a:pt x="355968" y="400444"/>
                      <a:pt x="346151" y="400469"/>
                    </a:cubicBezTo>
                    <a:cubicBezTo>
                      <a:pt x="337007" y="400469"/>
                      <a:pt x="282702" y="441693"/>
                      <a:pt x="195644" y="441693"/>
                    </a:cubicBezTo>
                    <a:cubicBezTo>
                      <a:pt x="60211" y="441693"/>
                      <a:pt x="49073" y="363766"/>
                      <a:pt x="49073" y="274727"/>
                    </a:cubicBezTo>
                    <a:lnTo>
                      <a:pt x="49073" y="101816"/>
                    </a:lnTo>
                    <a:cubicBezTo>
                      <a:pt x="49073" y="21933"/>
                      <a:pt x="49073" y="18669"/>
                      <a:pt x="23571" y="16040"/>
                    </a:cubicBezTo>
                    <a:lnTo>
                      <a:pt x="0" y="14072"/>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89" name="Shape 84"/>
              <p:cNvSpPr/>
              <p:nvPr/>
            </p:nvSpPr>
            <p:spPr>
              <a:xfrm>
                <a:off x="1922292" y="242716"/>
                <a:ext cx="376238" cy="431864"/>
              </a:xfrm>
              <a:custGeom>
                <a:avLst/>
                <a:gdLst/>
                <a:ahLst/>
                <a:cxnLst/>
                <a:rect l="0" t="0" r="0" b="0"/>
                <a:pathLst>
                  <a:path w="376238" h="431864">
                    <a:moveTo>
                      <a:pt x="5880" y="0"/>
                    </a:moveTo>
                    <a:lnTo>
                      <a:pt x="370358" y="0"/>
                    </a:lnTo>
                    <a:cubicBezTo>
                      <a:pt x="372974" y="14389"/>
                      <a:pt x="376238" y="101460"/>
                      <a:pt x="376238" y="104089"/>
                    </a:cubicBezTo>
                    <a:lnTo>
                      <a:pt x="360553" y="104089"/>
                    </a:lnTo>
                    <a:cubicBezTo>
                      <a:pt x="346151" y="28130"/>
                      <a:pt x="344856" y="18301"/>
                      <a:pt x="252565" y="18301"/>
                    </a:cubicBezTo>
                    <a:lnTo>
                      <a:pt x="218554" y="18301"/>
                    </a:lnTo>
                    <a:lnTo>
                      <a:pt x="218554" y="330023"/>
                    </a:lnTo>
                    <a:cubicBezTo>
                      <a:pt x="218554" y="409943"/>
                      <a:pt x="218554" y="413182"/>
                      <a:pt x="255181" y="415823"/>
                    </a:cubicBezTo>
                    <a:lnTo>
                      <a:pt x="278765" y="417767"/>
                    </a:lnTo>
                    <a:lnTo>
                      <a:pt x="278765" y="431864"/>
                    </a:lnTo>
                    <a:lnTo>
                      <a:pt x="97498" y="431864"/>
                    </a:lnTo>
                    <a:lnTo>
                      <a:pt x="97498" y="417767"/>
                    </a:lnTo>
                    <a:lnTo>
                      <a:pt x="121717" y="415823"/>
                    </a:lnTo>
                    <a:cubicBezTo>
                      <a:pt x="157709" y="413182"/>
                      <a:pt x="157709" y="409943"/>
                      <a:pt x="157709" y="330023"/>
                    </a:cubicBezTo>
                    <a:lnTo>
                      <a:pt x="157709" y="18301"/>
                    </a:lnTo>
                    <a:lnTo>
                      <a:pt x="123660" y="18301"/>
                    </a:lnTo>
                    <a:cubicBezTo>
                      <a:pt x="31382" y="18301"/>
                      <a:pt x="30061" y="28130"/>
                      <a:pt x="15697" y="104089"/>
                    </a:cubicBezTo>
                    <a:lnTo>
                      <a:pt x="0" y="104089"/>
                    </a:lnTo>
                    <a:cubicBezTo>
                      <a:pt x="0" y="101460"/>
                      <a:pt x="3239" y="14389"/>
                      <a:pt x="5880"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0" name="Shape 85"/>
              <p:cNvSpPr/>
              <p:nvPr/>
            </p:nvSpPr>
            <p:spPr>
              <a:xfrm>
                <a:off x="2310079" y="232892"/>
                <a:ext cx="427305" cy="451510"/>
              </a:xfrm>
              <a:custGeom>
                <a:avLst/>
                <a:gdLst/>
                <a:ahLst/>
                <a:cxnLst/>
                <a:rect l="0" t="0" r="0" b="0"/>
                <a:pathLst>
                  <a:path w="427305" h="451510">
                    <a:moveTo>
                      <a:pt x="244069" y="0"/>
                    </a:moveTo>
                    <a:cubicBezTo>
                      <a:pt x="310833" y="0"/>
                      <a:pt x="360553" y="16370"/>
                      <a:pt x="377558" y="26810"/>
                    </a:cubicBezTo>
                    <a:cubicBezTo>
                      <a:pt x="381699" y="54750"/>
                      <a:pt x="385166" y="91415"/>
                      <a:pt x="388023" y="123685"/>
                    </a:cubicBezTo>
                    <a:lnTo>
                      <a:pt x="370370" y="127597"/>
                    </a:lnTo>
                    <a:cubicBezTo>
                      <a:pt x="363805" y="101410"/>
                      <a:pt x="355295" y="21603"/>
                      <a:pt x="243370" y="21603"/>
                    </a:cubicBezTo>
                    <a:cubicBezTo>
                      <a:pt x="136106" y="21603"/>
                      <a:pt x="68707" y="92265"/>
                      <a:pt x="68707" y="214643"/>
                    </a:cubicBezTo>
                    <a:cubicBezTo>
                      <a:pt x="68707" y="326225"/>
                      <a:pt x="125628" y="429895"/>
                      <a:pt x="253886" y="429895"/>
                    </a:cubicBezTo>
                    <a:cubicBezTo>
                      <a:pt x="277444" y="429895"/>
                      <a:pt x="307531" y="427279"/>
                      <a:pt x="330403" y="421399"/>
                    </a:cubicBezTo>
                    <a:lnTo>
                      <a:pt x="330403" y="371970"/>
                    </a:lnTo>
                    <a:cubicBezTo>
                      <a:pt x="330403" y="291846"/>
                      <a:pt x="330403" y="288582"/>
                      <a:pt x="284645" y="285940"/>
                    </a:cubicBezTo>
                    <a:lnTo>
                      <a:pt x="261061" y="283972"/>
                    </a:lnTo>
                    <a:lnTo>
                      <a:pt x="261061" y="269900"/>
                    </a:lnTo>
                    <a:lnTo>
                      <a:pt x="427305" y="269900"/>
                    </a:lnTo>
                    <a:lnTo>
                      <a:pt x="427305" y="283972"/>
                    </a:lnTo>
                    <a:lnTo>
                      <a:pt x="403720" y="285940"/>
                    </a:lnTo>
                    <a:cubicBezTo>
                      <a:pt x="391313" y="288582"/>
                      <a:pt x="391313" y="291846"/>
                      <a:pt x="391313" y="355549"/>
                    </a:cubicBezTo>
                    <a:cubicBezTo>
                      <a:pt x="391313" y="375260"/>
                      <a:pt x="392557" y="425425"/>
                      <a:pt x="392557" y="425425"/>
                    </a:cubicBezTo>
                    <a:cubicBezTo>
                      <a:pt x="369418" y="432689"/>
                      <a:pt x="319316" y="451510"/>
                      <a:pt x="249327" y="451510"/>
                    </a:cubicBezTo>
                    <a:cubicBezTo>
                      <a:pt x="117780" y="451510"/>
                      <a:pt x="0" y="393814"/>
                      <a:pt x="0" y="227051"/>
                    </a:cubicBezTo>
                    <a:cubicBezTo>
                      <a:pt x="0" y="52337"/>
                      <a:pt x="140665" y="0"/>
                      <a:pt x="244069"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1" name="Shape 86"/>
              <p:cNvSpPr/>
              <p:nvPr/>
            </p:nvSpPr>
            <p:spPr>
              <a:xfrm>
                <a:off x="2777597" y="242716"/>
                <a:ext cx="321285" cy="431864"/>
              </a:xfrm>
              <a:custGeom>
                <a:avLst/>
                <a:gdLst/>
                <a:ahLst/>
                <a:cxnLst/>
                <a:rect l="0" t="0" r="0" b="0"/>
                <a:pathLst>
                  <a:path w="321285" h="431864">
                    <a:moveTo>
                      <a:pt x="0" y="0"/>
                    </a:moveTo>
                    <a:lnTo>
                      <a:pt x="282029" y="0"/>
                    </a:lnTo>
                    <a:cubicBezTo>
                      <a:pt x="284645" y="14389"/>
                      <a:pt x="287934" y="89636"/>
                      <a:pt x="287934" y="95529"/>
                    </a:cubicBezTo>
                    <a:lnTo>
                      <a:pt x="272237" y="98146"/>
                    </a:lnTo>
                    <a:cubicBezTo>
                      <a:pt x="257810" y="28105"/>
                      <a:pt x="256502" y="18301"/>
                      <a:pt x="164135" y="18301"/>
                    </a:cubicBezTo>
                    <a:lnTo>
                      <a:pt x="109956" y="18301"/>
                    </a:lnTo>
                    <a:lnTo>
                      <a:pt x="109956" y="198260"/>
                    </a:lnTo>
                    <a:lnTo>
                      <a:pt x="168046" y="198260"/>
                    </a:lnTo>
                    <a:cubicBezTo>
                      <a:pt x="218961" y="198260"/>
                      <a:pt x="230721" y="197600"/>
                      <a:pt x="234633" y="170790"/>
                    </a:cubicBezTo>
                    <a:lnTo>
                      <a:pt x="237922" y="148539"/>
                    </a:lnTo>
                    <a:lnTo>
                      <a:pt x="255181" y="148539"/>
                    </a:lnTo>
                    <a:lnTo>
                      <a:pt x="255181" y="266268"/>
                    </a:lnTo>
                    <a:lnTo>
                      <a:pt x="237922" y="266268"/>
                    </a:lnTo>
                    <a:lnTo>
                      <a:pt x="234633" y="244069"/>
                    </a:lnTo>
                    <a:cubicBezTo>
                      <a:pt x="230721" y="217221"/>
                      <a:pt x="218961" y="216573"/>
                      <a:pt x="168046" y="216573"/>
                    </a:cubicBezTo>
                    <a:lnTo>
                      <a:pt x="109956" y="216573"/>
                    </a:lnTo>
                    <a:lnTo>
                      <a:pt x="109956" y="405041"/>
                    </a:lnTo>
                    <a:cubicBezTo>
                      <a:pt x="133464" y="409626"/>
                      <a:pt x="157607" y="413538"/>
                      <a:pt x="181089" y="413538"/>
                    </a:cubicBezTo>
                    <a:cubicBezTo>
                      <a:pt x="285318" y="413538"/>
                      <a:pt x="291846" y="374282"/>
                      <a:pt x="304952" y="320611"/>
                    </a:cubicBezTo>
                    <a:lnTo>
                      <a:pt x="321285" y="323228"/>
                    </a:lnTo>
                    <a:cubicBezTo>
                      <a:pt x="315557" y="363817"/>
                      <a:pt x="308267" y="396456"/>
                      <a:pt x="299720" y="431864"/>
                    </a:cubicBezTo>
                    <a:lnTo>
                      <a:pt x="0" y="431864"/>
                    </a:lnTo>
                    <a:lnTo>
                      <a:pt x="0" y="417767"/>
                    </a:lnTo>
                    <a:lnTo>
                      <a:pt x="23571" y="415823"/>
                    </a:lnTo>
                    <a:cubicBezTo>
                      <a:pt x="49073" y="413182"/>
                      <a:pt x="49073" y="409918"/>
                      <a:pt x="49073" y="329883"/>
                    </a:cubicBezTo>
                    <a:lnTo>
                      <a:pt x="49073" y="101879"/>
                    </a:lnTo>
                    <a:cubicBezTo>
                      <a:pt x="49073" y="21933"/>
                      <a:pt x="49073" y="18644"/>
                      <a:pt x="23571" y="16028"/>
                    </a:cubicBezTo>
                    <a:lnTo>
                      <a:pt x="0" y="1405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2" name="Shape 87"/>
              <p:cNvSpPr/>
              <p:nvPr/>
            </p:nvSpPr>
            <p:spPr>
              <a:xfrm>
                <a:off x="3150171" y="242716"/>
                <a:ext cx="180918" cy="431864"/>
              </a:xfrm>
              <a:custGeom>
                <a:avLst/>
                <a:gdLst/>
                <a:ahLst/>
                <a:cxnLst/>
                <a:rect l="0" t="0" r="0" b="0"/>
                <a:pathLst>
                  <a:path w="180918" h="431864">
                    <a:moveTo>
                      <a:pt x="0" y="0"/>
                    </a:moveTo>
                    <a:lnTo>
                      <a:pt x="170802" y="0"/>
                    </a:lnTo>
                    <a:lnTo>
                      <a:pt x="180918" y="602"/>
                    </a:lnTo>
                    <a:lnTo>
                      <a:pt x="180918" y="25548"/>
                    </a:lnTo>
                    <a:lnTo>
                      <a:pt x="150508" y="21577"/>
                    </a:lnTo>
                    <a:cubicBezTo>
                      <a:pt x="136779" y="21577"/>
                      <a:pt x="123012" y="24193"/>
                      <a:pt x="109956" y="26810"/>
                    </a:cubicBezTo>
                    <a:lnTo>
                      <a:pt x="109956" y="225082"/>
                    </a:lnTo>
                    <a:lnTo>
                      <a:pt x="147219" y="225082"/>
                    </a:lnTo>
                    <a:lnTo>
                      <a:pt x="180918" y="220178"/>
                    </a:lnTo>
                    <a:lnTo>
                      <a:pt x="180918" y="258985"/>
                    </a:lnTo>
                    <a:lnTo>
                      <a:pt x="174739" y="251943"/>
                    </a:lnTo>
                    <a:cubicBezTo>
                      <a:pt x="164224" y="243396"/>
                      <a:pt x="147891" y="243396"/>
                      <a:pt x="134163" y="243396"/>
                    </a:cubicBezTo>
                    <a:lnTo>
                      <a:pt x="109956" y="243396"/>
                    </a:lnTo>
                    <a:lnTo>
                      <a:pt x="109956" y="329959"/>
                    </a:lnTo>
                    <a:cubicBezTo>
                      <a:pt x="109956" y="409918"/>
                      <a:pt x="109956" y="413182"/>
                      <a:pt x="134760" y="415823"/>
                    </a:cubicBezTo>
                    <a:lnTo>
                      <a:pt x="158343" y="417767"/>
                    </a:lnTo>
                    <a:lnTo>
                      <a:pt x="158343" y="431864"/>
                    </a:lnTo>
                    <a:lnTo>
                      <a:pt x="0" y="431864"/>
                    </a:lnTo>
                    <a:lnTo>
                      <a:pt x="0" y="417767"/>
                    </a:lnTo>
                    <a:lnTo>
                      <a:pt x="23546" y="415823"/>
                    </a:lnTo>
                    <a:cubicBezTo>
                      <a:pt x="49073" y="413182"/>
                      <a:pt x="49073" y="409918"/>
                      <a:pt x="49073" y="329959"/>
                    </a:cubicBezTo>
                    <a:lnTo>
                      <a:pt x="49073" y="101879"/>
                    </a:lnTo>
                    <a:cubicBezTo>
                      <a:pt x="49073" y="21933"/>
                      <a:pt x="49073" y="18644"/>
                      <a:pt x="23546" y="16028"/>
                    </a:cubicBezTo>
                    <a:lnTo>
                      <a:pt x="0" y="14059"/>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3" name="Shape 88"/>
              <p:cNvSpPr/>
              <p:nvPr/>
            </p:nvSpPr>
            <p:spPr>
              <a:xfrm>
                <a:off x="3331089" y="243318"/>
                <a:ext cx="203803" cy="431262"/>
              </a:xfrm>
              <a:custGeom>
                <a:avLst/>
                <a:gdLst/>
                <a:ahLst/>
                <a:cxnLst/>
                <a:rect l="0" t="0" r="0" b="0"/>
                <a:pathLst>
                  <a:path w="203803" h="431262">
                    <a:moveTo>
                      <a:pt x="0" y="0"/>
                    </a:moveTo>
                    <a:lnTo>
                      <a:pt x="39481" y="2350"/>
                    </a:lnTo>
                    <a:cubicBezTo>
                      <a:pt x="90336" y="9528"/>
                      <a:pt x="139656" y="33212"/>
                      <a:pt x="139656" y="107831"/>
                    </a:cubicBezTo>
                    <a:cubicBezTo>
                      <a:pt x="139656" y="168778"/>
                      <a:pt x="85351" y="204834"/>
                      <a:pt x="49333" y="221864"/>
                    </a:cubicBezTo>
                    <a:cubicBezTo>
                      <a:pt x="59151" y="240177"/>
                      <a:pt x="80778" y="282138"/>
                      <a:pt x="98470" y="313609"/>
                    </a:cubicBezTo>
                    <a:cubicBezTo>
                      <a:pt x="125927" y="362771"/>
                      <a:pt x="154731" y="401467"/>
                      <a:pt x="171050" y="410650"/>
                    </a:cubicBezTo>
                    <a:cubicBezTo>
                      <a:pt x="177604" y="414599"/>
                      <a:pt x="189376" y="417165"/>
                      <a:pt x="203803" y="417165"/>
                    </a:cubicBezTo>
                    <a:lnTo>
                      <a:pt x="203803" y="431262"/>
                    </a:lnTo>
                    <a:lnTo>
                      <a:pt x="153410" y="431262"/>
                    </a:lnTo>
                    <a:cubicBezTo>
                      <a:pt x="110217" y="431262"/>
                      <a:pt x="80131" y="402090"/>
                      <a:pt x="60484" y="366060"/>
                    </a:cubicBezTo>
                    <a:lnTo>
                      <a:pt x="34322" y="315577"/>
                    </a:lnTo>
                    <a:cubicBezTo>
                      <a:pt x="21568" y="291498"/>
                      <a:pt x="9928" y="271455"/>
                      <a:pt x="1332" y="259901"/>
                    </a:cubicBezTo>
                    <a:lnTo>
                      <a:pt x="0" y="258383"/>
                    </a:lnTo>
                    <a:lnTo>
                      <a:pt x="0" y="219576"/>
                    </a:lnTo>
                    <a:lnTo>
                      <a:pt x="5843" y="218725"/>
                    </a:lnTo>
                    <a:cubicBezTo>
                      <a:pt x="43008" y="206980"/>
                      <a:pt x="70962" y="176560"/>
                      <a:pt x="70962" y="121115"/>
                    </a:cubicBezTo>
                    <a:cubicBezTo>
                      <a:pt x="70962" y="63689"/>
                      <a:pt x="42651" y="36073"/>
                      <a:pt x="6962" y="25855"/>
                    </a:cubicBezTo>
                    <a:lnTo>
                      <a:pt x="0" y="24946"/>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4" name="Shape 89"/>
              <p:cNvSpPr/>
              <p:nvPr/>
            </p:nvSpPr>
            <p:spPr>
              <a:xfrm>
                <a:off x="3543972" y="232887"/>
                <a:ext cx="274777" cy="451510"/>
              </a:xfrm>
              <a:custGeom>
                <a:avLst/>
                <a:gdLst/>
                <a:ahLst/>
                <a:cxnLst/>
                <a:rect l="0" t="0" r="0" b="0"/>
                <a:pathLst>
                  <a:path w="274777" h="451510">
                    <a:moveTo>
                      <a:pt x="151816" y="0"/>
                    </a:moveTo>
                    <a:cubicBezTo>
                      <a:pt x="192392" y="0"/>
                      <a:pt x="225082" y="10490"/>
                      <a:pt x="242087" y="20917"/>
                    </a:cubicBezTo>
                    <a:cubicBezTo>
                      <a:pt x="245504" y="44221"/>
                      <a:pt x="247116" y="92202"/>
                      <a:pt x="248653" y="111227"/>
                    </a:cubicBezTo>
                    <a:lnTo>
                      <a:pt x="232258" y="111227"/>
                    </a:lnTo>
                    <a:cubicBezTo>
                      <a:pt x="225755" y="78537"/>
                      <a:pt x="215265" y="21603"/>
                      <a:pt x="141363" y="21603"/>
                    </a:cubicBezTo>
                    <a:cubicBezTo>
                      <a:pt x="103365" y="21603"/>
                      <a:pt x="70028" y="49099"/>
                      <a:pt x="70028" y="92913"/>
                    </a:cubicBezTo>
                    <a:cubicBezTo>
                      <a:pt x="70028" y="131547"/>
                      <a:pt x="98146" y="152476"/>
                      <a:pt x="133490" y="173393"/>
                    </a:cubicBezTo>
                    <a:lnTo>
                      <a:pt x="169430" y="193688"/>
                    </a:lnTo>
                    <a:cubicBezTo>
                      <a:pt x="221196" y="223139"/>
                      <a:pt x="274777" y="250596"/>
                      <a:pt x="274777" y="329159"/>
                    </a:cubicBezTo>
                    <a:cubicBezTo>
                      <a:pt x="274777" y="417475"/>
                      <a:pt x="193002" y="451510"/>
                      <a:pt x="123672" y="451510"/>
                    </a:cubicBezTo>
                    <a:cubicBezTo>
                      <a:pt x="72606" y="451510"/>
                      <a:pt x="41224" y="437769"/>
                      <a:pt x="20942" y="425348"/>
                    </a:cubicBezTo>
                    <a:cubicBezTo>
                      <a:pt x="14719" y="400596"/>
                      <a:pt x="7404" y="355041"/>
                      <a:pt x="0" y="310173"/>
                    </a:cubicBezTo>
                    <a:lnTo>
                      <a:pt x="20942" y="304915"/>
                    </a:lnTo>
                    <a:cubicBezTo>
                      <a:pt x="28143" y="352044"/>
                      <a:pt x="52336" y="429895"/>
                      <a:pt x="141986" y="429895"/>
                    </a:cubicBezTo>
                    <a:cubicBezTo>
                      <a:pt x="187122" y="429895"/>
                      <a:pt x="220523" y="400469"/>
                      <a:pt x="220523" y="349428"/>
                    </a:cubicBezTo>
                    <a:cubicBezTo>
                      <a:pt x="220523" y="301651"/>
                      <a:pt x="180619" y="268936"/>
                      <a:pt x="129553" y="246050"/>
                    </a:cubicBezTo>
                    <a:lnTo>
                      <a:pt x="87681" y="223139"/>
                    </a:lnTo>
                    <a:cubicBezTo>
                      <a:pt x="50393" y="202857"/>
                      <a:pt x="15710" y="162281"/>
                      <a:pt x="15710" y="113195"/>
                    </a:cubicBezTo>
                    <a:cubicBezTo>
                      <a:pt x="15710" y="33363"/>
                      <a:pt x="82448" y="0"/>
                      <a:pt x="151816" y="0"/>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5" name="Shape 90"/>
              <p:cNvSpPr/>
              <p:nvPr/>
            </p:nvSpPr>
            <p:spPr>
              <a:xfrm>
                <a:off x="1014213" y="147539"/>
                <a:ext cx="219227" cy="526943"/>
              </a:xfrm>
              <a:custGeom>
                <a:avLst/>
                <a:gdLst/>
                <a:ahLst/>
                <a:cxnLst/>
                <a:rect l="0" t="0" r="0" b="0"/>
                <a:pathLst>
                  <a:path w="219227" h="526943">
                    <a:moveTo>
                      <a:pt x="214305" y="962"/>
                    </a:moveTo>
                    <a:lnTo>
                      <a:pt x="219227" y="1471"/>
                    </a:lnTo>
                    <a:lnTo>
                      <a:pt x="219227" y="27462"/>
                    </a:lnTo>
                    <a:lnTo>
                      <a:pt x="208946" y="24769"/>
                    </a:lnTo>
                    <a:cubicBezTo>
                      <a:pt x="199414" y="23192"/>
                      <a:pt x="189271" y="22385"/>
                      <a:pt x="178537" y="22385"/>
                    </a:cubicBezTo>
                    <a:cubicBezTo>
                      <a:pt x="160845" y="22385"/>
                      <a:pt x="143408" y="25814"/>
                      <a:pt x="126124" y="29255"/>
                    </a:cubicBezTo>
                    <a:lnTo>
                      <a:pt x="126022" y="277845"/>
                    </a:lnTo>
                    <a:cubicBezTo>
                      <a:pt x="146063" y="278899"/>
                      <a:pt x="167564" y="277261"/>
                      <a:pt x="187617" y="277261"/>
                    </a:cubicBezTo>
                    <a:lnTo>
                      <a:pt x="219227" y="272592"/>
                    </a:lnTo>
                    <a:lnTo>
                      <a:pt x="219227" y="303582"/>
                    </a:lnTo>
                    <a:lnTo>
                      <a:pt x="217551" y="302140"/>
                    </a:lnTo>
                    <a:cubicBezTo>
                      <a:pt x="204152" y="295041"/>
                      <a:pt x="186690" y="295155"/>
                      <a:pt x="172250" y="295155"/>
                    </a:cubicBezTo>
                    <a:cubicBezTo>
                      <a:pt x="163868" y="295079"/>
                      <a:pt x="138976" y="295155"/>
                      <a:pt x="126022" y="295155"/>
                    </a:cubicBezTo>
                    <a:lnTo>
                      <a:pt x="125959" y="404172"/>
                    </a:lnTo>
                    <a:cubicBezTo>
                      <a:pt x="125959" y="424212"/>
                      <a:pt x="124434" y="473895"/>
                      <a:pt x="129870" y="493415"/>
                    </a:cubicBezTo>
                    <a:cubicBezTo>
                      <a:pt x="134188" y="508782"/>
                      <a:pt x="143497" y="510788"/>
                      <a:pt x="158902" y="512414"/>
                    </a:cubicBezTo>
                    <a:lnTo>
                      <a:pt x="185496" y="514624"/>
                    </a:lnTo>
                    <a:lnTo>
                      <a:pt x="185496" y="526943"/>
                    </a:lnTo>
                    <a:lnTo>
                      <a:pt x="0" y="526943"/>
                    </a:lnTo>
                    <a:lnTo>
                      <a:pt x="0" y="514624"/>
                    </a:lnTo>
                    <a:lnTo>
                      <a:pt x="26644" y="512414"/>
                    </a:lnTo>
                    <a:cubicBezTo>
                      <a:pt x="42405" y="510788"/>
                      <a:pt x="51968" y="508833"/>
                      <a:pt x="56362" y="493415"/>
                    </a:cubicBezTo>
                    <a:cubicBezTo>
                      <a:pt x="61900" y="474073"/>
                      <a:pt x="60401" y="424111"/>
                      <a:pt x="60401" y="404172"/>
                    </a:cubicBezTo>
                    <a:lnTo>
                      <a:pt x="60401" y="123705"/>
                    </a:lnTo>
                    <a:cubicBezTo>
                      <a:pt x="60401" y="103830"/>
                      <a:pt x="61900" y="53855"/>
                      <a:pt x="56362" y="34526"/>
                    </a:cubicBezTo>
                    <a:cubicBezTo>
                      <a:pt x="51968" y="19095"/>
                      <a:pt x="42405" y="17152"/>
                      <a:pt x="26644" y="15514"/>
                    </a:cubicBezTo>
                    <a:lnTo>
                      <a:pt x="0" y="13329"/>
                    </a:lnTo>
                    <a:lnTo>
                      <a:pt x="0" y="985"/>
                    </a:lnTo>
                    <a:lnTo>
                      <a:pt x="126467" y="985"/>
                    </a:lnTo>
                    <a:cubicBezTo>
                      <a:pt x="154299" y="988"/>
                      <a:pt x="184564" y="0"/>
                      <a:pt x="214305" y="962"/>
                    </a:cubicBez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sp>
            <p:nvSpPr>
              <p:cNvPr id="96" name="Shape 91"/>
              <p:cNvSpPr/>
              <p:nvPr/>
            </p:nvSpPr>
            <p:spPr>
              <a:xfrm>
                <a:off x="1233440" y="149010"/>
                <a:ext cx="446989" cy="758288"/>
              </a:xfrm>
              <a:custGeom>
                <a:avLst/>
                <a:gdLst/>
                <a:ahLst/>
                <a:cxnLst/>
                <a:rect l="0" t="0" r="0" b="0"/>
                <a:pathLst>
                  <a:path w="446989" h="758288">
                    <a:moveTo>
                      <a:pt x="0" y="0"/>
                    </a:moveTo>
                    <a:lnTo>
                      <a:pt x="59867" y="6188"/>
                    </a:lnTo>
                    <a:cubicBezTo>
                      <a:pt x="121280" y="18657"/>
                      <a:pt x="168821" y="52169"/>
                      <a:pt x="168821" y="140230"/>
                    </a:cubicBezTo>
                    <a:cubicBezTo>
                      <a:pt x="168821" y="203565"/>
                      <a:pt x="125743" y="244815"/>
                      <a:pt x="73127" y="270672"/>
                    </a:cubicBezTo>
                    <a:cubicBezTo>
                      <a:pt x="73292" y="273263"/>
                      <a:pt x="73901" y="276260"/>
                      <a:pt x="73901" y="276260"/>
                    </a:cubicBezTo>
                    <a:cubicBezTo>
                      <a:pt x="81343" y="317725"/>
                      <a:pt x="139129" y="424228"/>
                      <a:pt x="161290" y="463814"/>
                    </a:cubicBezTo>
                    <a:cubicBezTo>
                      <a:pt x="211417" y="556244"/>
                      <a:pt x="339789" y="743201"/>
                      <a:pt x="435889" y="737168"/>
                    </a:cubicBezTo>
                    <a:lnTo>
                      <a:pt x="446989" y="737232"/>
                    </a:lnTo>
                    <a:lnTo>
                      <a:pt x="446888" y="752396"/>
                    </a:lnTo>
                    <a:lnTo>
                      <a:pt x="430009" y="752980"/>
                    </a:lnTo>
                    <a:cubicBezTo>
                      <a:pt x="294221" y="758288"/>
                      <a:pt x="172872" y="606993"/>
                      <a:pt x="102286" y="485683"/>
                    </a:cubicBezTo>
                    <a:cubicBezTo>
                      <a:pt x="73558" y="436369"/>
                      <a:pt x="45733" y="379079"/>
                      <a:pt x="20917" y="327708"/>
                    </a:cubicBezTo>
                    <a:cubicBezTo>
                      <a:pt x="17850" y="321065"/>
                      <a:pt x="14370" y="315636"/>
                      <a:pt x="10573" y="311202"/>
                    </a:cubicBezTo>
                    <a:lnTo>
                      <a:pt x="0" y="302111"/>
                    </a:lnTo>
                    <a:lnTo>
                      <a:pt x="0" y="271121"/>
                    </a:lnTo>
                    <a:lnTo>
                      <a:pt x="20569" y="268084"/>
                    </a:lnTo>
                    <a:cubicBezTo>
                      <a:pt x="66566" y="252762"/>
                      <a:pt x="93205" y="214865"/>
                      <a:pt x="93205" y="156829"/>
                    </a:cubicBezTo>
                    <a:cubicBezTo>
                      <a:pt x="93205" y="93640"/>
                      <a:pt x="66195" y="48782"/>
                      <a:pt x="16460" y="30303"/>
                    </a:cubicBezTo>
                    <a:lnTo>
                      <a:pt x="0" y="25991"/>
                    </a:lnTo>
                    <a:lnTo>
                      <a:pt x="0" y="0"/>
                    </a:lnTo>
                    <a:close/>
                  </a:path>
                </a:pathLst>
              </a:custGeom>
              <a:ln w="0" cap="flat">
                <a:miter lim="127000"/>
              </a:ln>
            </p:spPr>
            <p:style>
              <a:lnRef idx="0">
                <a:srgbClr val="000000">
                  <a:alpha val="0"/>
                </a:srgbClr>
              </a:lnRef>
              <a:fillRef idx="1">
                <a:srgbClr val="DB303B"/>
              </a:fillRef>
              <a:effectRef idx="0">
                <a:scrgbClr r="0" g="0" b="0"/>
              </a:effectRef>
              <a:fontRef idx="none"/>
            </p:style>
            <p:txBody>
              <a:bodyPr/>
              <a:lstStyle/>
              <a:p>
                <a:endParaRPr lang="en-US"/>
              </a:p>
            </p:txBody>
          </p:sp>
        </p:grpSp>
        <p:sp>
          <p:nvSpPr>
            <p:cNvPr id="25" name="Rectangle 74"/>
            <p:cNvSpPr>
              <a:spLocks noChangeArrowheads="1"/>
            </p:cNvSpPr>
            <p:nvPr/>
          </p:nvSpPr>
          <p:spPr bwMode="auto">
            <a:xfrm>
              <a:off x="82550" y="5404529"/>
              <a:ext cx="286488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smtClean="0">
                  <a:ln>
                    <a:noFill/>
                  </a:ln>
                  <a:solidFill>
                    <a:srgbClr val="525252"/>
                  </a:solidFill>
                  <a:effectLst/>
                  <a:latin typeface="Calibri" panose="020F0502020204030204" pitchFamily="34" charset="0"/>
                  <a:ea typeface="Calibri" panose="020F0502020204030204" pitchFamily="34" charset="0"/>
                  <a:cs typeface="Times New Roman" panose="02020603050405020304" pitchFamily="18" charset="0"/>
                </a:rPr>
                <a:t>Institute for Translational </a:t>
              </a:r>
              <a:endParaRPr kumimoji="0" lang="en-US" altLang="en-US" sz="500" b="1" i="0" u="none" strike="noStrike" cap="none" normalizeH="0" baseline="0" dirty="0" smtClean="0">
                <a:ln>
                  <a:noFill/>
                </a:ln>
                <a:solidFill>
                  <a:schemeClr val="tx1"/>
                </a:solidFill>
                <a:effectLst/>
              </a:endParaRPr>
            </a:p>
            <a:p>
              <a:pPr lvl="0"/>
              <a:r>
                <a:rPr lang="en-US" altLang="en-US" sz="1200" b="1" dirty="0" smtClean="0">
                  <a:solidFill>
                    <a:srgbClr val="525252"/>
                  </a:solidFill>
                  <a:latin typeface="Calibri" panose="020F0502020204030204" pitchFamily="34" charset="0"/>
                  <a:ea typeface="Calibri" panose="020F0502020204030204" pitchFamily="34" charset="0"/>
                  <a:cs typeface="Times New Roman" panose="02020603050405020304" pitchFamily="18" charset="0"/>
                </a:rPr>
                <a:t>Medicine and  </a:t>
              </a:r>
              <a:r>
                <a:rPr lang="en-US" altLang="en-US" sz="1200" b="1" dirty="0">
                  <a:solidFill>
                    <a:srgbClr val="525252"/>
                  </a:solidFill>
                  <a:latin typeface="Calibri" panose="020F0502020204030204" pitchFamily="34" charset="0"/>
                  <a:ea typeface="Calibri" panose="020F0502020204030204" pitchFamily="34" charset="0"/>
                  <a:cs typeface="Times New Roman" panose="02020603050405020304" pitchFamily="18" charset="0"/>
                </a:rPr>
                <a:t>Science </a:t>
              </a:r>
              <a:endParaRPr kumimoji="0" lang="en-US" altLang="en-US" sz="1200" b="1"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97" name="Title 1"/>
          <p:cNvSpPr txBox="1">
            <a:spLocks/>
          </p:cNvSpPr>
          <p:nvPr/>
        </p:nvSpPr>
        <p:spPr>
          <a:xfrm>
            <a:off x="457200" y="152718"/>
            <a:ext cx="8001000" cy="723582"/>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200" b="1" dirty="0" smtClean="0"/>
              <a:t>National Cancer Moonshot Initiative</a:t>
            </a:r>
            <a:endParaRPr lang="en-US" sz="3200" dirty="0"/>
          </a:p>
        </p:txBody>
      </p:sp>
      <p:sp>
        <p:nvSpPr>
          <p:cNvPr id="98" name="Content Placeholder 2"/>
          <p:cNvSpPr txBox="1">
            <a:spLocks/>
          </p:cNvSpPr>
          <p:nvPr/>
        </p:nvSpPr>
        <p:spPr>
          <a:xfrm>
            <a:off x="457200" y="1362076"/>
            <a:ext cx="8115300" cy="4764088"/>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mtClean="0"/>
              <a:t>The National Cancer Moonshot Initiative was established to accelerate cancer research, to make more therapies available to more patients, and to improve our ability to prevent cancer and detect it an early stage</a:t>
            </a:r>
          </a:p>
          <a:p>
            <a:r>
              <a:rPr lang="en-US" smtClean="0"/>
              <a:t>Community input is critical to the success of the National Cancer Moonshot Initiative, and NIH is asking the community to submit their scientific ideas or suggestion for addressing cancer research challenges to </a:t>
            </a:r>
            <a:r>
              <a:rPr lang="en-US" smtClean="0">
                <a:hlinkClick r:id="rId2"/>
              </a:rPr>
              <a:t>cancerreseaarch@nih.gov</a:t>
            </a:r>
            <a:r>
              <a:rPr lang="en-US" smtClean="0"/>
              <a:t> (closes July 1)</a:t>
            </a:r>
          </a:p>
          <a:p>
            <a:r>
              <a:rPr lang="en-US" smtClean="0"/>
              <a:t>The NCI Blue Ribbon Panel of experts will use the information submitted to help shape discussions on the cancer research priorities to be supported.</a:t>
            </a:r>
          </a:p>
          <a:p>
            <a:r>
              <a:rPr lang="en-US" smtClean="0"/>
              <a:t>The FY2017 President’s budge request includes $680 million of additional funding for NCI to support the this national cancer research initiative and a $260.5 million increase in NCI funding in its FY2016 appropriation</a:t>
            </a:r>
          </a:p>
          <a:p>
            <a:endParaRPr lang="en-US" dirty="0"/>
          </a:p>
        </p:txBody>
      </p:sp>
    </p:spTree>
    <p:extLst>
      <p:ext uri="{BB962C8B-B14F-4D97-AF65-F5344CB8AC3E}">
        <p14:creationId xmlns:p14="http://schemas.microsoft.com/office/powerpoint/2010/main" val="1088377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 y="857250"/>
            <a:ext cx="9143999" cy="5143502"/>
            <a:chOff x="-3" y="0"/>
            <a:chExt cx="12224085" cy="6858002"/>
          </a:xfrm>
        </p:grpSpPr>
        <p:sp>
          <p:nvSpPr>
            <p:cNvPr id="5" name="Rectangle 4"/>
            <p:cNvSpPr/>
            <p:nvPr userDrawn="1"/>
          </p:nvSpPr>
          <p:spPr>
            <a:xfrm>
              <a:off x="0" y="0"/>
              <a:ext cx="8909382" cy="240632"/>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6" name="Rectangle 5"/>
            <p:cNvSpPr/>
            <p:nvPr userDrawn="1"/>
          </p:nvSpPr>
          <p:spPr>
            <a:xfrm>
              <a:off x="3455067" y="6625389"/>
              <a:ext cx="8752974" cy="232611"/>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900" dirty="0">
                <a:ln w="3175">
                  <a:solidFill>
                    <a:prstClr val="white"/>
                  </a:solidFill>
                </a:ln>
                <a:solidFill>
                  <a:prstClr val="white"/>
                </a:solidFill>
                <a:latin typeface="Arial" panose="020B0604020202020204" pitchFamily="34" charset="0"/>
                <a:cs typeface="Arial" panose="020B0604020202020204" pitchFamily="34" charset="0"/>
              </a:endParaRPr>
            </a:p>
          </p:txBody>
        </p:sp>
        <p:sp>
          <p:nvSpPr>
            <p:cNvPr id="8" name="Rectangle 7"/>
            <p:cNvSpPr/>
            <p:nvPr userDrawn="1"/>
          </p:nvSpPr>
          <p:spPr>
            <a:xfrm rot="5400000">
              <a:off x="-2370524" y="2370523"/>
              <a:ext cx="5021176" cy="28013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sp>
          <p:nvSpPr>
            <p:cNvPr id="9" name="Rectangle 8"/>
            <p:cNvSpPr/>
            <p:nvPr userDrawn="1"/>
          </p:nvSpPr>
          <p:spPr>
            <a:xfrm rot="5400000">
              <a:off x="9444521" y="4078441"/>
              <a:ext cx="5270498" cy="2886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ln>
                  <a:solidFill>
                    <a:srgbClr val="FF0000"/>
                  </a:solidFill>
                </a:ln>
                <a:solidFill>
                  <a:srgbClr val="FF0000"/>
                </a:solidFill>
              </a:endParaRPr>
            </a:p>
          </p:txBody>
        </p:sp>
      </p:grpSp>
      <p:sp>
        <p:nvSpPr>
          <p:cNvPr id="2" name="Slide Number Placeholder 1"/>
          <p:cNvSpPr>
            <a:spLocks noGrp="1"/>
          </p:cNvSpPr>
          <p:nvPr>
            <p:ph type="sldNum" sz="quarter" idx="12"/>
          </p:nvPr>
        </p:nvSpPr>
        <p:spPr/>
        <p:txBody>
          <a:bodyPr/>
          <a:lstStyle/>
          <a:p>
            <a:fld id="{D37F7A37-8627-4B80-A978-8F6C8A5C7C8F}" type="slidenum">
              <a:rPr lang="en-US" smtClean="0">
                <a:solidFill>
                  <a:prstClr val="black">
                    <a:tint val="75000"/>
                  </a:prstClr>
                </a:solidFill>
              </a:rPr>
              <a:pPr/>
              <a:t>9</a:t>
            </a:fld>
            <a:endParaRPr lang="en-US">
              <a:solidFill>
                <a:prstClr val="black">
                  <a:tint val="75000"/>
                </a:prstClr>
              </a:solidFill>
            </a:endParaRPr>
          </a:p>
        </p:txBody>
      </p:sp>
      <p:sp>
        <p:nvSpPr>
          <p:cNvPr id="10" name="TextBox 9"/>
          <p:cNvSpPr txBox="1"/>
          <p:nvPr/>
        </p:nvSpPr>
        <p:spPr>
          <a:xfrm>
            <a:off x="104775" y="107928"/>
            <a:ext cx="8566897" cy="646331"/>
          </a:xfrm>
          <a:prstGeom prst="rect">
            <a:avLst/>
          </a:prstGeom>
          <a:noFill/>
        </p:spPr>
        <p:txBody>
          <a:bodyPr wrap="none" rtlCol="0">
            <a:spAutoFit/>
          </a:bodyPr>
          <a:lstStyle/>
          <a:p>
            <a:r>
              <a:rPr lang="en-US" sz="3600" b="1" dirty="0" smtClean="0">
                <a:solidFill>
                  <a:prstClr val="black"/>
                </a:solidFill>
              </a:rPr>
              <a:t>Cancer Moonshot: Panel Recommendations</a:t>
            </a:r>
            <a:endParaRPr lang="en-US" sz="3600" b="1" dirty="0">
              <a:solidFill>
                <a:prstClr val="black"/>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 y="5913521"/>
            <a:ext cx="2409825" cy="752475"/>
          </a:xfrm>
          <a:prstGeom prst="rect">
            <a:avLst/>
          </a:prstGeom>
        </p:spPr>
      </p:pic>
      <p:sp>
        <p:nvSpPr>
          <p:cNvPr id="7" name="Rectangle 6"/>
          <p:cNvSpPr/>
          <p:nvPr/>
        </p:nvSpPr>
        <p:spPr>
          <a:xfrm>
            <a:off x="526125" y="1109860"/>
            <a:ext cx="8245682" cy="4524315"/>
          </a:xfrm>
          <a:prstGeom prst="rect">
            <a:avLst/>
          </a:prstGeom>
        </p:spPr>
        <p:txBody>
          <a:bodyPr wrap="square">
            <a:spAutoFit/>
          </a:bodyPr>
          <a:lstStyle/>
          <a:p>
            <a:pPr marL="342900" indent="-342900">
              <a:buAutoNum type="arabicPeriod"/>
            </a:pPr>
            <a:r>
              <a:rPr lang="en-US" sz="2400" b="1" dirty="0" smtClean="0"/>
              <a:t>Establish </a:t>
            </a:r>
            <a:r>
              <a:rPr lang="en-US" sz="2400" b="1" dirty="0"/>
              <a:t>a network for direct patient involvement. </a:t>
            </a:r>
            <a:endParaRPr lang="en-US" sz="2400" b="1" dirty="0" smtClean="0"/>
          </a:p>
          <a:p>
            <a:pPr marL="342900" indent="-342900">
              <a:buAutoNum type="arabicPeriod"/>
            </a:pPr>
            <a:r>
              <a:rPr lang="en-US" sz="2400" b="1" dirty="0" smtClean="0"/>
              <a:t>Create </a:t>
            </a:r>
            <a:r>
              <a:rPr lang="en-US" sz="2400" b="1" dirty="0"/>
              <a:t>a clinical trials network devoted exclusively to immunotherapy. </a:t>
            </a:r>
            <a:endParaRPr lang="en-US" sz="2400" b="1" dirty="0" smtClean="0"/>
          </a:p>
          <a:p>
            <a:pPr marL="342900" indent="-342900">
              <a:buAutoNum type="arabicPeriod"/>
            </a:pPr>
            <a:r>
              <a:rPr lang="en-US" sz="2400" b="1" dirty="0" smtClean="0"/>
              <a:t>Develop </a:t>
            </a:r>
            <a:r>
              <a:rPr lang="en-US" sz="2400" b="1" dirty="0"/>
              <a:t>ways to overcome cancer’s resistance to therapy. </a:t>
            </a:r>
            <a:endParaRPr lang="en-US" sz="2400" b="1" dirty="0" smtClean="0"/>
          </a:p>
          <a:p>
            <a:pPr marL="342900" indent="-342900">
              <a:buAutoNum type="arabicPeriod"/>
            </a:pPr>
            <a:r>
              <a:rPr lang="en-US" sz="2400" b="1" dirty="0" smtClean="0"/>
              <a:t>Build </a:t>
            </a:r>
            <a:r>
              <a:rPr lang="en-US" sz="2400" b="1" dirty="0"/>
              <a:t>a national cancer data ecosystem. </a:t>
            </a:r>
            <a:endParaRPr lang="en-US" sz="2400" b="1" dirty="0" smtClean="0"/>
          </a:p>
          <a:p>
            <a:pPr marL="342900" indent="-342900">
              <a:buAutoNum type="arabicPeriod"/>
            </a:pPr>
            <a:r>
              <a:rPr lang="en-US" sz="2400" b="1" dirty="0" smtClean="0"/>
              <a:t>Intensify </a:t>
            </a:r>
            <a:r>
              <a:rPr lang="en-US" sz="2400" b="1" dirty="0"/>
              <a:t>research on the major drivers of childhood </a:t>
            </a:r>
            <a:r>
              <a:rPr lang="en-US" sz="2400" b="1" dirty="0" smtClean="0"/>
              <a:t>cancers.</a:t>
            </a:r>
          </a:p>
          <a:p>
            <a:pPr marL="342900" indent="-342900">
              <a:buAutoNum type="arabicPeriod"/>
            </a:pPr>
            <a:r>
              <a:rPr lang="en-US" sz="2400" b="1" dirty="0"/>
              <a:t>Minimize cancer treatment’s debilitating side </a:t>
            </a:r>
            <a:r>
              <a:rPr lang="en-US" sz="2400" b="1" dirty="0" smtClean="0"/>
              <a:t>effects.</a:t>
            </a:r>
          </a:p>
          <a:p>
            <a:pPr marL="342900" indent="-342900">
              <a:buAutoNum type="arabicPeriod"/>
            </a:pPr>
            <a:r>
              <a:rPr lang="en-US" sz="2400" b="1" dirty="0"/>
              <a:t>Expand use of proven cancer prevention and early detection </a:t>
            </a:r>
            <a:r>
              <a:rPr lang="en-US" sz="2400" b="1" dirty="0" smtClean="0"/>
              <a:t>strategies.</a:t>
            </a:r>
          </a:p>
          <a:p>
            <a:pPr marL="342900" indent="-342900">
              <a:buAutoNum type="arabicPeriod"/>
            </a:pPr>
            <a:r>
              <a:rPr lang="en-US" sz="2400" b="1" dirty="0"/>
              <a:t>Mine past patient data to predict future patient </a:t>
            </a:r>
            <a:r>
              <a:rPr lang="en-US" sz="2400" b="1" dirty="0" smtClean="0"/>
              <a:t>outcomes.</a:t>
            </a:r>
          </a:p>
          <a:p>
            <a:pPr marL="342900" indent="-342900">
              <a:buAutoNum type="arabicPeriod"/>
            </a:pPr>
            <a:r>
              <a:rPr lang="en-US" sz="2400" b="1" dirty="0"/>
              <a:t>Develop a 3-D cancer </a:t>
            </a:r>
            <a:r>
              <a:rPr lang="en-US" sz="2400" b="1" dirty="0" smtClean="0"/>
              <a:t>atlas.</a:t>
            </a:r>
          </a:p>
          <a:p>
            <a:pPr marL="342900" indent="-342900">
              <a:buAutoNum type="arabicPeriod"/>
            </a:pPr>
            <a:r>
              <a:rPr lang="en-US" sz="2400" b="1" dirty="0"/>
              <a:t>Develop new cancer technologies</a:t>
            </a:r>
          </a:p>
        </p:txBody>
      </p:sp>
      <p:sp>
        <p:nvSpPr>
          <p:cNvPr id="12" name="Rectangle 11"/>
          <p:cNvSpPr/>
          <p:nvPr/>
        </p:nvSpPr>
        <p:spPr>
          <a:xfrm>
            <a:off x="5114299" y="5521645"/>
            <a:ext cx="3813801" cy="369332"/>
          </a:xfrm>
          <a:prstGeom prst="rect">
            <a:avLst/>
          </a:prstGeom>
        </p:spPr>
        <p:txBody>
          <a:bodyPr wrap="none">
            <a:spAutoFit/>
          </a:bodyPr>
          <a:lstStyle/>
          <a:p>
            <a:r>
              <a:rPr lang="en-US" b="1" dirty="0" smtClean="0"/>
              <a:t>Updated from NCI:</a:t>
            </a:r>
            <a:r>
              <a:rPr lang="en-US" dirty="0" smtClean="0"/>
              <a:t> </a:t>
            </a:r>
            <a:r>
              <a:rPr lang="en-US" dirty="0"/>
              <a:t>September 7, 2016</a:t>
            </a:r>
          </a:p>
        </p:txBody>
      </p:sp>
    </p:spTree>
    <p:extLst>
      <p:ext uri="{BB962C8B-B14F-4D97-AF65-F5344CB8AC3E}">
        <p14:creationId xmlns:p14="http://schemas.microsoft.com/office/powerpoint/2010/main" val="589606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thout arrow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Rutger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SA@Rutgers slides 4-12-16.potx [Read-Only]" id="{71B97AD3-109E-4223-A965-6112082BAE71}" vid="{97020B2F-39B9-42A7-87FD-05F9A9763B4E}"/>
    </a:ext>
  </a:extLst>
</a:theme>
</file>

<file path=ppt/theme/theme3.xml><?xml version="1.0" encoding="utf-8"?>
<a:theme xmlns:a="http://schemas.openxmlformats.org/drawingml/2006/main" name="1_Rutger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SA@Rutgers slides 4-12-16.potx [Read-Only]" id="{71B97AD3-109E-4223-A965-6112082BAE71}" vid="{97020B2F-39B9-42A7-87FD-05F9A9763B4E}"/>
    </a:ext>
  </a:extLst>
</a:theme>
</file>

<file path=ppt/theme/theme4.xml><?xml version="1.0" encoding="utf-8"?>
<a:theme xmlns:a="http://schemas.openxmlformats.org/drawingml/2006/main" name="2_Rutger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SA@Rutgers slides 4-12-16.potx [Read-Only]" id="{71B97AD3-109E-4223-A965-6112082BAE71}" vid="{97020B2F-39B9-42A7-87FD-05F9A9763B4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13932BB50E0F40A2A420C0FA0699AE" ma:contentTypeVersion="0" ma:contentTypeDescription="Create a new document." ma:contentTypeScope="" ma:versionID="1ba8b3d26b8bb2e7d5ab090592e7f65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F36788-061D-4776-9C2E-6F59CE4DA6DE}">
  <ds:schemaRefs>
    <ds:schemaRef ds:uri="http://schemas.microsoft.com/sharepoint/v3/contenttype/forms"/>
  </ds:schemaRefs>
</ds:datastoreItem>
</file>

<file path=customXml/itemProps2.xml><?xml version="1.0" encoding="utf-8"?>
<ds:datastoreItem xmlns:ds="http://schemas.openxmlformats.org/officeDocument/2006/customXml" ds:itemID="{A94D6E66-AD19-4459-AADD-10F9817D8FAC}">
  <ds:schemaRefs>
    <ds:schemaRef ds:uri="http://www.w3.org/XML/1998/namespace"/>
    <ds:schemaRef ds:uri="http://schemas.microsoft.com/office/infopath/2007/PartnerControls"/>
    <ds:schemaRef ds:uri="http://purl.org/dc/elements/1.1/"/>
    <ds:schemaRef ds:uri="http://purl.org/dc/terms/"/>
    <ds:schemaRef ds:uri="http://purl.org/dc/dcmitype/"/>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0AAAC2C-0C79-4B75-90FE-69D958CF2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Presentationlogoabstract.potx</Template>
  <TotalTime>11621</TotalTime>
  <Words>654</Words>
  <Application>Microsoft Office PowerPoint</Application>
  <PresentationFormat>On-screen Show (4:3)</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Arial</vt:lpstr>
      <vt:lpstr>Calibri</vt:lpstr>
      <vt:lpstr>Calibri Light</vt:lpstr>
      <vt:lpstr>Times New Roman</vt:lpstr>
      <vt:lpstr>without arrows</vt:lpstr>
      <vt:lpstr>Rutgers template</vt:lpstr>
      <vt:lpstr>1_Rutgers template</vt:lpstr>
      <vt:lpstr>2_Rutgers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Yi</cp:lastModifiedBy>
  <cp:revision>461</cp:revision>
  <cp:lastPrinted>2016-02-01T14:22:16Z</cp:lastPrinted>
  <dcterms:created xsi:type="dcterms:W3CDTF">2014-08-13T14:21:05Z</dcterms:created>
  <dcterms:modified xsi:type="dcterms:W3CDTF">2016-10-05T16:48:56Z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0x010100B813932BB50E0F40A2A420C0FA0699AE</vt:lpwstr>
  </property>
</Properties>
</file>