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E2D12-B093-44BD-A296-1DDB633CF44F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BB14-1FF3-40A4-AECE-4D8C399FD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Health Information Exchanges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200" b="1" dirty="0" smtClean="0"/>
              <a:t>Objectives</a:t>
            </a:r>
          </a:p>
          <a:p>
            <a:pPr lvl="1"/>
            <a:r>
              <a:rPr lang="en-US" sz="4400" dirty="0" smtClean="0"/>
              <a:t>Timely access to patient information</a:t>
            </a:r>
          </a:p>
          <a:p>
            <a:pPr lvl="1"/>
            <a:r>
              <a:rPr lang="en-US" sz="4400" dirty="0" smtClean="0"/>
              <a:t>Improved quality of care</a:t>
            </a:r>
          </a:p>
          <a:p>
            <a:pPr lvl="1"/>
            <a:r>
              <a:rPr lang="en-US" sz="4400" dirty="0" smtClean="0"/>
              <a:t>Reduce costs of care</a:t>
            </a:r>
          </a:p>
          <a:p>
            <a:r>
              <a:rPr lang="en-US" sz="7200" b="1" dirty="0" smtClean="0"/>
              <a:t>Challenges</a:t>
            </a:r>
          </a:p>
          <a:p>
            <a:pPr lvl="1"/>
            <a:r>
              <a:rPr lang="en-US" sz="4400" dirty="0" smtClean="0"/>
              <a:t>EMR/EHR interoperability, Adoption and usage by physicians and practices</a:t>
            </a:r>
          </a:p>
          <a:p>
            <a:pPr lvl="2"/>
            <a:r>
              <a:rPr lang="en-US" sz="4400" dirty="0"/>
              <a:t>N</a:t>
            </a:r>
            <a:r>
              <a:rPr lang="en-US" sz="4400" dirty="0" smtClean="0"/>
              <a:t>etwork </a:t>
            </a:r>
            <a:r>
              <a:rPr lang="en-US" sz="4400" dirty="0"/>
              <a:t>externalities and patient </a:t>
            </a:r>
            <a:r>
              <a:rPr lang="en-US" sz="4400" dirty="0" smtClean="0"/>
              <a:t>flows</a:t>
            </a:r>
          </a:p>
          <a:p>
            <a:pPr lvl="2"/>
            <a:r>
              <a:rPr lang="en-US" sz="4400" dirty="0" smtClean="0"/>
              <a:t>Topographies of patients and physicians networks </a:t>
            </a:r>
          </a:p>
          <a:p>
            <a:pPr lvl="2"/>
            <a:r>
              <a:rPr lang="en-US" sz="4400" dirty="0" smtClean="0"/>
              <a:t>Institutional isomorphism</a:t>
            </a:r>
          </a:p>
          <a:p>
            <a:pPr lvl="1"/>
            <a:r>
              <a:rPr lang="en-US" sz="4300" dirty="0" smtClean="0"/>
              <a:t>Impact on costs and quality of care</a:t>
            </a:r>
          </a:p>
          <a:p>
            <a:pPr lvl="2"/>
            <a:r>
              <a:rPr lang="en-US" sz="4400" dirty="0" smtClean="0"/>
              <a:t>Avoidance of procedural repetitions</a:t>
            </a:r>
          </a:p>
          <a:p>
            <a:pPr lvl="2"/>
            <a:r>
              <a:rPr lang="en-US" sz="4400" dirty="0" smtClean="0"/>
              <a:t>Better use of timely information</a:t>
            </a:r>
          </a:p>
          <a:p>
            <a:pPr lvl="1"/>
            <a:r>
              <a:rPr lang="en-US" sz="4400" dirty="0" smtClean="0"/>
              <a:t>Patients’ privacy concerns</a:t>
            </a:r>
          </a:p>
          <a:p>
            <a:pPr lvl="2"/>
            <a:r>
              <a:rPr lang="en-US" sz="4400" dirty="0" smtClean="0"/>
              <a:t>Drivers and inhibitors of patients’ concerns</a:t>
            </a:r>
          </a:p>
          <a:p>
            <a:pPr lvl="1"/>
            <a:r>
              <a:rPr lang="en-US" sz="4400" dirty="0" smtClean="0"/>
              <a:t>HIE and Medical Referrals – referring wisely and effectively</a:t>
            </a:r>
          </a:p>
          <a:p>
            <a:pPr lvl="2"/>
            <a:r>
              <a:rPr lang="en-US" sz="4400" dirty="0" smtClean="0"/>
              <a:t>HIE Participation </a:t>
            </a:r>
            <a:r>
              <a:rPr lang="en-US" sz="4400" dirty="0"/>
              <a:t>a</a:t>
            </a:r>
            <a:r>
              <a:rPr lang="en-US" sz="4400" dirty="0" smtClean="0"/>
              <a:t>nd </a:t>
            </a:r>
            <a:r>
              <a:rPr lang="en-US" sz="4400" dirty="0"/>
              <a:t>Physicians’ Referral Patterns: Are they Mutually Reinforcing</a:t>
            </a:r>
            <a:r>
              <a:rPr lang="en-US" sz="4400" dirty="0" smtClean="0"/>
              <a:t>?</a:t>
            </a:r>
          </a:p>
          <a:p>
            <a:pPr lvl="2"/>
            <a:r>
              <a:rPr lang="en-US" sz="4400" dirty="0" smtClean="0"/>
              <a:t>To </a:t>
            </a:r>
            <a:r>
              <a:rPr lang="en-US" sz="4400" dirty="0"/>
              <a:t>what extent non-medical factors affect </a:t>
            </a:r>
            <a:r>
              <a:rPr lang="en-US" sz="4400" dirty="0" smtClean="0"/>
              <a:t>referral choices? </a:t>
            </a:r>
            <a:endParaRPr lang="en-US" sz="4400" dirty="0"/>
          </a:p>
          <a:p>
            <a:pPr lvl="1"/>
            <a:r>
              <a:rPr lang="en-US" sz="4300" dirty="0" smtClean="0"/>
              <a:t>How to optimize referral </a:t>
            </a:r>
            <a:r>
              <a:rPr lang="en-US" sz="4300" dirty="0"/>
              <a:t>decisions </a:t>
            </a:r>
            <a:r>
              <a:rPr lang="en-US" sz="4300" dirty="0" smtClean="0"/>
              <a:t>to </a:t>
            </a:r>
            <a:r>
              <a:rPr lang="en-US" sz="4300" dirty="0"/>
              <a:t>minimize the cost and maximize the quality of care? </a:t>
            </a:r>
          </a:p>
          <a:p>
            <a:pPr lvl="2"/>
            <a:r>
              <a:rPr lang="en-US" sz="4400" dirty="0" smtClean="0"/>
              <a:t>How to enable and encourage </a:t>
            </a:r>
            <a:r>
              <a:rPr lang="en-US" sz="4400" dirty="0"/>
              <a:t>physicians to adopt optimized referral models? </a:t>
            </a:r>
          </a:p>
          <a:p>
            <a:pPr lvl="2"/>
            <a:endParaRPr lang="en-US" sz="3200" dirty="0"/>
          </a:p>
          <a:p>
            <a:pPr lvl="2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Health Information Exchanges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Ramesh</dc:creator>
  <cp:lastModifiedBy>Ramesh</cp:lastModifiedBy>
  <cp:revision>9</cp:revision>
  <dcterms:created xsi:type="dcterms:W3CDTF">2016-10-02T22:46:15Z</dcterms:created>
  <dcterms:modified xsi:type="dcterms:W3CDTF">2016-10-03T21:33:22Z</dcterms:modified>
</cp:coreProperties>
</file>