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1" d="100"/>
          <a:sy n="51" d="100"/>
        </p:scale>
        <p:origin x="40" y="3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870929133"/>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Shape 5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58" name="Shape 5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5742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2" name="Shape 11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67564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18" name="Shape 11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97388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24" name="Shape 12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0612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64" name="Shape 6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38974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0" name="Shape 7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55498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76" name="Shape 7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19242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840983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8" name="Shape 88"/>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529549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94" name="Shape 94"/>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31114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0" name="Shape 100"/>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613844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106" name="Shape 106"/>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029108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600" cy="2052600"/>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600"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600"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628650" y="273843"/>
            <a:ext cx="7886699" cy="994172"/>
          </a:xfrm>
          <a:prstGeom prst="rect">
            <a:avLst/>
          </a:prstGeom>
          <a:noFill/>
          <a:ln>
            <a:noFill/>
          </a:ln>
        </p:spPr>
        <p:txBody>
          <a:bodyPr lIns="68575" tIns="68575" rIns="68575" bIns="68575" anchor="ctr" anchorCtr="0"/>
          <a:lstStyle>
            <a:lvl1pPr marL="0" marR="0" lvl="0" indent="0" algn="l" rtl="0">
              <a:lnSpc>
                <a:spcPct val="90000"/>
              </a:lnSpc>
              <a:spcBef>
                <a:spcPts val="0"/>
              </a:spcBef>
              <a:buClr>
                <a:schemeClr val="dk1"/>
              </a:buClr>
              <a:buSzPct val="33333"/>
              <a:buFont typeface="Calibri"/>
              <a:buNone/>
              <a:defRPr sz="3300" b="0" i="0" u="none" strike="noStrike" cap="none">
                <a:solidFill>
                  <a:schemeClr val="dk1"/>
                </a:solidFill>
                <a:latin typeface="Calibri"/>
                <a:ea typeface="Calibri"/>
                <a:cs typeface="Calibri"/>
                <a:sym typeface="Calibri"/>
              </a:defRPr>
            </a:lvl1pPr>
            <a:lvl2pPr lvl="1" indent="0">
              <a:spcBef>
                <a:spcPts val="0"/>
              </a:spcBef>
              <a:buSzPct val="78571"/>
              <a:buNone/>
              <a:defRPr sz="1400"/>
            </a:lvl2pPr>
            <a:lvl3pPr lvl="2" indent="0">
              <a:spcBef>
                <a:spcPts val="0"/>
              </a:spcBef>
              <a:buSzPct val="78571"/>
              <a:buNone/>
              <a:defRPr sz="1400"/>
            </a:lvl3pPr>
            <a:lvl4pPr lvl="3" indent="0">
              <a:spcBef>
                <a:spcPts val="0"/>
              </a:spcBef>
              <a:buSzPct val="78571"/>
              <a:buNone/>
              <a:defRPr sz="1400"/>
            </a:lvl4pPr>
            <a:lvl5pPr lvl="4" indent="0">
              <a:spcBef>
                <a:spcPts val="0"/>
              </a:spcBef>
              <a:buSzPct val="78571"/>
              <a:buNone/>
              <a:defRPr sz="1400"/>
            </a:lvl5pPr>
            <a:lvl6pPr lvl="5" indent="0">
              <a:spcBef>
                <a:spcPts val="0"/>
              </a:spcBef>
              <a:buSzPct val="78571"/>
              <a:buNone/>
              <a:defRPr sz="1400"/>
            </a:lvl6pPr>
            <a:lvl7pPr lvl="6" indent="0">
              <a:spcBef>
                <a:spcPts val="0"/>
              </a:spcBef>
              <a:buSzPct val="78571"/>
              <a:buNone/>
              <a:defRPr sz="1400"/>
            </a:lvl7pPr>
            <a:lvl8pPr lvl="7" indent="0">
              <a:spcBef>
                <a:spcPts val="0"/>
              </a:spcBef>
              <a:buSzPct val="78571"/>
              <a:buNone/>
              <a:defRPr sz="1400"/>
            </a:lvl8pPr>
            <a:lvl9pPr lvl="8" indent="0">
              <a:spcBef>
                <a:spcPts val="0"/>
              </a:spcBef>
              <a:buSzPct val="78571"/>
              <a:buNone/>
              <a:defRPr sz="1400"/>
            </a:lvl9pPr>
          </a:lstStyle>
          <a:p>
            <a:endParaRPr/>
          </a:p>
        </p:txBody>
      </p:sp>
      <p:sp>
        <p:nvSpPr>
          <p:cNvPr id="52" name="Shape 52"/>
          <p:cNvSpPr txBox="1">
            <a:spLocks noGrp="1"/>
          </p:cNvSpPr>
          <p:nvPr>
            <p:ph type="body" idx="1"/>
          </p:nvPr>
        </p:nvSpPr>
        <p:spPr>
          <a:xfrm>
            <a:off x="628650" y="1369218"/>
            <a:ext cx="7886699" cy="3263503"/>
          </a:xfrm>
          <a:prstGeom prst="rect">
            <a:avLst/>
          </a:prstGeom>
          <a:noFill/>
          <a:ln>
            <a:noFill/>
          </a:ln>
        </p:spPr>
        <p:txBody>
          <a:bodyPr lIns="68575" tIns="68575" rIns="68575" bIns="68575" anchor="t" anchorCtr="0"/>
          <a:lstStyle>
            <a:lvl1pPr marL="177800" marR="0" lvl="0" indent="-38100" algn="l" rtl="0">
              <a:lnSpc>
                <a:spcPct val="90000"/>
              </a:lnSpc>
              <a:spcBef>
                <a:spcPts val="800"/>
              </a:spcBef>
              <a:buClr>
                <a:schemeClr val="dk1"/>
              </a:buClr>
              <a:buSzPct val="100000"/>
              <a:buFont typeface="Arial"/>
              <a:buChar char="•"/>
              <a:defRPr sz="2100" b="0" i="0" u="none" strike="noStrike" cap="none">
                <a:solidFill>
                  <a:schemeClr val="dk1"/>
                </a:solidFill>
                <a:latin typeface="Calibri"/>
                <a:ea typeface="Calibri"/>
                <a:cs typeface="Calibri"/>
                <a:sym typeface="Calibri"/>
              </a:defRPr>
            </a:lvl1pPr>
            <a:lvl2pPr marL="520700" marR="0" lvl="1" indent="-63500" algn="l" rtl="0">
              <a:lnSpc>
                <a:spcPct val="90000"/>
              </a:lnSpc>
              <a:spcBef>
                <a:spcPts val="400"/>
              </a:spcBef>
              <a:buClr>
                <a:schemeClr val="dk1"/>
              </a:buClr>
              <a:buSzPct val="100000"/>
              <a:buFont typeface="Arial"/>
              <a:buChar char="•"/>
              <a:defRPr sz="1800" b="0" i="0" u="none" strike="noStrike" cap="none">
                <a:solidFill>
                  <a:schemeClr val="dk1"/>
                </a:solidFill>
                <a:latin typeface="Calibri"/>
                <a:ea typeface="Calibri"/>
                <a:cs typeface="Calibri"/>
                <a:sym typeface="Calibri"/>
              </a:defRPr>
            </a:lvl2pPr>
            <a:lvl3pPr marL="863600" marR="0" lvl="2" indent="-76200" algn="l" rtl="0">
              <a:lnSpc>
                <a:spcPct val="90000"/>
              </a:lnSpc>
              <a:spcBef>
                <a:spcPts val="400"/>
              </a:spcBef>
              <a:buClr>
                <a:schemeClr val="dk1"/>
              </a:buClr>
              <a:buSzPct val="100000"/>
              <a:buFont typeface="Arial"/>
              <a:buChar char="•"/>
              <a:defRPr sz="1500" b="0" i="0" u="none" strike="noStrike" cap="none">
                <a:solidFill>
                  <a:schemeClr val="dk1"/>
                </a:solidFill>
                <a:latin typeface="Calibri"/>
                <a:ea typeface="Calibri"/>
                <a:cs typeface="Calibri"/>
                <a:sym typeface="Calibri"/>
              </a:defRPr>
            </a:lvl3pPr>
            <a:lvl4pPr marL="1206500" marR="0" lvl="3"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4pPr>
            <a:lvl5pPr marL="1549400" marR="0" lvl="4"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5pPr>
            <a:lvl6pPr marL="1892300" marR="0" lvl="5"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6pPr>
            <a:lvl7pPr marL="2235200" marR="0" lvl="6"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7pPr>
            <a:lvl8pPr marL="2578100" marR="0" lvl="7"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8pPr>
            <a:lvl9pPr marL="2921000" marR="0" lvl="8" indent="-88900" algn="l" rtl="0">
              <a:lnSpc>
                <a:spcPct val="90000"/>
              </a:lnSpc>
              <a:spcBef>
                <a:spcPts val="400"/>
              </a:spcBef>
              <a:buClr>
                <a:schemeClr val="dk1"/>
              </a:buClr>
              <a:buSzPct val="100000"/>
              <a:buFont typeface="Arial"/>
              <a:buChar char="•"/>
              <a:defRPr sz="14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dt" idx="10"/>
          </p:nvPr>
        </p:nvSpPr>
        <p:spPr>
          <a:xfrm>
            <a:off x="628650" y="4767262"/>
            <a:ext cx="2057399" cy="273843"/>
          </a:xfrm>
          <a:prstGeom prst="rect">
            <a:avLst/>
          </a:prstGeom>
          <a:noFill/>
          <a:ln>
            <a:noFill/>
          </a:ln>
        </p:spPr>
        <p:txBody>
          <a:bodyPr lIns="68575" tIns="68575" rIns="68575" bIns="68575" anchor="ctr" anchorCtr="0"/>
          <a:lstStyle>
            <a:lvl1pPr marL="0" marR="0" lvl="0" indent="0" algn="l" rtl="0">
              <a:spcBef>
                <a:spcPts val="0"/>
              </a:spcBef>
              <a:buSzPct val="122222"/>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SzPct val="78571"/>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SzPct val="78571"/>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SzPct val="78571"/>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SzPct val="78571"/>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SzPct val="78571"/>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SzPct val="78571"/>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SzPct val="78571"/>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SzPct val="78571"/>
              <a:buNone/>
              <a:defRPr sz="14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ftr" idx="11"/>
          </p:nvPr>
        </p:nvSpPr>
        <p:spPr>
          <a:xfrm>
            <a:off x="3028950" y="4767262"/>
            <a:ext cx="3086100" cy="273843"/>
          </a:xfrm>
          <a:prstGeom prst="rect">
            <a:avLst/>
          </a:prstGeom>
          <a:noFill/>
          <a:ln>
            <a:noFill/>
          </a:ln>
        </p:spPr>
        <p:txBody>
          <a:bodyPr lIns="68575" tIns="68575" rIns="68575" bIns="68575" anchor="ctr" anchorCtr="0"/>
          <a:lstStyle>
            <a:lvl1pPr marL="0" marR="0" lvl="0" indent="0" algn="ctr" rtl="0">
              <a:spcBef>
                <a:spcPts val="0"/>
              </a:spcBef>
              <a:buSzPct val="122222"/>
              <a:buNone/>
              <a:defRPr sz="900" b="0" i="0" u="none" strike="noStrike" cap="none">
                <a:solidFill>
                  <a:srgbClr val="888888"/>
                </a:solidFill>
                <a:latin typeface="Calibri"/>
                <a:ea typeface="Calibri"/>
                <a:cs typeface="Calibri"/>
                <a:sym typeface="Calibri"/>
              </a:defRPr>
            </a:lvl1pPr>
            <a:lvl2pPr marL="342900" marR="0" lvl="1" indent="0" algn="l" rtl="0">
              <a:spcBef>
                <a:spcPts val="0"/>
              </a:spcBef>
              <a:buSzPct val="78571"/>
              <a:buNone/>
              <a:defRPr sz="1400" b="0" i="0" u="none" strike="noStrike" cap="none">
                <a:solidFill>
                  <a:schemeClr val="dk1"/>
                </a:solidFill>
                <a:latin typeface="Calibri"/>
                <a:ea typeface="Calibri"/>
                <a:cs typeface="Calibri"/>
                <a:sym typeface="Calibri"/>
              </a:defRPr>
            </a:lvl2pPr>
            <a:lvl3pPr marL="685800" marR="0" lvl="2" indent="0" algn="l" rtl="0">
              <a:spcBef>
                <a:spcPts val="0"/>
              </a:spcBef>
              <a:buSzPct val="78571"/>
              <a:buNone/>
              <a:defRPr sz="1400" b="0" i="0" u="none" strike="noStrike" cap="none">
                <a:solidFill>
                  <a:schemeClr val="dk1"/>
                </a:solidFill>
                <a:latin typeface="Calibri"/>
                <a:ea typeface="Calibri"/>
                <a:cs typeface="Calibri"/>
                <a:sym typeface="Calibri"/>
              </a:defRPr>
            </a:lvl3pPr>
            <a:lvl4pPr marL="1028700" marR="0" lvl="3" indent="0" algn="l" rtl="0">
              <a:spcBef>
                <a:spcPts val="0"/>
              </a:spcBef>
              <a:buSzPct val="78571"/>
              <a:buNone/>
              <a:defRPr sz="1400" b="0" i="0" u="none" strike="noStrike" cap="none">
                <a:solidFill>
                  <a:schemeClr val="dk1"/>
                </a:solidFill>
                <a:latin typeface="Calibri"/>
                <a:ea typeface="Calibri"/>
                <a:cs typeface="Calibri"/>
                <a:sym typeface="Calibri"/>
              </a:defRPr>
            </a:lvl4pPr>
            <a:lvl5pPr marL="1371600" marR="0" lvl="4" indent="0" algn="l" rtl="0">
              <a:spcBef>
                <a:spcPts val="0"/>
              </a:spcBef>
              <a:buSzPct val="78571"/>
              <a:buNone/>
              <a:defRPr sz="1400" b="0" i="0" u="none" strike="noStrike" cap="none">
                <a:solidFill>
                  <a:schemeClr val="dk1"/>
                </a:solidFill>
                <a:latin typeface="Calibri"/>
                <a:ea typeface="Calibri"/>
                <a:cs typeface="Calibri"/>
                <a:sym typeface="Calibri"/>
              </a:defRPr>
            </a:lvl5pPr>
            <a:lvl6pPr marL="1714500" marR="0" lvl="5" indent="0" algn="l" rtl="0">
              <a:spcBef>
                <a:spcPts val="0"/>
              </a:spcBef>
              <a:buSzPct val="78571"/>
              <a:buNone/>
              <a:defRPr sz="1400" b="0" i="0" u="none" strike="noStrike" cap="none">
                <a:solidFill>
                  <a:schemeClr val="dk1"/>
                </a:solidFill>
                <a:latin typeface="Calibri"/>
                <a:ea typeface="Calibri"/>
                <a:cs typeface="Calibri"/>
                <a:sym typeface="Calibri"/>
              </a:defRPr>
            </a:lvl6pPr>
            <a:lvl7pPr marL="2057400" marR="0" lvl="6" indent="0" algn="l" rtl="0">
              <a:spcBef>
                <a:spcPts val="0"/>
              </a:spcBef>
              <a:buSzPct val="78571"/>
              <a:buNone/>
              <a:defRPr sz="1400" b="0" i="0" u="none" strike="noStrike" cap="none">
                <a:solidFill>
                  <a:schemeClr val="dk1"/>
                </a:solidFill>
                <a:latin typeface="Calibri"/>
                <a:ea typeface="Calibri"/>
                <a:cs typeface="Calibri"/>
                <a:sym typeface="Calibri"/>
              </a:defRPr>
            </a:lvl7pPr>
            <a:lvl8pPr marL="2400300" marR="0" lvl="7" indent="0" algn="l" rtl="0">
              <a:spcBef>
                <a:spcPts val="0"/>
              </a:spcBef>
              <a:buSzPct val="78571"/>
              <a:buNone/>
              <a:defRPr sz="1400" b="0" i="0" u="none" strike="noStrike" cap="none">
                <a:solidFill>
                  <a:schemeClr val="dk1"/>
                </a:solidFill>
                <a:latin typeface="Calibri"/>
                <a:ea typeface="Calibri"/>
                <a:cs typeface="Calibri"/>
                <a:sym typeface="Calibri"/>
              </a:defRPr>
            </a:lvl8pPr>
            <a:lvl9pPr marL="2743200" marR="0" lvl="8" indent="0" algn="l" rtl="0">
              <a:spcBef>
                <a:spcPts val="0"/>
              </a:spcBef>
              <a:buSzPct val="78571"/>
              <a:buNone/>
              <a:defRPr sz="1400" b="0"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sldNum" idx="12"/>
          </p:nvPr>
        </p:nvSpPr>
        <p:spPr>
          <a:xfrm>
            <a:off x="6457950" y="4767262"/>
            <a:ext cx="2057399" cy="273843"/>
          </a:xfrm>
          <a:prstGeom prst="rect">
            <a:avLst/>
          </a:prstGeom>
          <a:noFill/>
          <a:ln>
            <a:noFill/>
          </a:ln>
        </p:spPr>
        <p:txBody>
          <a:bodyPr lIns="68575" tIns="34275" rIns="68575" bIns="34275" anchor="ctr" anchorCtr="0">
            <a:noAutofit/>
          </a:bodyPr>
          <a:lstStyle/>
          <a:p>
            <a:pPr marL="0" marR="0" lvl="0" indent="0" algn="r" rtl="0">
              <a:spcBef>
                <a:spcPts val="0"/>
              </a:spcBef>
              <a:buSzPct val="25000"/>
              <a:buNone/>
            </a:pPr>
            <a:fld id="{00000000-1234-1234-1234-123412341234}" type="slidenum">
              <a:rPr lang="en" sz="900" b="0" i="0" u="none" strike="noStrike" cap="none">
                <a:solidFill>
                  <a:srgbClr val="888888"/>
                </a:solidFill>
                <a:latin typeface="Calibri"/>
                <a:ea typeface="Calibri"/>
                <a:cs typeface="Calibri"/>
                <a:sym typeface="Calibri"/>
              </a:rPr>
              <a:t>‹#›</a:t>
            </a:fld>
            <a:endParaRPr lang="en" sz="9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600"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600"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900"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200"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200"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600"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Shape 60"/>
          <p:cNvSpPr txBox="1">
            <a:spLocks noGrp="1"/>
          </p:cNvSpPr>
          <p:nvPr>
            <p:ph type="ctrTitle"/>
          </p:nvPr>
        </p:nvSpPr>
        <p:spPr>
          <a:xfrm>
            <a:off x="1143000" y="406547"/>
            <a:ext cx="6858000" cy="1320299"/>
          </a:xfrm>
          <a:prstGeom prst="rect">
            <a:avLst/>
          </a:prstGeom>
          <a:noFill/>
          <a:ln>
            <a:noFill/>
          </a:ln>
        </p:spPr>
        <p:txBody>
          <a:bodyPr lIns="68575" tIns="34275" rIns="68575" bIns="34275" anchor="b" anchorCtr="0">
            <a:noAutofit/>
          </a:bodyPr>
          <a:lstStyle/>
          <a:p>
            <a:pPr marL="0" marR="0" lvl="0" indent="0" algn="ctr" rtl="0">
              <a:lnSpc>
                <a:spcPct val="90000"/>
              </a:lnSpc>
              <a:spcBef>
                <a:spcPts val="0"/>
              </a:spcBef>
              <a:buClr>
                <a:schemeClr val="dk1"/>
              </a:buClr>
              <a:buSzPct val="25000"/>
              <a:buFont typeface="Calibri"/>
              <a:buNone/>
            </a:pPr>
            <a:r>
              <a:rPr lang="en" sz="4500" b="0" i="0" u="none" strike="noStrike" cap="none">
                <a:solidFill>
                  <a:schemeClr val="dk1"/>
                </a:solidFill>
                <a:latin typeface="Calibri"/>
                <a:ea typeface="Calibri"/>
                <a:cs typeface="Calibri"/>
                <a:sym typeface="Calibri"/>
              </a:rPr>
              <a:t>DaSH: BREAKOUT ``How to Encourage Data Sharing’’</a:t>
            </a:r>
          </a:p>
        </p:txBody>
      </p:sp>
      <p:sp>
        <p:nvSpPr>
          <p:cNvPr id="61" name="Shape 61"/>
          <p:cNvSpPr txBox="1">
            <a:spLocks noGrp="1"/>
          </p:cNvSpPr>
          <p:nvPr>
            <p:ph type="subTitle" idx="1"/>
          </p:nvPr>
        </p:nvSpPr>
        <p:spPr>
          <a:xfrm>
            <a:off x="1143000" y="1793625"/>
            <a:ext cx="6858000" cy="2752800"/>
          </a:xfrm>
          <a:prstGeom prst="rect">
            <a:avLst/>
          </a:prstGeom>
          <a:noFill/>
          <a:ln>
            <a:noFill/>
          </a:ln>
        </p:spPr>
        <p:txBody>
          <a:bodyPr lIns="68575" tIns="34275" rIns="68575" bIns="34275" anchor="t" anchorCtr="0">
            <a:noAutofit/>
          </a:bodyPr>
          <a:lstStyle/>
          <a:p>
            <a:pPr marL="0" marR="0" lvl="0" indent="0" algn="ctr" rtl="0">
              <a:lnSpc>
                <a:spcPct val="90000"/>
              </a:lnSpc>
              <a:spcBef>
                <a:spcPts val="0"/>
              </a:spcBef>
              <a:spcAft>
                <a:spcPts val="0"/>
              </a:spcAft>
              <a:buClr>
                <a:schemeClr val="dk1"/>
              </a:buClr>
              <a:buSzPct val="25000"/>
              <a:buFont typeface="Arial"/>
              <a:buNone/>
            </a:pPr>
            <a:r>
              <a:rPr lang="en" sz="1400" b="0" i="0" u="none" strike="noStrike" cap="none" dirty="0">
                <a:solidFill>
                  <a:schemeClr val="dk1"/>
                </a:solidFill>
                <a:latin typeface="Calibri"/>
                <a:ea typeface="Calibri"/>
                <a:cs typeface="Calibri"/>
                <a:sym typeface="Calibri"/>
              </a:rPr>
              <a:t>Scribe: Shanthi </a:t>
            </a:r>
            <a:r>
              <a:rPr lang="en" sz="1400" b="0" i="0" u="none" strike="noStrike" cap="none" dirty="0" smtClean="0">
                <a:solidFill>
                  <a:schemeClr val="dk1"/>
                </a:solidFill>
                <a:latin typeface="Calibri"/>
                <a:ea typeface="Calibri"/>
                <a:cs typeface="Calibri"/>
                <a:sym typeface="Calibri"/>
              </a:rPr>
              <a:t>Gopalakrishnan</a:t>
            </a:r>
            <a:endParaRPr lang="en" sz="1400" b="0" i="0" u="none" strike="noStrike" cap="none" dirty="0">
              <a:solidFill>
                <a:schemeClr val="dk1"/>
              </a:solidFill>
              <a:latin typeface="Calibri"/>
              <a:ea typeface="Calibri"/>
              <a:cs typeface="Calibri"/>
              <a:sym typeface="Calibri"/>
            </a:endParaRPr>
          </a:p>
          <a:p>
            <a:pPr marL="0" marR="0" lvl="0" indent="0" algn="ctr" rtl="0">
              <a:lnSpc>
                <a:spcPct val="90000"/>
              </a:lnSpc>
              <a:spcBef>
                <a:spcPts val="800"/>
              </a:spcBef>
              <a:spcAft>
                <a:spcPts val="0"/>
              </a:spcAft>
              <a:buClr>
                <a:schemeClr val="dk1"/>
              </a:buClr>
              <a:buSzPct val="25000"/>
              <a:buFont typeface="Arial"/>
              <a:buNone/>
            </a:pPr>
            <a:r>
              <a:rPr lang="en" sz="1400" dirty="0">
                <a:solidFill>
                  <a:schemeClr val="dk1"/>
                </a:solidFill>
                <a:latin typeface="Calibri"/>
                <a:ea typeface="Calibri"/>
                <a:cs typeface="Calibri"/>
                <a:sym typeface="Calibri"/>
              </a:rPr>
              <a:t>Scribe: </a:t>
            </a:r>
            <a:r>
              <a:rPr lang="en" sz="1400" b="0" i="0" u="none" strike="noStrike" cap="none" dirty="0">
                <a:solidFill>
                  <a:schemeClr val="dk1"/>
                </a:solidFill>
                <a:latin typeface="Calibri"/>
                <a:ea typeface="Calibri"/>
                <a:cs typeface="Calibri"/>
                <a:sym typeface="Calibri"/>
              </a:rPr>
              <a:t>Cesar Bandera </a:t>
            </a:r>
            <a:endParaRPr lang="en" sz="1400" b="0" i="0" u="none" strike="noStrike" cap="none" dirty="0" smtClean="0">
              <a:solidFill>
                <a:schemeClr val="dk1"/>
              </a:solidFill>
              <a:latin typeface="Calibri"/>
              <a:ea typeface="Calibri"/>
              <a:cs typeface="Calibri"/>
              <a:sym typeface="Calibri"/>
            </a:endParaRPr>
          </a:p>
          <a:p>
            <a:pPr marL="0" marR="0" lvl="0" indent="0" algn="ctr" rtl="0">
              <a:lnSpc>
                <a:spcPct val="90000"/>
              </a:lnSpc>
              <a:spcBef>
                <a:spcPts val="800"/>
              </a:spcBef>
              <a:spcAft>
                <a:spcPts val="0"/>
              </a:spcAft>
              <a:buClr>
                <a:schemeClr val="dk1"/>
              </a:buClr>
              <a:buSzPct val="25000"/>
              <a:buFont typeface="Arial"/>
              <a:buNone/>
            </a:pPr>
            <a:r>
              <a:rPr lang="en" sz="1400" b="0" i="0" u="none" strike="noStrike" cap="none" dirty="0" smtClean="0">
                <a:solidFill>
                  <a:schemeClr val="dk1"/>
                </a:solidFill>
                <a:latin typeface="Calibri"/>
                <a:ea typeface="Calibri"/>
                <a:cs typeface="Calibri"/>
                <a:sym typeface="Calibri"/>
              </a:rPr>
              <a:t>Dantong Yu</a:t>
            </a:r>
            <a:endParaRPr lang="en" sz="1400" b="0" i="0" u="none" strike="noStrike" cap="none" dirty="0">
              <a:solidFill>
                <a:schemeClr val="dk1"/>
              </a:solidFill>
              <a:latin typeface="Calibri"/>
              <a:ea typeface="Calibri"/>
              <a:cs typeface="Calibri"/>
              <a:sym typeface="Calibri"/>
            </a:endParaRPr>
          </a:p>
          <a:p>
            <a:pPr marL="0" marR="0" lvl="0" indent="0" algn="ctr" rtl="0">
              <a:lnSpc>
                <a:spcPct val="90000"/>
              </a:lnSpc>
              <a:spcBef>
                <a:spcPts val="800"/>
              </a:spcBef>
              <a:spcAft>
                <a:spcPts val="0"/>
              </a:spcAft>
              <a:buClr>
                <a:schemeClr val="dk1"/>
              </a:buClr>
              <a:buSzPct val="25000"/>
              <a:buFont typeface="Arial"/>
              <a:buNone/>
            </a:pPr>
            <a:r>
              <a:rPr lang="en" sz="1400" b="0" i="0" u="none" strike="noStrike" cap="none" dirty="0">
                <a:solidFill>
                  <a:schemeClr val="dk1"/>
                </a:solidFill>
                <a:latin typeface="Calibri"/>
                <a:ea typeface="Calibri"/>
                <a:cs typeface="Calibri"/>
                <a:sym typeface="Calibri"/>
              </a:rPr>
              <a:t>Rene Baston </a:t>
            </a:r>
            <a:endParaRPr lang="en" sz="1400" b="0" i="0" u="none" strike="noStrike" cap="none" dirty="0" smtClean="0">
              <a:solidFill>
                <a:schemeClr val="dk1"/>
              </a:solidFill>
              <a:latin typeface="Calibri"/>
              <a:ea typeface="Calibri"/>
              <a:cs typeface="Calibri"/>
              <a:sym typeface="Calibri"/>
            </a:endParaRPr>
          </a:p>
          <a:p>
            <a:pPr marL="0" marR="0" lvl="0" indent="0" algn="ctr" rtl="0">
              <a:lnSpc>
                <a:spcPct val="90000"/>
              </a:lnSpc>
              <a:spcBef>
                <a:spcPts val="800"/>
              </a:spcBef>
              <a:spcAft>
                <a:spcPts val="0"/>
              </a:spcAft>
              <a:buClr>
                <a:schemeClr val="dk1"/>
              </a:buClr>
              <a:buSzPct val="25000"/>
              <a:buFont typeface="Arial"/>
              <a:buNone/>
            </a:pPr>
            <a:r>
              <a:rPr lang="en" sz="1400" b="0" i="0" u="none" strike="noStrike" cap="none" dirty="0" smtClean="0">
                <a:solidFill>
                  <a:schemeClr val="dk1"/>
                </a:solidFill>
                <a:latin typeface="Calibri"/>
                <a:ea typeface="Calibri"/>
                <a:cs typeface="Calibri"/>
                <a:sym typeface="Calibri"/>
              </a:rPr>
              <a:t>Ari </a:t>
            </a:r>
            <a:r>
              <a:rPr lang="en" sz="1400" b="0" i="0" u="none" strike="noStrike" cap="none" dirty="0" smtClean="0">
                <a:solidFill>
                  <a:schemeClr val="dk1"/>
                </a:solidFill>
                <a:latin typeface="Calibri"/>
                <a:ea typeface="Calibri"/>
                <a:cs typeface="Calibri"/>
                <a:sym typeface="Calibri"/>
              </a:rPr>
              <a:t>Brooks </a:t>
            </a:r>
            <a:endParaRPr lang="en" sz="1400" b="0" i="0" u="none" strike="noStrike" cap="none" dirty="0" smtClean="0">
              <a:solidFill>
                <a:schemeClr val="dk1"/>
              </a:solidFill>
              <a:latin typeface="Calibri"/>
              <a:ea typeface="Calibri"/>
              <a:cs typeface="Calibri"/>
              <a:sym typeface="Calibri"/>
            </a:endParaRPr>
          </a:p>
          <a:p>
            <a:pPr marL="0" marR="0" lvl="0" indent="0" algn="ctr" rtl="0">
              <a:lnSpc>
                <a:spcPct val="90000"/>
              </a:lnSpc>
              <a:spcBef>
                <a:spcPts val="800"/>
              </a:spcBef>
              <a:spcAft>
                <a:spcPts val="0"/>
              </a:spcAft>
              <a:buClr>
                <a:schemeClr val="dk1"/>
              </a:buClr>
              <a:buSzPct val="25000"/>
              <a:buFont typeface="Arial"/>
              <a:buNone/>
            </a:pPr>
            <a:r>
              <a:rPr lang="en" sz="1400" b="0" i="0" u="none" strike="noStrike" cap="none" dirty="0" smtClean="0">
                <a:solidFill>
                  <a:schemeClr val="dk1"/>
                </a:solidFill>
                <a:latin typeface="Calibri"/>
                <a:ea typeface="Calibri"/>
                <a:cs typeface="Calibri"/>
                <a:sym typeface="Calibri"/>
              </a:rPr>
              <a:t>Chennuru</a:t>
            </a:r>
            <a:r>
              <a:rPr lang="en" sz="1400" b="0" i="0" u="none" strike="noStrike" cap="none" dirty="0">
                <a:solidFill>
                  <a:schemeClr val="dk1"/>
                </a:solidFill>
                <a:latin typeface="Calibri"/>
                <a:ea typeface="Calibri"/>
                <a:cs typeface="Calibri"/>
                <a:sym typeface="Calibri"/>
              </a:rPr>
              <a:t>, </a:t>
            </a:r>
            <a:r>
              <a:rPr lang="en" sz="1400" b="0" i="0" u="none" strike="noStrike" cap="none" dirty="0" smtClean="0">
                <a:solidFill>
                  <a:schemeClr val="dk1"/>
                </a:solidFill>
                <a:latin typeface="Calibri"/>
                <a:ea typeface="Calibri"/>
                <a:cs typeface="Calibri"/>
                <a:sym typeface="Calibri"/>
              </a:rPr>
              <a:t>Ashok</a:t>
            </a:r>
          </a:p>
          <a:p>
            <a:pPr marL="0" marR="0" lvl="0" indent="0" algn="ctr" rtl="0">
              <a:lnSpc>
                <a:spcPct val="90000"/>
              </a:lnSpc>
              <a:spcBef>
                <a:spcPts val="800"/>
              </a:spcBef>
              <a:spcAft>
                <a:spcPts val="0"/>
              </a:spcAft>
              <a:buClr>
                <a:schemeClr val="dk1"/>
              </a:buClr>
              <a:buSzPct val="25000"/>
              <a:buFont typeface="Arial"/>
              <a:buNone/>
            </a:pPr>
            <a:r>
              <a:rPr lang="en" sz="1400" b="0" i="0" u="none" strike="noStrike" cap="none" dirty="0" smtClean="0">
                <a:solidFill>
                  <a:schemeClr val="dk1"/>
                </a:solidFill>
                <a:latin typeface="Calibri"/>
                <a:ea typeface="Calibri"/>
                <a:cs typeface="Calibri"/>
                <a:sym typeface="Calibri"/>
              </a:rPr>
              <a:t>Shridar </a:t>
            </a:r>
            <a:r>
              <a:rPr lang="en" sz="1400" b="0" i="0" u="none" strike="noStrike" cap="none" dirty="0">
                <a:solidFill>
                  <a:schemeClr val="dk1"/>
                </a:solidFill>
                <a:latin typeface="Calibri"/>
                <a:ea typeface="Calibri"/>
                <a:cs typeface="Calibri"/>
                <a:sym typeface="Calibri"/>
              </a:rPr>
              <a:t>Ganesan </a:t>
            </a:r>
            <a:endParaRPr lang="en" sz="1400" b="0" i="0" u="none" strike="noStrike" cap="none" dirty="0" smtClean="0">
              <a:solidFill>
                <a:schemeClr val="dk1"/>
              </a:solidFill>
              <a:latin typeface="Calibri"/>
              <a:ea typeface="Calibri"/>
              <a:cs typeface="Calibri"/>
              <a:sym typeface="Calibri"/>
            </a:endParaRPr>
          </a:p>
          <a:p>
            <a:pPr marL="0" marR="0" lvl="0" indent="0" algn="ctr" rtl="0">
              <a:lnSpc>
                <a:spcPct val="90000"/>
              </a:lnSpc>
              <a:spcBef>
                <a:spcPts val="800"/>
              </a:spcBef>
              <a:spcAft>
                <a:spcPts val="0"/>
              </a:spcAft>
              <a:buClr>
                <a:schemeClr val="dk1"/>
              </a:buClr>
              <a:buSzPct val="25000"/>
              <a:buFont typeface="Arial"/>
              <a:buNone/>
            </a:pPr>
            <a:r>
              <a:rPr lang="en" sz="1400" b="0" i="0" u="none" strike="noStrike" cap="none" dirty="0" smtClean="0">
                <a:solidFill>
                  <a:schemeClr val="dk1"/>
                </a:solidFill>
                <a:latin typeface="Calibri"/>
                <a:ea typeface="Calibri"/>
                <a:cs typeface="Calibri"/>
                <a:sym typeface="Calibri"/>
              </a:rPr>
              <a:t>Ram </a:t>
            </a:r>
            <a:r>
              <a:rPr lang="en" sz="1400" b="0" i="0" u="none" strike="noStrike" cap="none" dirty="0">
                <a:solidFill>
                  <a:schemeClr val="dk1"/>
                </a:solidFill>
                <a:latin typeface="Calibri"/>
                <a:ea typeface="Calibri"/>
                <a:cs typeface="Calibri"/>
                <a:sym typeface="Calibri"/>
              </a:rPr>
              <a:t>Ramesh </a:t>
            </a:r>
            <a:endParaRPr lang="en" sz="1400" b="0" i="0" u="none" strike="noStrike" cap="none" dirty="0" smtClean="0">
              <a:solidFill>
                <a:schemeClr val="dk1"/>
              </a:solidFill>
              <a:latin typeface="Calibri"/>
              <a:ea typeface="Calibri"/>
              <a:cs typeface="Calibri"/>
              <a:sym typeface="Calibri"/>
            </a:endParaRPr>
          </a:p>
          <a:p>
            <a:pPr marL="0" marR="0" lvl="0" indent="0" algn="ctr" rtl="0">
              <a:lnSpc>
                <a:spcPct val="90000"/>
              </a:lnSpc>
              <a:spcBef>
                <a:spcPts val="800"/>
              </a:spcBef>
              <a:spcAft>
                <a:spcPts val="0"/>
              </a:spcAft>
              <a:buClr>
                <a:schemeClr val="dk1"/>
              </a:buClr>
              <a:buSzPct val="25000"/>
              <a:buFont typeface="Arial"/>
              <a:buNone/>
            </a:pPr>
            <a:r>
              <a:rPr lang="en" sz="1400" b="0" i="0" u="none" strike="noStrike" cap="none" smtClean="0">
                <a:solidFill>
                  <a:schemeClr val="dk1"/>
                </a:solidFill>
                <a:latin typeface="Calibri"/>
                <a:ea typeface="Calibri"/>
                <a:cs typeface="Calibri"/>
                <a:sym typeface="Calibri"/>
              </a:rPr>
              <a:t>Heng Xu</a:t>
            </a:r>
            <a:r>
              <a:rPr lang="en" sz="1400" b="0" i="0" u="none" strike="noStrike" cap="none" dirty="0">
                <a:solidFill>
                  <a:schemeClr val="dk1"/>
                </a:solidFill>
                <a:latin typeface="Calibri"/>
                <a:ea typeface="Calibri"/>
                <a:cs typeface="Calibri"/>
                <a:sym typeface="Calibri"/>
              </a:rPr>
              <a:t/>
            </a:r>
            <a:br>
              <a:rPr lang="en" sz="1400" b="0" i="0" u="none" strike="noStrike" cap="none" dirty="0">
                <a:solidFill>
                  <a:schemeClr val="dk1"/>
                </a:solidFill>
                <a:latin typeface="Calibri"/>
                <a:ea typeface="Calibri"/>
                <a:cs typeface="Calibri"/>
                <a:sym typeface="Calibri"/>
              </a:rPr>
            </a:br>
            <a:endParaRPr lang="en" sz="1400" b="0" i="0" u="none" strike="noStrike" cap="none"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628650" y="273843"/>
            <a:ext cx="7886699" cy="994172"/>
          </a:xfrm>
          <a:prstGeom prst="rect">
            <a:avLst/>
          </a:prstGeom>
          <a:noFill/>
          <a:ln>
            <a:noFill/>
          </a:ln>
        </p:spPr>
        <p:txBody>
          <a:bodyPr lIns="68575" tIns="34275" rIns="68575" bIns="34275" anchor="ctr" anchorCtr="0">
            <a:noAutofit/>
          </a:bodyPr>
          <a:lstStyle/>
          <a:p>
            <a:pPr marL="0" marR="0" lvl="0" indent="0" algn="l" rtl="0">
              <a:lnSpc>
                <a:spcPct val="90000"/>
              </a:lnSpc>
              <a:spcBef>
                <a:spcPts val="0"/>
              </a:spcBef>
              <a:buClr>
                <a:schemeClr val="dk1"/>
              </a:buClr>
              <a:buSzPct val="25000"/>
              <a:buFont typeface="Calibri"/>
              <a:buNone/>
            </a:pPr>
            <a:r>
              <a:rPr lang="en" sz="3300" b="1" i="0" u="none" strike="noStrike" cap="none">
                <a:solidFill>
                  <a:schemeClr val="dk1"/>
                </a:solidFill>
                <a:latin typeface="Calibri"/>
                <a:ea typeface="Calibri"/>
                <a:cs typeface="Calibri"/>
                <a:sym typeface="Calibri"/>
              </a:rPr>
              <a:t>Findings</a:t>
            </a:r>
          </a:p>
        </p:txBody>
      </p:sp>
      <p:sp>
        <p:nvSpPr>
          <p:cNvPr id="115" name="Shape 115"/>
          <p:cNvSpPr txBox="1">
            <a:spLocks noGrp="1"/>
          </p:cNvSpPr>
          <p:nvPr>
            <p:ph type="body" idx="1"/>
          </p:nvPr>
        </p:nvSpPr>
        <p:spPr>
          <a:xfrm>
            <a:off x="628650" y="1369218"/>
            <a:ext cx="7886699" cy="3263503"/>
          </a:xfrm>
          <a:prstGeom prst="rect">
            <a:avLst/>
          </a:prstGeom>
          <a:noFill/>
          <a:ln>
            <a:noFill/>
          </a:ln>
        </p:spPr>
        <p:txBody>
          <a:bodyPr lIns="68575" tIns="34275" rIns="68575" bIns="34275" anchor="t" anchorCtr="0">
            <a:noAutofit/>
          </a:bodyPr>
          <a:lstStyle/>
          <a:p>
            <a:pPr marL="177800" marR="0" lvl="0" indent="-171450" algn="l" rtl="0">
              <a:lnSpc>
                <a:spcPct val="90000"/>
              </a:lnSpc>
              <a:spcBef>
                <a:spcPts val="0"/>
              </a:spcBef>
              <a:spcAft>
                <a:spcPts val="0"/>
              </a:spcAft>
              <a:buClr>
                <a:schemeClr val="dk1"/>
              </a:buClr>
              <a:buSzPct val="100000"/>
              <a:buFont typeface="Arial"/>
              <a:buChar char="•"/>
            </a:pPr>
            <a:r>
              <a:rPr lang="en" sz="2100" b="0" i="0" u="none" strike="noStrike" cap="none">
                <a:solidFill>
                  <a:schemeClr val="dk1"/>
                </a:solidFill>
                <a:latin typeface="Calibri"/>
                <a:ea typeface="Calibri"/>
                <a:cs typeface="Calibri"/>
                <a:sym typeface="Calibri"/>
              </a:rPr>
              <a:t>Unstructured data becomes norm in data collection (for example, doctor notes).</a:t>
            </a:r>
          </a:p>
          <a:p>
            <a:pPr marL="177800" marR="0" lvl="0" indent="-171450" algn="l" rtl="0">
              <a:lnSpc>
                <a:spcPct val="90000"/>
              </a:lnSpc>
              <a:spcBef>
                <a:spcPts val="800"/>
              </a:spcBef>
              <a:spcAft>
                <a:spcPts val="0"/>
              </a:spcAft>
              <a:buClr>
                <a:schemeClr val="dk1"/>
              </a:buClr>
              <a:buSzPct val="100000"/>
              <a:buFont typeface="Arial"/>
              <a:buChar char="•"/>
            </a:pPr>
            <a:r>
              <a:rPr lang="en" sz="2100" b="0" i="0" u="none" strike="noStrike" cap="none">
                <a:solidFill>
                  <a:schemeClr val="dk1"/>
                </a:solidFill>
                <a:latin typeface="Calibri"/>
                <a:ea typeface="Calibri"/>
                <a:cs typeface="Calibri"/>
                <a:sym typeface="Calibri"/>
              </a:rPr>
              <a:t>Reduce risk aversion (by lawyers) that imped</a:t>
            </a:r>
            <a:r>
              <a:rPr lang="en"/>
              <a:t>es</a:t>
            </a:r>
            <a:r>
              <a:rPr lang="en" sz="2100" b="0" i="0" u="none" strike="noStrike" cap="none">
                <a:solidFill>
                  <a:schemeClr val="dk1"/>
                </a:solidFill>
                <a:latin typeface="Calibri"/>
                <a:ea typeface="Calibri"/>
                <a:cs typeface="Calibri"/>
                <a:sym typeface="Calibri"/>
              </a:rPr>
              <a:t> data sharing between institutions.  Risk management is NOT risk aversion.  Data sharing is helped by the former but is impeded by the latter.</a:t>
            </a:r>
          </a:p>
          <a:p>
            <a:pPr marL="177800" marR="0" lvl="0" indent="-171450" algn="l" rtl="0">
              <a:lnSpc>
                <a:spcPct val="90000"/>
              </a:lnSpc>
              <a:spcBef>
                <a:spcPts val="800"/>
              </a:spcBef>
              <a:spcAft>
                <a:spcPts val="0"/>
              </a:spcAft>
              <a:buClr>
                <a:schemeClr val="dk1"/>
              </a:buClr>
              <a:buSzPct val="100000"/>
              <a:buFont typeface="Arial"/>
              <a:buChar char="•"/>
            </a:pPr>
            <a:r>
              <a:rPr lang="en" sz="2100" b="0" i="0" u="none" strike="noStrike" cap="none">
                <a:solidFill>
                  <a:schemeClr val="dk1"/>
                </a:solidFill>
                <a:latin typeface="Calibri"/>
                <a:ea typeface="Calibri"/>
                <a:cs typeface="Calibri"/>
                <a:sym typeface="Calibri"/>
              </a:rPr>
              <a:t>Mistrust of data source is another obstacle to data sharing (in the case where the data owner is willing to share).</a:t>
            </a:r>
          </a:p>
          <a:p>
            <a:pPr marL="177800" marR="0" lvl="0" indent="-171450" algn="l" rtl="0">
              <a:lnSpc>
                <a:spcPct val="90000"/>
              </a:lnSpc>
              <a:spcBef>
                <a:spcPts val="800"/>
              </a:spcBef>
              <a:buClr>
                <a:schemeClr val="dk1"/>
              </a:buClr>
              <a:buSzPct val="100000"/>
              <a:buFont typeface="Arial"/>
              <a:buChar char="•"/>
            </a:pPr>
            <a:r>
              <a:rPr lang="en" sz="2100" b="0" i="0" u="none" strike="noStrike" cap="none">
                <a:solidFill>
                  <a:schemeClr val="dk1"/>
                </a:solidFill>
                <a:latin typeface="Calibri"/>
                <a:ea typeface="Calibri"/>
                <a:cs typeface="Calibri"/>
                <a:sym typeface="Calibri"/>
              </a:rPr>
              <a:t>Data quality is a key factor to be considered in seamless data integration</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628650" y="273843"/>
            <a:ext cx="7886699" cy="994172"/>
          </a:xfrm>
          <a:prstGeom prst="rect">
            <a:avLst/>
          </a:prstGeom>
          <a:noFill/>
          <a:ln>
            <a:noFill/>
          </a:ln>
        </p:spPr>
        <p:txBody>
          <a:bodyPr lIns="68575" tIns="34275" rIns="68575" bIns="34275" anchor="ctr" anchorCtr="0">
            <a:noAutofit/>
          </a:bodyPr>
          <a:lstStyle/>
          <a:p>
            <a:pPr marL="0" marR="0" lvl="0" indent="0" algn="l" rtl="0">
              <a:lnSpc>
                <a:spcPct val="90000"/>
              </a:lnSpc>
              <a:spcBef>
                <a:spcPts val="0"/>
              </a:spcBef>
              <a:buClr>
                <a:schemeClr val="dk1"/>
              </a:buClr>
              <a:buSzPct val="25000"/>
              <a:buFont typeface="Calibri"/>
              <a:buNone/>
            </a:pPr>
            <a:r>
              <a:rPr lang="en" sz="3300" b="1" i="0" u="none" strike="noStrike" cap="none">
                <a:solidFill>
                  <a:schemeClr val="dk1"/>
                </a:solidFill>
                <a:latin typeface="Calibri"/>
                <a:ea typeface="Calibri"/>
                <a:cs typeface="Calibri"/>
                <a:sym typeface="Calibri"/>
              </a:rPr>
              <a:t>Principles for Data Sharing</a:t>
            </a:r>
          </a:p>
        </p:txBody>
      </p:sp>
      <p:sp>
        <p:nvSpPr>
          <p:cNvPr id="121" name="Shape 121"/>
          <p:cNvSpPr txBox="1">
            <a:spLocks noGrp="1"/>
          </p:cNvSpPr>
          <p:nvPr>
            <p:ph type="body" idx="1"/>
          </p:nvPr>
        </p:nvSpPr>
        <p:spPr>
          <a:xfrm>
            <a:off x="628650" y="1369218"/>
            <a:ext cx="7886699" cy="3263503"/>
          </a:xfrm>
          <a:prstGeom prst="rect">
            <a:avLst/>
          </a:prstGeom>
          <a:noFill/>
          <a:ln>
            <a:noFill/>
          </a:ln>
        </p:spPr>
        <p:txBody>
          <a:bodyPr lIns="68575" tIns="34275" rIns="68575" bIns="34275" anchor="t" anchorCtr="0">
            <a:noAutofit/>
          </a:bodyPr>
          <a:lstStyle/>
          <a:p>
            <a:pPr marL="177800" marR="0" lvl="0" indent="-171450" algn="l" rtl="0">
              <a:lnSpc>
                <a:spcPct val="90000"/>
              </a:lnSpc>
              <a:spcBef>
                <a:spcPts val="0"/>
              </a:spcBef>
              <a:spcAft>
                <a:spcPts val="0"/>
              </a:spcAft>
              <a:buClr>
                <a:schemeClr val="dk1"/>
              </a:buClr>
              <a:buSzPct val="100000"/>
              <a:buFont typeface="Arial"/>
              <a:buChar char="•"/>
            </a:pPr>
            <a:r>
              <a:rPr lang="en" sz="2100" b="0" i="0" u="none" strike="noStrike" cap="none">
                <a:solidFill>
                  <a:schemeClr val="dk1"/>
                </a:solidFill>
                <a:latin typeface="Calibri"/>
                <a:ea typeface="Calibri"/>
                <a:cs typeface="Calibri"/>
                <a:sym typeface="Calibri"/>
              </a:rPr>
              <a:t>Quality of Data </a:t>
            </a:r>
          </a:p>
          <a:p>
            <a:pPr marL="177800" marR="0" lvl="0" indent="-171450" algn="l" rtl="0">
              <a:lnSpc>
                <a:spcPct val="90000"/>
              </a:lnSpc>
              <a:spcBef>
                <a:spcPts val="800"/>
              </a:spcBef>
              <a:spcAft>
                <a:spcPts val="0"/>
              </a:spcAft>
              <a:buClr>
                <a:schemeClr val="dk1"/>
              </a:buClr>
              <a:buSzPct val="100000"/>
              <a:buFont typeface="Arial"/>
              <a:buChar char="•"/>
            </a:pPr>
            <a:r>
              <a:rPr lang="en" sz="2100" b="0" i="0" u="none" strike="noStrike" cap="none">
                <a:solidFill>
                  <a:schemeClr val="dk1"/>
                </a:solidFill>
                <a:latin typeface="Calibri"/>
                <a:ea typeface="Calibri"/>
                <a:cs typeface="Calibri"/>
                <a:sym typeface="Calibri"/>
              </a:rPr>
              <a:t>Clear demarcation of data for research and data for care</a:t>
            </a:r>
          </a:p>
          <a:p>
            <a:pPr marL="177800" marR="0" lvl="0" indent="-171450" algn="l" rtl="0">
              <a:lnSpc>
                <a:spcPct val="90000"/>
              </a:lnSpc>
              <a:spcBef>
                <a:spcPts val="800"/>
              </a:spcBef>
              <a:spcAft>
                <a:spcPts val="0"/>
              </a:spcAft>
              <a:buClr>
                <a:schemeClr val="dk1"/>
              </a:buClr>
              <a:buSzPct val="100000"/>
              <a:buFont typeface="Arial"/>
              <a:buChar char="•"/>
            </a:pPr>
            <a:r>
              <a:rPr lang="en" sz="2100" b="0" i="0" u="none" strike="noStrike" cap="none">
                <a:solidFill>
                  <a:schemeClr val="dk1"/>
                </a:solidFill>
                <a:latin typeface="Calibri"/>
                <a:ea typeface="Calibri"/>
                <a:cs typeface="Calibri"/>
                <a:sym typeface="Calibri"/>
              </a:rPr>
              <a:t>Reduce the barriers to sharing</a:t>
            </a:r>
          </a:p>
          <a:p>
            <a:pPr marL="177800" marR="0" lvl="0" indent="-171450" algn="l" rtl="0">
              <a:lnSpc>
                <a:spcPct val="90000"/>
              </a:lnSpc>
              <a:spcBef>
                <a:spcPts val="800"/>
              </a:spcBef>
              <a:buClr>
                <a:schemeClr val="dk1"/>
              </a:buClr>
              <a:buSzPct val="100000"/>
              <a:buFont typeface="Arial"/>
              <a:buChar char="•"/>
            </a:pPr>
            <a:r>
              <a:rPr lang="en" sz="2100" b="0" i="0" u="none" strike="noStrike" cap="none">
                <a:solidFill>
                  <a:schemeClr val="dk1"/>
                </a:solidFill>
                <a:latin typeface="Calibri"/>
                <a:ea typeface="Calibri"/>
                <a:cs typeface="Calibri"/>
                <a:sym typeface="Calibri"/>
              </a:rPr>
              <a:t>Relative risk analysis with data literacy training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body" idx="1"/>
          </p:nvPr>
        </p:nvSpPr>
        <p:spPr>
          <a:xfrm>
            <a:off x="689325" y="1268050"/>
            <a:ext cx="8285400" cy="3263400"/>
          </a:xfrm>
          <a:prstGeom prst="rect">
            <a:avLst/>
          </a:prstGeom>
          <a:noFill/>
          <a:ln>
            <a:noFill/>
          </a:ln>
        </p:spPr>
        <p:txBody>
          <a:bodyPr lIns="68575" tIns="34275" rIns="68575" bIns="34275" anchor="t" anchorCtr="0">
            <a:noAutofit/>
          </a:bodyPr>
          <a:lstStyle/>
          <a:p>
            <a:pPr marL="177800" marR="0" lvl="0" indent="-165100" algn="l" rtl="0">
              <a:lnSpc>
                <a:spcPct val="70000"/>
              </a:lnSpc>
              <a:spcBef>
                <a:spcPts val="0"/>
              </a:spcBef>
              <a:spcAft>
                <a:spcPts val="0"/>
              </a:spcAft>
              <a:buClr>
                <a:schemeClr val="dk1"/>
              </a:buClr>
              <a:buSzPct val="100000"/>
              <a:buFont typeface="Arial"/>
              <a:buChar char="•"/>
            </a:pPr>
            <a:r>
              <a:rPr lang="en" sz="1600"/>
              <a:t>Bring in </a:t>
            </a:r>
            <a:r>
              <a:rPr lang="en" sz="1600" b="0" i="0" u="none" strike="noStrike" cap="none">
                <a:solidFill>
                  <a:schemeClr val="dk1"/>
                </a:solidFill>
                <a:latin typeface="Calibri"/>
                <a:ea typeface="Calibri"/>
                <a:cs typeface="Calibri"/>
                <a:sym typeface="Calibri"/>
              </a:rPr>
              <a:t>risk analysis</a:t>
            </a:r>
            <a:r>
              <a:rPr lang="en" sz="1600"/>
              <a:t> and </a:t>
            </a:r>
            <a:r>
              <a:rPr lang="en" sz="1600" b="0" i="0" u="none" strike="noStrike" cap="none">
                <a:solidFill>
                  <a:schemeClr val="dk1"/>
                </a:solidFill>
                <a:latin typeface="Calibri"/>
                <a:ea typeface="Calibri"/>
                <a:cs typeface="Calibri"/>
                <a:sym typeface="Calibri"/>
              </a:rPr>
              <a:t>provide general data literacy training for real issues, </a:t>
            </a:r>
            <a:r>
              <a:rPr lang="en" sz="1600"/>
              <a:t>and facilitate decision making with balanced </a:t>
            </a:r>
            <a:r>
              <a:rPr lang="en" sz="1600" b="0" i="0" u="none" strike="noStrike" cap="none">
                <a:solidFill>
                  <a:schemeClr val="dk1"/>
                </a:solidFill>
                <a:latin typeface="Calibri"/>
                <a:ea typeface="Calibri"/>
                <a:cs typeface="Calibri"/>
                <a:sym typeface="Calibri"/>
              </a:rPr>
              <a:t>risks and benefits</a:t>
            </a:r>
            <a:r>
              <a:rPr lang="en" sz="1600"/>
              <a:t>.</a:t>
            </a:r>
            <a:r>
              <a:rPr lang="en" sz="1600" b="0" i="0" u="none" strike="noStrike" cap="none">
                <a:solidFill>
                  <a:schemeClr val="dk1"/>
                </a:solidFill>
                <a:latin typeface="Calibri"/>
                <a:ea typeface="Calibri"/>
                <a:cs typeface="Calibri"/>
                <a:sym typeface="Calibri"/>
              </a:rPr>
              <a:t>  </a:t>
            </a:r>
          </a:p>
          <a:p>
            <a:pPr marL="177800" marR="0" lvl="0" indent="-165100" algn="l" rtl="0">
              <a:lnSpc>
                <a:spcPct val="70000"/>
              </a:lnSpc>
              <a:spcBef>
                <a:spcPts val="800"/>
              </a:spcBef>
              <a:spcAft>
                <a:spcPts val="0"/>
              </a:spcAft>
              <a:buClr>
                <a:schemeClr val="dk1"/>
              </a:buClr>
              <a:buSzPct val="100000"/>
              <a:buFont typeface="Arial"/>
              <a:buChar char="•"/>
            </a:pPr>
            <a:r>
              <a:rPr lang="en" sz="1600" b="0" i="0" u="none" strike="noStrike" cap="none">
                <a:solidFill>
                  <a:schemeClr val="dk1"/>
                </a:solidFill>
                <a:latin typeface="Calibri"/>
                <a:ea typeface="Calibri"/>
                <a:cs typeface="Calibri"/>
                <a:sym typeface="Calibri"/>
              </a:rPr>
              <a:t>EMR involves administrators and lawyers, and use a labor-intensive process (scan and fax) to get medical record.   Need to ease the chain of getting approval.</a:t>
            </a:r>
          </a:p>
          <a:p>
            <a:pPr marL="177800" marR="0" lvl="0" indent="-165100" algn="l" rtl="0">
              <a:lnSpc>
                <a:spcPct val="70000"/>
              </a:lnSpc>
              <a:spcBef>
                <a:spcPts val="800"/>
              </a:spcBef>
              <a:spcAft>
                <a:spcPts val="0"/>
              </a:spcAft>
              <a:buClr>
                <a:schemeClr val="dk1"/>
              </a:buClr>
              <a:buSzPct val="100000"/>
              <a:buFont typeface="Arial"/>
              <a:buChar char="•"/>
            </a:pPr>
            <a:r>
              <a:rPr lang="en" sz="1600" b="0" i="0" u="none" strike="noStrike" cap="none">
                <a:solidFill>
                  <a:schemeClr val="dk1"/>
                </a:solidFill>
                <a:latin typeface="Calibri"/>
                <a:ea typeface="Calibri"/>
                <a:cs typeface="Calibri"/>
                <a:sym typeface="Calibri"/>
              </a:rPr>
              <a:t>No proprietary form.   General form needs to be introduced.  (FHIR) </a:t>
            </a:r>
          </a:p>
          <a:p>
            <a:pPr marL="177800" marR="0" lvl="0" indent="-165100" algn="l" rtl="0">
              <a:lnSpc>
                <a:spcPct val="70000"/>
              </a:lnSpc>
              <a:spcBef>
                <a:spcPts val="800"/>
              </a:spcBef>
              <a:spcAft>
                <a:spcPts val="0"/>
              </a:spcAft>
              <a:buClr>
                <a:schemeClr val="dk1"/>
              </a:buClr>
              <a:buSzPct val="100000"/>
              <a:buFont typeface="Arial"/>
              <a:buChar char="•"/>
            </a:pPr>
            <a:r>
              <a:rPr lang="en" sz="1600" b="0" i="0" u="none" strike="noStrike" cap="none">
                <a:solidFill>
                  <a:schemeClr val="dk1"/>
                </a:solidFill>
                <a:latin typeface="Calibri"/>
                <a:ea typeface="Calibri"/>
                <a:cs typeface="Calibri"/>
                <a:sym typeface="Calibri"/>
              </a:rPr>
              <a:t>Empower patient to access and view dat</a:t>
            </a:r>
            <a:r>
              <a:rPr lang="en" sz="1600"/>
              <a:t>a.</a:t>
            </a:r>
            <a:r>
              <a:rPr lang="en" sz="1600" b="0" i="0" u="none" strike="noStrike" cap="none">
                <a:solidFill>
                  <a:schemeClr val="dk1"/>
                </a:solidFill>
                <a:latin typeface="Calibri"/>
                <a:ea typeface="Calibri"/>
                <a:cs typeface="Calibri"/>
                <a:sym typeface="Calibri"/>
              </a:rPr>
              <a:t>   Put patience into the loop. </a:t>
            </a:r>
          </a:p>
          <a:p>
            <a:pPr marL="177800" marR="0" lvl="0" indent="-165100" algn="l" rtl="0">
              <a:lnSpc>
                <a:spcPct val="70000"/>
              </a:lnSpc>
              <a:spcBef>
                <a:spcPts val="800"/>
              </a:spcBef>
              <a:spcAft>
                <a:spcPts val="0"/>
              </a:spcAft>
              <a:buClr>
                <a:schemeClr val="dk1"/>
              </a:buClr>
              <a:buSzPct val="100000"/>
              <a:buFont typeface="Arial"/>
              <a:buChar char="•"/>
            </a:pPr>
            <a:r>
              <a:rPr lang="en" sz="1600" b="0" i="0" u="none" strike="noStrike" cap="none">
                <a:solidFill>
                  <a:schemeClr val="dk1"/>
                </a:solidFill>
                <a:latin typeface="Calibri"/>
                <a:ea typeface="Calibri"/>
                <a:cs typeface="Calibri"/>
                <a:sym typeface="Calibri"/>
              </a:rPr>
              <a:t>Introduce (huma</a:t>
            </a:r>
            <a:r>
              <a:rPr lang="en" sz="1600"/>
              <a:t>n or computer-aided ) </a:t>
            </a:r>
            <a:r>
              <a:rPr lang="en" sz="1600" b="0" i="0" u="none" strike="noStrike" cap="none">
                <a:solidFill>
                  <a:schemeClr val="dk1"/>
                </a:solidFill>
                <a:latin typeface="Calibri"/>
                <a:ea typeface="Calibri"/>
                <a:cs typeface="Calibri"/>
                <a:sym typeface="Calibri"/>
              </a:rPr>
              <a:t>data brokers.   </a:t>
            </a:r>
          </a:p>
          <a:p>
            <a:pPr marL="177800" marR="0" lvl="0" indent="-165100" algn="l" rtl="0">
              <a:lnSpc>
                <a:spcPct val="70000"/>
              </a:lnSpc>
              <a:spcBef>
                <a:spcPts val="800"/>
              </a:spcBef>
              <a:spcAft>
                <a:spcPts val="0"/>
              </a:spcAft>
              <a:buClr>
                <a:schemeClr val="dk1"/>
              </a:buClr>
              <a:buSzPct val="100000"/>
              <a:buFont typeface="Arial"/>
              <a:buChar char="•"/>
            </a:pPr>
            <a:r>
              <a:rPr lang="en" sz="1600" b="0" i="0" u="none" strike="noStrike" cap="none">
                <a:solidFill>
                  <a:schemeClr val="dk1"/>
                </a:solidFill>
                <a:latin typeface="Calibri"/>
                <a:ea typeface="Calibri"/>
                <a:cs typeface="Calibri"/>
                <a:sym typeface="Calibri"/>
              </a:rPr>
              <a:t>Selectively share patients data and minimize the burden of data owners  (sampling)</a:t>
            </a:r>
          </a:p>
          <a:p>
            <a:pPr marL="177800" marR="0" lvl="0" indent="-165100" algn="l" rtl="0">
              <a:lnSpc>
                <a:spcPct val="70000"/>
              </a:lnSpc>
              <a:spcBef>
                <a:spcPts val="800"/>
              </a:spcBef>
              <a:spcAft>
                <a:spcPts val="0"/>
              </a:spcAft>
              <a:buClr>
                <a:schemeClr val="dk1"/>
              </a:buClr>
              <a:buSzPct val="100000"/>
              <a:buFont typeface="Arial"/>
              <a:buChar char="•"/>
            </a:pPr>
            <a:r>
              <a:rPr lang="en" sz="1600" b="0" i="0" u="none" strike="noStrike" cap="none">
                <a:solidFill>
                  <a:schemeClr val="dk1"/>
                </a:solidFill>
                <a:latin typeface="Calibri"/>
                <a:ea typeface="Calibri"/>
                <a:cs typeface="Calibri"/>
                <a:sym typeface="Calibri"/>
              </a:rPr>
              <a:t>Implement “Blue button” to export patient records, digitally shar</a:t>
            </a:r>
            <a:r>
              <a:rPr lang="en" sz="1600"/>
              <a:t>e</a:t>
            </a:r>
            <a:r>
              <a:rPr lang="en" sz="1600" b="0" i="0" u="none" strike="noStrike" cap="none">
                <a:solidFill>
                  <a:schemeClr val="dk1"/>
                </a:solidFill>
                <a:latin typeface="Calibri"/>
                <a:ea typeface="Calibri"/>
                <a:cs typeface="Calibri"/>
                <a:sym typeface="Calibri"/>
              </a:rPr>
              <a:t> data </a:t>
            </a:r>
          </a:p>
          <a:p>
            <a:pPr marR="0" lvl="1" algn="l" rtl="0">
              <a:lnSpc>
                <a:spcPct val="70000"/>
              </a:lnSpc>
              <a:spcBef>
                <a:spcPts val="800"/>
              </a:spcBef>
              <a:spcAft>
                <a:spcPts val="0"/>
              </a:spcAft>
              <a:buClr>
                <a:schemeClr val="dk1"/>
              </a:buClr>
              <a:buSzPct val="100000"/>
              <a:buFont typeface="Arial"/>
            </a:pPr>
            <a:r>
              <a:rPr lang="en" sz="1600"/>
              <a:t>R</a:t>
            </a:r>
            <a:r>
              <a:rPr lang="en" sz="1600" b="0" i="0" u="none" strike="noStrike" cap="none">
                <a:solidFill>
                  <a:schemeClr val="dk1"/>
                </a:solidFill>
                <a:latin typeface="Calibri"/>
                <a:ea typeface="Calibri"/>
                <a:cs typeface="Calibri"/>
                <a:sym typeface="Calibri"/>
              </a:rPr>
              <a:t>aw, interpreted, meta data.</a:t>
            </a:r>
          </a:p>
          <a:p>
            <a:pPr marL="177800" marR="0" lvl="0" indent="-165100" algn="l" rtl="0">
              <a:lnSpc>
                <a:spcPct val="70000"/>
              </a:lnSpc>
              <a:spcBef>
                <a:spcPts val="800"/>
              </a:spcBef>
              <a:spcAft>
                <a:spcPts val="0"/>
              </a:spcAft>
              <a:buClr>
                <a:schemeClr val="dk1"/>
              </a:buClr>
              <a:buSzPct val="100000"/>
              <a:buFont typeface="Arial"/>
              <a:buChar char="•"/>
            </a:pPr>
            <a:r>
              <a:rPr lang="en" sz="1600" b="0" i="0" u="none" strike="noStrike" cap="none">
                <a:solidFill>
                  <a:schemeClr val="dk1"/>
                </a:solidFill>
                <a:latin typeface="Calibri"/>
                <a:ea typeface="Calibri"/>
                <a:cs typeface="Calibri"/>
                <a:sym typeface="Calibri"/>
              </a:rPr>
              <a:t>Adopt open data format, ``standard</a:t>
            </a:r>
            <a:r>
              <a:rPr lang="en" sz="1600"/>
              <a:t>’’</a:t>
            </a:r>
            <a:r>
              <a:rPr lang="en" sz="1600" b="0" i="0" u="none" strike="noStrike" cap="none">
                <a:solidFill>
                  <a:schemeClr val="dk1"/>
                </a:solidFill>
                <a:latin typeface="Calibri"/>
                <a:ea typeface="Calibri"/>
                <a:cs typeface="Calibri"/>
                <a:sym typeface="Calibri"/>
              </a:rPr>
              <a:t>, and ontolo</a:t>
            </a:r>
            <a:r>
              <a:rPr lang="en" sz="1600"/>
              <a:t>gy for interoperability.</a:t>
            </a:r>
          </a:p>
        </p:txBody>
      </p:sp>
      <p:sp>
        <p:nvSpPr>
          <p:cNvPr id="127" name="Shape 127"/>
          <p:cNvSpPr txBox="1">
            <a:spLocks noGrp="1"/>
          </p:cNvSpPr>
          <p:nvPr>
            <p:ph type="title"/>
          </p:nvPr>
        </p:nvSpPr>
        <p:spPr>
          <a:xfrm>
            <a:off x="174150" y="273850"/>
            <a:ext cx="8795700" cy="994200"/>
          </a:xfrm>
          <a:prstGeom prst="rect">
            <a:avLst/>
          </a:prstGeom>
          <a:noFill/>
          <a:ln>
            <a:noFill/>
          </a:ln>
        </p:spPr>
        <p:txBody>
          <a:bodyPr lIns="68575" tIns="34275" rIns="68575" bIns="34275" anchor="ctr" anchorCtr="0">
            <a:noAutofit/>
          </a:bodyPr>
          <a:lstStyle/>
          <a:p>
            <a:pPr marL="0" marR="0" lvl="0" indent="0" algn="l" rtl="0">
              <a:lnSpc>
                <a:spcPct val="90000"/>
              </a:lnSpc>
              <a:spcBef>
                <a:spcPts val="0"/>
              </a:spcBef>
              <a:buClr>
                <a:schemeClr val="dk1"/>
              </a:buClr>
              <a:buSzPct val="25000"/>
              <a:buFont typeface="Calibri"/>
              <a:buNone/>
            </a:pPr>
            <a:r>
              <a:rPr lang="en" sz="3300" b="1" i="0" u="none" strike="noStrike" cap="none">
                <a:solidFill>
                  <a:schemeClr val="dk1"/>
                </a:solidFill>
                <a:latin typeface="Calibri"/>
                <a:ea typeface="Calibri"/>
                <a:cs typeface="Calibri"/>
                <a:sym typeface="Calibri"/>
              </a:rPr>
              <a:t>Recommendations for building an incentive-driven ecosystem towards data sharing</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title"/>
          </p:nvPr>
        </p:nvSpPr>
        <p:spPr>
          <a:xfrm>
            <a:off x="628650" y="273843"/>
            <a:ext cx="7886699" cy="994172"/>
          </a:xfrm>
          <a:prstGeom prst="rect">
            <a:avLst/>
          </a:prstGeom>
          <a:noFill/>
          <a:ln>
            <a:noFill/>
          </a:ln>
        </p:spPr>
        <p:txBody>
          <a:bodyPr lIns="68575" tIns="34275" rIns="68575" bIns="34275" anchor="ctr" anchorCtr="0">
            <a:noAutofit/>
          </a:bodyPr>
          <a:lstStyle/>
          <a:p>
            <a:pPr marL="0" marR="0" lvl="0" indent="0" algn="l" rtl="0">
              <a:lnSpc>
                <a:spcPct val="90000"/>
              </a:lnSpc>
              <a:spcBef>
                <a:spcPts val="0"/>
              </a:spcBef>
              <a:buClr>
                <a:schemeClr val="dk1"/>
              </a:buClr>
              <a:buSzPct val="25000"/>
              <a:buFont typeface="Calibri"/>
              <a:buNone/>
            </a:pPr>
            <a:r>
              <a:rPr lang="en" sz="3000" b="1" i="0" u="none" strike="noStrike" cap="none">
                <a:solidFill>
                  <a:schemeClr val="dk1"/>
                </a:solidFill>
                <a:latin typeface="Calibri"/>
                <a:ea typeface="Calibri"/>
                <a:cs typeface="Calibri"/>
                <a:sym typeface="Calibri"/>
              </a:rPr>
              <a:t>What data are relevant to healthcare,  who are the owners who are the potential data users </a:t>
            </a:r>
          </a:p>
        </p:txBody>
      </p:sp>
      <p:sp>
        <p:nvSpPr>
          <p:cNvPr id="67" name="Shape 67"/>
          <p:cNvSpPr txBox="1">
            <a:spLocks noGrp="1"/>
          </p:cNvSpPr>
          <p:nvPr>
            <p:ph type="body" idx="1"/>
          </p:nvPr>
        </p:nvSpPr>
        <p:spPr>
          <a:xfrm>
            <a:off x="257175" y="1268016"/>
            <a:ext cx="8258175" cy="3263503"/>
          </a:xfrm>
          <a:prstGeom prst="rect">
            <a:avLst/>
          </a:prstGeom>
          <a:noFill/>
          <a:ln>
            <a:noFill/>
          </a:ln>
        </p:spPr>
        <p:txBody>
          <a:bodyPr lIns="68575" tIns="34275" rIns="68575" bIns="34275" anchor="t" anchorCtr="0">
            <a:noAutofit/>
          </a:bodyPr>
          <a:lstStyle/>
          <a:p>
            <a:pPr marL="177800" marR="0" lvl="0" indent="-165100" algn="l" rtl="0">
              <a:lnSpc>
                <a:spcPct val="90000"/>
              </a:lnSpc>
              <a:spcBef>
                <a:spcPts val="0"/>
              </a:spcBef>
              <a:spcAft>
                <a:spcPts val="0"/>
              </a:spcAft>
              <a:buClr>
                <a:schemeClr val="dk1"/>
              </a:buClr>
              <a:buSzPct val="100000"/>
              <a:buFont typeface="Arial"/>
              <a:buChar char="•"/>
            </a:pPr>
            <a:r>
              <a:rPr lang="en" sz="1800" b="1" i="0" u="none" strike="noStrike" cap="none">
                <a:solidFill>
                  <a:schemeClr val="dk1"/>
                </a:solidFill>
                <a:latin typeface="Calibri"/>
                <a:ea typeface="Calibri"/>
                <a:cs typeface="Calibri"/>
                <a:sym typeface="Calibri"/>
              </a:rPr>
              <a:t>Stakeholders: Physician (</a:t>
            </a:r>
            <a:r>
              <a:rPr lang="en" sz="1800" b="0" i="0" u="none" strike="noStrike" cap="none">
                <a:solidFill>
                  <a:schemeClr val="dk1"/>
                </a:solidFill>
                <a:latin typeface="Calibri"/>
                <a:ea typeface="Calibri"/>
                <a:cs typeface="Calibri"/>
                <a:sym typeface="Calibri"/>
              </a:rPr>
              <a:t>who will pay high cost (time) - target them</a:t>
            </a:r>
            <a:r>
              <a:rPr lang="en" sz="1800" b="1" i="0" u="none" strike="noStrike" cap="none">
                <a:solidFill>
                  <a:schemeClr val="dk1"/>
                </a:solidFill>
                <a:latin typeface="Calibri"/>
                <a:ea typeface="Calibri"/>
                <a:cs typeface="Calibri"/>
                <a:sym typeface="Calibri"/>
              </a:rPr>
              <a:t>), Insurance companies (</a:t>
            </a:r>
            <a:r>
              <a:rPr lang="en" sz="1800" b="0" i="0" u="none" strike="noStrike" cap="none">
                <a:solidFill>
                  <a:schemeClr val="dk1"/>
                </a:solidFill>
                <a:latin typeface="Calibri"/>
                <a:ea typeface="Calibri"/>
                <a:cs typeface="Calibri"/>
                <a:sym typeface="Calibri"/>
              </a:rPr>
              <a:t>Profit Motive</a:t>
            </a:r>
            <a:r>
              <a:rPr lang="en" sz="1800" b="1" i="0" u="none" strike="noStrike" cap="none">
                <a:solidFill>
                  <a:schemeClr val="dk1"/>
                </a:solidFill>
                <a:latin typeface="Calibri"/>
                <a:ea typeface="Calibri"/>
                <a:cs typeface="Calibri"/>
                <a:sym typeface="Calibri"/>
              </a:rPr>
              <a:t>), primary care and hospital, IPA (</a:t>
            </a:r>
            <a:r>
              <a:rPr lang="en" sz="1800" b="0" i="0" u="none" strike="noStrike" cap="none">
                <a:solidFill>
                  <a:schemeClr val="dk1"/>
                </a:solidFill>
                <a:latin typeface="Calibri"/>
                <a:ea typeface="Calibri"/>
                <a:cs typeface="Calibri"/>
                <a:sym typeface="Calibri"/>
              </a:rPr>
              <a:t>independent practice association</a:t>
            </a:r>
            <a:r>
              <a:rPr lang="en" sz="1800" b="1" i="0" u="none" strike="noStrike" cap="none">
                <a:solidFill>
                  <a:schemeClr val="dk1"/>
                </a:solidFill>
                <a:latin typeface="Calibri"/>
                <a:ea typeface="Calibri"/>
                <a:cs typeface="Calibri"/>
                <a:sym typeface="Calibri"/>
              </a:rPr>
              <a:t>), patients (</a:t>
            </a:r>
            <a:r>
              <a:rPr lang="en" sz="1800" b="0" i="0" u="none" strike="noStrike" cap="none">
                <a:solidFill>
                  <a:schemeClr val="dk1"/>
                </a:solidFill>
                <a:latin typeface="Calibri"/>
                <a:ea typeface="Calibri"/>
                <a:cs typeface="Calibri"/>
                <a:sym typeface="Calibri"/>
              </a:rPr>
              <a:t>quality of care</a:t>
            </a:r>
            <a:r>
              <a:rPr lang="en" sz="1800" b="1" i="0" u="none" strike="noStrike" cap="none">
                <a:solidFill>
                  <a:schemeClr val="dk1"/>
                </a:solidFill>
                <a:latin typeface="Calibri"/>
                <a:ea typeface="Calibri"/>
                <a:cs typeface="Calibri"/>
                <a:sym typeface="Calibri"/>
              </a:rPr>
              <a:t>), Billing, (</a:t>
            </a:r>
            <a:r>
              <a:rPr lang="en" sz="1800" b="0" i="0" u="none" strike="noStrike" cap="none">
                <a:solidFill>
                  <a:schemeClr val="dk1"/>
                </a:solidFill>
                <a:latin typeface="Calibri"/>
                <a:ea typeface="Calibri"/>
                <a:cs typeface="Calibri"/>
                <a:sym typeface="Calibri"/>
              </a:rPr>
              <a:t>for smooth processing across multiple entities</a:t>
            </a:r>
            <a:r>
              <a:rPr lang="en" sz="1800" b="1" i="0" u="none" strike="noStrike" cap="none">
                <a:solidFill>
                  <a:schemeClr val="dk1"/>
                </a:solidFill>
                <a:latin typeface="Calibri"/>
                <a:ea typeface="Calibri"/>
                <a:cs typeface="Calibri"/>
                <a:sym typeface="Calibri"/>
              </a:rPr>
              <a:t>), and Researchers (</a:t>
            </a:r>
            <a:r>
              <a:rPr lang="en" sz="1800" b="0" i="0" u="none" strike="noStrike" cap="none">
                <a:solidFill>
                  <a:schemeClr val="dk1"/>
                </a:solidFill>
                <a:latin typeface="Calibri"/>
                <a:ea typeface="Calibri"/>
                <a:cs typeface="Calibri"/>
                <a:sym typeface="Calibri"/>
              </a:rPr>
              <a:t>for discovery</a:t>
            </a:r>
            <a:r>
              <a:rPr lang="en" sz="1800" b="1" i="0" u="none" strike="noStrike" cap="none">
                <a:solidFill>
                  <a:schemeClr val="dk1"/>
                </a:solidFill>
                <a:latin typeface="Calibri"/>
                <a:ea typeface="Calibri"/>
                <a:cs typeface="Calibri"/>
                <a:sym typeface="Calibri"/>
              </a:rPr>
              <a:t>)</a:t>
            </a:r>
          </a:p>
          <a:p>
            <a:pPr marL="177800" marR="0" lvl="0" indent="-165100" algn="l" rtl="0">
              <a:lnSpc>
                <a:spcPct val="90000"/>
              </a:lnSpc>
              <a:spcBef>
                <a:spcPts val="800"/>
              </a:spcBef>
              <a:spcAft>
                <a:spcPts val="0"/>
              </a:spcAft>
              <a:buClr>
                <a:schemeClr val="dk1"/>
              </a:buClr>
              <a:buSzPct val="100000"/>
              <a:buFont typeface="Arial"/>
              <a:buChar char="•"/>
            </a:pPr>
            <a:r>
              <a:rPr lang="en" sz="1800" b="1" i="0" u="none" strike="noStrike" cap="none">
                <a:solidFill>
                  <a:schemeClr val="dk1"/>
                </a:solidFill>
                <a:latin typeface="Calibri"/>
                <a:ea typeface="Calibri"/>
                <a:cs typeface="Calibri"/>
                <a:sym typeface="Calibri"/>
              </a:rPr>
              <a:t>Who owns data:</a:t>
            </a:r>
            <a:r>
              <a:rPr lang="en" sz="1800" b="0" i="0" u="none" strike="noStrike" cap="none">
                <a:solidFill>
                  <a:schemeClr val="dk1"/>
                </a:solidFill>
                <a:latin typeface="Calibri"/>
                <a:ea typeface="Calibri"/>
                <a:cs typeface="Calibri"/>
                <a:sym typeface="Calibri"/>
              </a:rPr>
              <a:t> PC Data - 50% are owned by IPA,  30% owned by Multiple Specialists. Only 10% from hospital (ER)</a:t>
            </a:r>
          </a:p>
          <a:p>
            <a:pPr marL="177800" marR="0" lvl="0" indent="-165100" algn="l" rtl="0">
              <a:lnSpc>
                <a:spcPct val="90000"/>
              </a:lnSpc>
              <a:spcBef>
                <a:spcPts val="800"/>
              </a:spcBef>
              <a:spcAft>
                <a:spcPts val="0"/>
              </a:spcAft>
              <a:buClr>
                <a:schemeClr val="dk1"/>
              </a:buClr>
              <a:buSzPct val="100000"/>
              <a:buFont typeface="Arial"/>
              <a:buChar char="•"/>
            </a:pPr>
            <a:r>
              <a:rPr lang="en" sz="1800" b="1" i="0" u="none" strike="noStrike" cap="none">
                <a:solidFill>
                  <a:schemeClr val="dk1"/>
                </a:solidFill>
                <a:latin typeface="Calibri"/>
                <a:ea typeface="Calibri"/>
                <a:cs typeface="Calibri"/>
                <a:sym typeface="Calibri"/>
              </a:rPr>
              <a:t>Users: care providers, research scientists</a:t>
            </a:r>
          </a:p>
          <a:p>
            <a:pPr marL="177800" marR="0" lvl="0" indent="-165100" algn="l" rtl="0">
              <a:lnSpc>
                <a:spcPct val="90000"/>
              </a:lnSpc>
              <a:spcBef>
                <a:spcPts val="800"/>
              </a:spcBef>
              <a:spcAft>
                <a:spcPts val="0"/>
              </a:spcAft>
              <a:buClr>
                <a:schemeClr val="dk1"/>
              </a:buClr>
              <a:buSzPct val="100000"/>
              <a:buFont typeface="Arial"/>
              <a:buChar char="•"/>
            </a:pPr>
            <a:r>
              <a:rPr lang="en" sz="1800" b="1" i="0" u="none" strike="noStrike" cap="none">
                <a:solidFill>
                  <a:schemeClr val="dk1"/>
                </a:solidFill>
                <a:latin typeface="Calibri"/>
                <a:ea typeface="Calibri"/>
                <a:cs typeface="Calibri"/>
                <a:sym typeface="Calibri"/>
              </a:rPr>
              <a:t>Data example: clinic data, genomic data, epidemiological data, and healthcare data in a broad sense</a:t>
            </a:r>
          </a:p>
          <a:p>
            <a:pPr marL="177800" marR="0" lvl="0" indent="-165100" algn="l" rtl="0">
              <a:lnSpc>
                <a:spcPct val="90000"/>
              </a:lnSpc>
              <a:spcBef>
                <a:spcPts val="800"/>
              </a:spcBef>
              <a:buClr>
                <a:schemeClr val="dk1"/>
              </a:buClr>
              <a:buSzPct val="100000"/>
              <a:buFont typeface="Arial"/>
              <a:buChar char="•"/>
            </a:pPr>
            <a:r>
              <a:rPr lang="en" sz="1800" b="1" i="0" u="none" strike="noStrike" cap="none">
                <a:solidFill>
                  <a:schemeClr val="dk1"/>
                </a:solidFill>
                <a:latin typeface="Calibri"/>
                <a:ea typeface="Calibri"/>
                <a:cs typeface="Calibri"/>
                <a:sym typeface="Calibri"/>
              </a:rPr>
              <a:t>Definition: </a:t>
            </a:r>
            <a:r>
              <a:rPr lang="en" sz="1800" b="0" i="0" u="none" strike="noStrike" cap="none">
                <a:solidFill>
                  <a:schemeClr val="dk1"/>
                </a:solidFill>
                <a:latin typeface="Calibri"/>
                <a:ea typeface="Calibri"/>
                <a:cs typeface="Calibri"/>
                <a:sym typeface="Calibri"/>
              </a:rPr>
              <a:t>Data Publisher sharing with the user. Data Sharing without data exchange (allow research to submit data analysis algorithm and provide results). Access to higher level Meta data, Secondary Use of data - For Research. Primary Use of Data</a:t>
            </a:r>
            <a:br>
              <a:rPr lang="en" sz="1800" b="0" i="0" u="none" strike="noStrike" cap="none">
                <a:solidFill>
                  <a:schemeClr val="dk1"/>
                </a:solidFill>
                <a:latin typeface="Calibri"/>
                <a:ea typeface="Calibri"/>
                <a:cs typeface="Calibri"/>
                <a:sym typeface="Calibri"/>
              </a:rPr>
            </a:br>
            <a:endParaRPr lang="en" sz="18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628650" y="273843"/>
            <a:ext cx="7886699" cy="994172"/>
          </a:xfrm>
          <a:prstGeom prst="rect">
            <a:avLst/>
          </a:prstGeom>
          <a:noFill/>
          <a:ln>
            <a:noFill/>
          </a:ln>
        </p:spPr>
        <p:txBody>
          <a:bodyPr lIns="68575" tIns="34275" rIns="68575" bIns="34275" anchor="ctr" anchorCtr="0">
            <a:noAutofit/>
          </a:bodyPr>
          <a:lstStyle/>
          <a:p>
            <a:pPr marL="0" marR="0" lvl="0" indent="0" algn="l" rtl="0">
              <a:lnSpc>
                <a:spcPct val="90000"/>
              </a:lnSpc>
              <a:spcBef>
                <a:spcPts val="0"/>
              </a:spcBef>
              <a:buClr>
                <a:schemeClr val="dk1"/>
              </a:buClr>
              <a:buSzPct val="25000"/>
              <a:buFont typeface="Calibri"/>
              <a:buNone/>
            </a:pPr>
            <a:r>
              <a:rPr lang="en" sz="3300" b="0" i="0" u="none" strike="noStrike" cap="none">
                <a:solidFill>
                  <a:schemeClr val="dk1"/>
                </a:solidFill>
                <a:latin typeface="Calibri"/>
                <a:ea typeface="Calibri"/>
                <a:cs typeface="Calibri"/>
                <a:sym typeface="Calibri"/>
              </a:rPr>
              <a:t>Types of Data Sharing</a:t>
            </a:r>
          </a:p>
        </p:txBody>
      </p:sp>
      <p:sp>
        <p:nvSpPr>
          <p:cNvPr id="73" name="Shape 73"/>
          <p:cNvSpPr txBox="1">
            <a:spLocks noGrp="1"/>
          </p:cNvSpPr>
          <p:nvPr>
            <p:ph type="body" idx="1"/>
          </p:nvPr>
        </p:nvSpPr>
        <p:spPr>
          <a:xfrm>
            <a:off x="628650" y="1369218"/>
            <a:ext cx="7886699" cy="3263503"/>
          </a:xfrm>
          <a:prstGeom prst="rect">
            <a:avLst/>
          </a:prstGeom>
          <a:noFill/>
          <a:ln>
            <a:noFill/>
          </a:ln>
        </p:spPr>
        <p:txBody>
          <a:bodyPr lIns="68575" tIns="34275" rIns="68575" bIns="34275" anchor="t" anchorCtr="0">
            <a:noAutofit/>
          </a:bodyPr>
          <a:lstStyle/>
          <a:p>
            <a:pPr marL="177800" marR="0" lvl="0" indent="-171450" algn="l" rtl="0">
              <a:lnSpc>
                <a:spcPct val="80000"/>
              </a:lnSpc>
              <a:spcBef>
                <a:spcPts val="0"/>
              </a:spcBef>
              <a:spcAft>
                <a:spcPts val="0"/>
              </a:spcAft>
              <a:buClr>
                <a:schemeClr val="dk1"/>
              </a:buClr>
              <a:buSzPct val="100000"/>
              <a:buFont typeface="Arial"/>
              <a:buChar char="•"/>
            </a:pPr>
            <a:r>
              <a:rPr lang="en" sz="1900" b="0" i="0" u="none" strike="noStrike" cap="none">
                <a:solidFill>
                  <a:schemeClr val="dk1"/>
                </a:solidFill>
                <a:latin typeface="Calibri"/>
                <a:ea typeface="Calibri"/>
                <a:cs typeface="Calibri"/>
                <a:sym typeface="Calibri"/>
              </a:rPr>
              <a:t>Data sharing among care providers to facilitate decision making (primary care, specialist, major hospital),  medical records are the type of data to be shared</a:t>
            </a:r>
          </a:p>
          <a:p>
            <a:pPr marL="177800" marR="0" lvl="0" indent="-171450" algn="l" rtl="0">
              <a:lnSpc>
                <a:spcPct val="80000"/>
              </a:lnSpc>
              <a:spcBef>
                <a:spcPts val="800"/>
              </a:spcBef>
              <a:spcAft>
                <a:spcPts val="0"/>
              </a:spcAft>
              <a:buClr>
                <a:schemeClr val="dk1"/>
              </a:buClr>
              <a:buSzPct val="100000"/>
              <a:buFont typeface="Arial"/>
              <a:buChar char="•"/>
            </a:pPr>
            <a:r>
              <a:rPr lang="en" sz="1900" b="0" i="0" u="none" strike="noStrike" cap="none">
                <a:solidFill>
                  <a:schemeClr val="dk1"/>
                </a:solidFill>
                <a:latin typeface="Calibri"/>
                <a:ea typeface="Calibri"/>
                <a:cs typeface="Calibri"/>
                <a:sym typeface="Calibri"/>
              </a:rPr>
              <a:t>General data sharing by researcher for knowledge discovery (Social objective)</a:t>
            </a:r>
          </a:p>
          <a:p>
            <a:pPr marL="177800" marR="0" lvl="0" indent="-171450" algn="l" rtl="0">
              <a:lnSpc>
                <a:spcPct val="80000"/>
              </a:lnSpc>
              <a:spcBef>
                <a:spcPts val="800"/>
              </a:spcBef>
              <a:spcAft>
                <a:spcPts val="0"/>
              </a:spcAft>
              <a:buClr>
                <a:schemeClr val="dk1"/>
              </a:buClr>
              <a:buSzPct val="100000"/>
              <a:buFont typeface="Arial"/>
              <a:buChar char="•"/>
            </a:pPr>
            <a:r>
              <a:rPr lang="en" sz="1900" b="0" i="0" u="none" strike="noStrike" cap="none">
                <a:solidFill>
                  <a:schemeClr val="dk1"/>
                </a:solidFill>
                <a:latin typeface="Calibri"/>
                <a:ea typeface="Calibri"/>
                <a:cs typeface="Calibri"/>
                <a:sym typeface="Calibri"/>
              </a:rPr>
              <a:t>These two types of sharing ultimately serve the objectives (Reduce the cost of health care and improve the care of patients).  </a:t>
            </a:r>
          </a:p>
          <a:p>
            <a:pPr marL="177800" marR="0" lvl="0" indent="-171450" algn="l" rtl="0">
              <a:lnSpc>
                <a:spcPct val="80000"/>
              </a:lnSpc>
              <a:spcBef>
                <a:spcPts val="800"/>
              </a:spcBef>
              <a:buClr>
                <a:schemeClr val="dk1"/>
              </a:buClr>
              <a:buSzPct val="100000"/>
              <a:buFont typeface="Arial"/>
              <a:buChar char="•"/>
            </a:pPr>
            <a:r>
              <a:rPr lang="en" sz="1900" b="0" i="0" u="none" strike="noStrike" cap="none">
                <a:solidFill>
                  <a:schemeClr val="dk1"/>
                </a:solidFill>
                <a:latin typeface="Calibri"/>
                <a:ea typeface="Calibri"/>
                <a:cs typeface="Calibri"/>
                <a:sym typeface="Calibri"/>
              </a:rPr>
              <a:t>To ensure sustained data sharing (and its supporting exchange point), there needs to be a </a:t>
            </a:r>
            <a:r>
              <a:rPr lang="en" sz="1900" b="0" i="0" u="sng" strike="noStrike" cap="none">
                <a:solidFill>
                  <a:schemeClr val="dk1"/>
                </a:solidFill>
                <a:latin typeface="Calibri"/>
                <a:ea typeface="Calibri"/>
                <a:cs typeface="Calibri"/>
                <a:sym typeface="Calibri"/>
              </a:rPr>
              <a:t>sustainable</a:t>
            </a:r>
            <a:r>
              <a:rPr lang="en" sz="1900" b="0" i="0" u="none" strike="noStrike" cap="none">
                <a:solidFill>
                  <a:schemeClr val="dk1"/>
                </a:solidFill>
                <a:latin typeface="Calibri"/>
                <a:ea typeface="Calibri"/>
                <a:cs typeface="Calibri"/>
                <a:sym typeface="Calibri"/>
              </a:rPr>
              <a:t> business model for information exchange.  The government can request it, but government incentives were not very effective and will not be extended.</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628650" y="141943"/>
            <a:ext cx="7886700" cy="994200"/>
          </a:xfrm>
          <a:prstGeom prst="rect">
            <a:avLst/>
          </a:prstGeom>
          <a:noFill/>
          <a:ln>
            <a:noFill/>
          </a:ln>
        </p:spPr>
        <p:txBody>
          <a:bodyPr lIns="68575" tIns="34275" rIns="68575" bIns="34275" anchor="ctr" anchorCtr="0">
            <a:noAutofit/>
          </a:bodyPr>
          <a:lstStyle/>
          <a:p>
            <a:pPr marL="0" marR="0" lvl="0" indent="0" algn="l" rtl="0">
              <a:lnSpc>
                <a:spcPct val="90000"/>
              </a:lnSpc>
              <a:spcBef>
                <a:spcPts val="0"/>
              </a:spcBef>
              <a:buClr>
                <a:schemeClr val="dk1"/>
              </a:buClr>
              <a:buSzPct val="25000"/>
              <a:buFont typeface="Calibri"/>
              <a:buNone/>
            </a:pPr>
            <a:r>
              <a:rPr lang="en" sz="3300" b="1" i="0" u="none" strike="noStrike" cap="none">
                <a:solidFill>
                  <a:schemeClr val="dk1"/>
                </a:solidFill>
                <a:latin typeface="Calibri"/>
                <a:ea typeface="Calibri"/>
                <a:cs typeface="Calibri"/>
                <a:sym typeface="Calibri"/>
              </a:rPr>
              <a:t>Examples of Data Sharing</a:t>
            </a:r>
          </a:p>
        </p:txBody>
      </p:sp>
      <p:sp>
        <p:nvSpPr>
          <p:cNvPr id="79" name="Shape 79"/>
          <p:cNvSpPr txBox="1">
            <a:spLocks noGrp="1"/>
          </p:cNvSpPr>
          <p:nvPr>
            <p:ph type="body" idx="1"/>
          </p:nvPr>
        </p:nvSpPr>
        <p:spPr>
          <a:xfrm>
            <a:off x="628650" y="1062568"/>
            <a:ext cx="7886700" cy="3263400"/>
          </a:xfrm>
          <a:prstGeom prst="rect">
            <a:avLst/>
          </a:prstGeom>
          <a:noFill/>
          <a:ln>
            <a:noFill/>
          </a:ln>
        </p:spPr>
        <p:txBody>
          <a:bodyPr lIns="68575" tIns="34275" rIns="68575" bIns="34275" anchor="t" anchorCtr="0">
            <a:noAutofit/>
          </a:bodyPr>
          <a:lstStyle/>
          <a:p>
            <a:pPr marL="177800" marR="0" lvl="0" indent="-171450" algn="l" rtl="0">
              <a:lnSpc>
                <a:spcPct val="80000"/>
              </a:lnSpc>
              <a:spcBef>
                <a:spcPts val="0"/>
              </a:spcBef>
              <a:spcAft>
                <a:spcPts val="0"/>
              </a:spcAft>
              <a:buClr>
                <a:schemeClr val="dk1"/>
              </a:buClr>
              <a:buSzPct val="100000"/>
              <a:buFont typeface="Arial"/>
              <a:buChar char="•"/>
            </a:pPr>
            <a:r>
              <a:rPr lang="en" sz="2100" b="0" i="0" u="none" strike="noStrike" cap="none">
                <a:solidFill>
                  <a:schemeClr val="dk1"/>
                </a:solidFill>
                <a:latin typeface="Calibri"/>
                <a:ea typeface="Calibri"/>
                <a:cs typeface="Calibri"/>
                <a:sym typeface="Calibri"/>
              </a:rPr>
              <a:t>Healthy Link - Online Platform in Western NY. Major hospital systems, Labs, Radiologists are members of the exchange.  The records can also be manually accessed. All medical records will be available through the EMR system.  PCP,  radiology, labs, insurance are shared by firms and specialists.  There are six levels of access and control- from anyone can access to banning access to specific parties. Informed consent - Patients do want to grant public access to the data.</a:t>
            </a:r>
          </a:p>
          <a:p>
            <a:pPr marL="177800" marR="0" lvl="0" indent="-171450" algn="l" rtl="0">
              <a:lnSpc>
                <a:spcPct val="80000"/>
              </a:lnSpc>
              <a:spcBef>
                <a:spcPts val="800"/>
              </a:spcBef>
              <a:spcAft>
                <a:spcPts val="0"/>
              </a:spcAft>
              <a:buClr>
                <a:schemeClr val="dk1"/>
              </a:buClr>
              <a:buSzPct val="100000"/>
              <a:buFont typeface="Arial"/>
              <a:buChar char="•"/>
            </a:pPr>
            <a:r>
              <a:rPr lang="en" sz="2100" b="0" i="0" u="none" strike="noStrike" cap="none">
                <a:solidFill>
                  <a:schemeClr val="dk1"/>
                </a:solidFill>
                <a:latin typeface="Calibri"/>
                <a:ea typeface="Calibri"/>
                <a:cs typeface="Calibri"/>
                <a:sym typeface="Calibri"/>
              </a:rPr>
              <a:t>Multi-sided platform - Each side has to pay for the services that they use. Insurance company are the ultimate users.</a:t>
            </a:r>
          </a:p>
          <a:p>
            <a:pPr marL="177800" marR="0" lvl="0" indent="-171450" algn="l" rtl="0">
              <a:lnSpc>
                <a:spcPct val="80000"/>
              </a:lnSpc>
              <a:spcBef>
                <a:spcPts val="800"/>
              </a:spcBef>
              <a:spcAft>
                <a:spcPts val="0"/>
              </a:spcAft>
              <a:buClr>
                <a:schemeClr val="dk1"/>
              </a:buClr>
              <a:buSzPct val="100000"/>
              <a:buFont typeface="Arial"/>
              <a:buChar char="•"/>
            </a:pPr>
            <a:r>
              <a:rPr lang="en" sz="2100" b="0" i="0" u="none" strike="noStrike" cap="none">
                <a:solidFill>
                  <a:schemeClr val="dk1"/>
                </a:solidFill>
                <a:latin typeface="Calibri"/>
                <a:ea typeface="Calibri"/>
                <a:cs typeface="Calibri"/>
                <a:sym typeface="Calibri"/>
              </a:rPr>
              <a:t>Market Penetration - 9000 Physicians 95% of the physicians are members. $100/year membership.  Physicians use it for lab results.</a:t>
            </a:r>
          </a:p>
          <a:p>
            <a:pPr marL="177800" marR="0" lvl="0" indent="-171450" algn="l" rtl="0">
              <a:lnSpc>
                <a:spcPct val="80000"/>
              </a:lnSpc>
              <a:spcBef>
                <a:spcPts val="800"/>
              </a:spcBef>
              <a:buClr>
                <a:schemeClr val="dk1"/>
              </a:buClr>
              <a:buSzPct val="100000"/>
              <a:buFont typeface="Arial"/>
              <a:buNone/>
            </a:pPr>
            <a:endParaRPr sz="2100" b="0" i="0" u="none" strike="noStrike" cap="none">
              <a:solidFill>
                <a:schemeClr val="dk1"/>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628650" y="273843"/>
            <a:ext cx="7886699" cy="994172"/>
          </a:xfrm>
          <a:prstGeom prst="rect">
            <a:avLst/>
          </a:prstGeom>
          <a:noFill/>
          <a:ln>
            <a:noFill/>
          </a:ln>
        </p:spPr>
        <p:txBody>
          <a:bodyPr lIns="68575" tIns="34275" rIns="68575" bIns="34275" anchor="ctr" anchorCtr="0">
            <a:noAutofit/>
          </a:bodyPr>
          <a:lstStyle/>
          <a:p>
            <a:pPr marL="0" marR="0" lvl="0" indent="0" algn="l" rtl="0">
              <a:lnSpc>
                <a:spcPct val="90000"/>
              </a:lnSpc>
              <a:spcBef>
                <a:spcPts val="0"/>
              </a:spcBef>
              <a:buClr>
                <a:schemeClr val="dk1"/>
              </a:buClr>
              <a:buSzPct val="25000"/>
              <a:buFont typeface="Calibri"/>
              <a:buNone/>
            </a:pPr>
            <a:r>
              <a:rPr lang="en" sz="3300" b="1" i="0" u="none" strike="noStrike" cap="none">
                <a:solidFill>
                  <a:schemeClr val="dk1"/>
                </a:solidFill>
                <a:latin typeface="Calibri"/>
                <a:ea typeface="Calibri"/>
                <a:cs typeface="Calibri"/>
                <a:sym typeface="Calibri"/>
              </a:rPr>
              <a:t>Barrier, Challenges and difficulties  for data sharing</a:t>
            </a:r>
          </a:p>
        </p:txBody>
      </p:sp>
      <p:sp>
        <p:nvSpPr>
          <p:cNvPr id="85" name="Shape 85"/>
          <p:cNvSpPr txBox="1">
            <a:spLocks noGrp="1"/>
          </p:cNvSpPr>
          <p:nvPr>
            <p:ph type="body" idx="1"/>
          </p:nvPr>
        </p:nvSpPr>
        <p:spPr>
          <a:xfrm>
            <a:off x="628650" y="1369218"/>
            <a:ext cx="7886699" cy="3263503"/>
          </a:xfrm>
          <a:prstGeom prst="rect">
            <a:avLst/>
          </a:prstGeom>
          <a:noFill/>
          <a:ln>
            <a:noFill/>
          </a:ln>
        </p:spPr>
        <p:txBody>
          <a:bodyPr lIns="68575" tIns="34275" rIns="68575" bIns="34275" anchor="t" anchorCtr="0">
            <a:noAutofit/>
          </a:bodyPr>
          <a:lstStyle/>
          <a:p>
            <a:pPr marL="177800" marR="0" lvl="0" indent="-171450" algn="l" rtl="0">
              <a:lnSpc>
                <a:spcPct val="80000"/>
              </a:lnSpc>
              <a:spcBef>
                <a:spcPts val="0"/>
              </a:spcBef>
              <a:spcAft>
                <a:spcPts val="0"/>
              </a:spcAft>
              <a:buClr>
                <a:schemeClr val="dk1"/>
              </a:buClr>
              <a:buSzPct val="100000"/>
              <a:buFont typeface="Arial"/>
              <a:buChar char="•"/>
            </a:pPr>
            <a:r>
              <a:rPr lang="en" sz="1900" b="0" i="0" u="none" strike="noStrike" cap="none">
                <a:solidFill>
                  <a:schemeClr val="dk1"/>
                </a:solidFill>
                <a:latin typeface="Calibri"/>
                <a:ea typeface="Calibri"/>
                <a:cs typeface="Calibri"/>
                <a:sym typeface="Calibri"/>
              </a:rPr>
              <a:t>Intellectual Property  </a:t>
            </a:r>
          </a:p>
          <a:p>
            <a:pPr marL="177800" marR="0" lvl="0" indent="-171450" algn="l" rtl="0">
              <a:lnSpc>
                <a:spcPct val="80000"/>
              </a:lnSpc>
              <a:spcBef>
                <a:spcPts val="800"/>
              </a:spcBef>
              <a:spcAft>
                <a:spcPts val="0"/>
              </a:spcAft>
              <a:buClr>
                <a:schemeClr val="dk1"/>
              </a:buClr>
              <a:buSzPct val="100000"/>
              <a:buFont typeface="Arial"/>
              <a:buChar char="•"/>
            </a:pPr>
            <a:r>
              <a:rPr lang="en" sz="1900" b="0" i="0" u="none" strike="noStrike" cap="none">
                <a:solidFill>
                  <a:schemeClr val="dk1"/>
                </a:solidFill>
                <a:latin typeface="Calibri"/>
                <a:ea typeface="Calibri"/>
                <a:cs typeface="Calibri"/>
                <a:sym typeface="Calibri"/>
              </a:rPr>
              <a:t>Not fully interoperable</a:t>
            </a:r>
          </a:p>
          <a:p>
            <a:pPr marL="177800" marR="0" lvl="0" indent="-171450" algn="l" rtl="0">
              <a:lnSpc>
                <a:spcPct val="80000"/>
              </a:lnSpc>
              <a:spcBef>
                <a:spcPts val="800"/>
              </a:spcBef>
              <a:spcAft>
                <a:spcPts val="0"/>
              </a:spcAft>
              <a:buClr>
                <a:schemeClr val="dk1"/>
              </a:buClr>
              <a:buSzPct val="100000"/>
              <a:buFont typeface="Arial"/>
              <a:buChar char="•"/>
            </a:pPr>
            <a:r>
              <a:rPr lang="en" sz="1900" b="0" i="0" u="none" strike="noStrike" cap="none">
                <a:solidFill>
                  <a:schemeClr val="dk1"/>
                </a:solidFill>
                <a:latin typeface="Calibri"/>
                <a:ea typeface="Calibri"/>
                <a:cs typeface="Calibri"/>
                <a:sym typeface="Calibri"/>
              </a:rPr>
              <a:t>Risk mitigation, aversion from Legal aspects. Least risky data sharing is no data sharing</a:t>
            </a:r>
          </a:p>
          <a:p>
            <a:pPr marL="177800" marR="0" lvl="0" indent="-171450" algn="l" rtl="0">
              <a:lnSpc>
                <a:spcPct val="80000"/>
              </a:lnSpc>
              <a:spcBef>
                <a:spcPts val="800"/>
              </a:spcBef>
              <a:spcAft>
                <a:spcPts val="0"/>
              </a:spcAft>
              <a:buClr>
                <a:schemeClr val="dk1"/>
              </a:buClr>
              <a:buSzPct val="100000"/>
              <a:buFont typeface="Arial"/>
              <a:buChar char="•"/>
            </a:pPr>
            <a:r>
              <a:rPr lang="en" sz="1900" b="0" i="0" u="none" strike="noStrike" cap="none">
                <a:solidFill>
                  <a:schemeClr val="dk1"/>
                </a:solidFill>
                <a:latin typeface="Calibri"/>
                <a:ea typeface="Calibri"/>
                <a:cs typeface="Calibri"/>
                <a:sym typeface="Calibri"/>
              </a:rPr>
              <a:t>Privacy and Security w.r.t. healthcare data </a:t>
            </a:r>
          </a:p>
          <a:p>
            <a:pPr marL="177800" marR="0" lvl="0" indent="-171450" algn="l" rtl="0">
              <a:lnSpc>
                <a:spcPct val="80000"/>
              </a:lnSpc>
              <a:spcBef>
                <a:spcPts val="800"/>
              </a:spcBef>
              <a:spcAft>
                <a:spcPts val="0"/>
              </a:spcAft>
              <a:buClr>
                <a:schemeClr val="dk1"/>
              </a:buClr>
              <a:buSzPct val="100000"/>
              <a:buFont typeface="Arial"/>
              <a:buChar char="•"/>
            </a:pPr>
            <a:r>
              <a:rPr lang="en" sz="1900" b="0" i="0" u="none" strike="noStrike" cap="none">
                <a:solidFill>
                  <a:schemeClr val="dk1"/>
                </a:solidFill>
                <a:latin typeface="Calibri"/>
                <a:ea typeface="Calibri"/>
                <a:cs typeface="Calibri"/>
                <a:sym typeface="Calibri"/>
              </a:rPr>
              <a:t>Commercial Values ,  </a:t>
            </a:r>
          </a:p>
          <a:p>
            <a:pPr marL="177800" marR="0" lvl="0" indent="-171450" algn="l" rtl="0">
              <a:lnSpc>
                <a:spcPct val="80000"/>
              </a:lnSpc>
              <a:spcBef>
                <a:spcPts val="800"/>
              </a:spcBef>
              <a:spcAft>
                <a:spcPts val="0"/>
              </a:spcAft>
              <a:buClr>
                <a:schemeClr val="dk1"/>
              </a:buClr>
              <a:buSzPct val="100000"/>
              <a:buFont typeface="Arial"/>
              <a:buChar char="•"/>
            </a:pPr>
            <a:r>
              <a:rPr lang="en" sz="1900" b="0" i="0" u="none" strike="noStrike" cap="none">
                <a:solidFill>
                  <a:schemeClr val="dk1"/>
                </a:solidFill>
                <a:latin typeface="Calibri"/>
                <a:ea typeface="Calibri"/>
                <a:cs typeface="Calibri"/>
                <a:sym typeface="Calibri"/>
              </a:rPr>
              <a:t>Cost associated,  care providers are busy dealing with patients,  financial cost to support data sharing and exchange</a:t>
            </a:r>
          </a:p>
          <a:p>
            <a:pPr marL="177800" marR="0" lvl="0" indent="-171450" algn="l" rtl="0">
              <a:lnSpc>
                <a:spcPct val="80000"/>
              </a:lnSpc>
              <a:spcBef>
                <a:spcPts val="800"/>
              </a:spcBef>
              <a:spcAft>
                <a:spcPts val="0"/>
              </a:spcAft>
              <a:buClr>
                <a:schemeClr val="dk1"/>
              </a:buClr>
              <a:buSzPct val="100000"/>
              <a:buFont typeface="Arial"/>
              <a:buChar char="•"/>
            </a:pPr>
            <a:r>
              <a:rPr lang="en" sz="1900" b="0" i="0" u="none" strike="noStrike" cap="none">
                <a:solidFill>
                  <a:schemeClr val="dk1"/>
                </a:solidFill>
                <a:latin typeface="Calibri"/>
                <a:ea typeface="Calibri"/>
                <a:cs typeface="Calibri"/>
                <a:sym typeface="Calibri"/>
              </a:rPr>
              <a:t>Steep learning curve for anyone to share. </a:t>
            </a:r>
          </a:p>
          <a:p>
            <a:pPr marL="177800" marR="0" lvl="0" indent="-171450" algn="l" rtl="0">
              <a:lnSpc>
                <a:spcPct val="80000"/>
              </a:lnSpc>
              <a:spcBef>
                <a:spcPts val="800"/>
              </a:spcBef>
              <a:spcAft>
                <a:spcPts val="0"/>
              </a:spcAft>
              <a:buClr>
                <a:schemeClr val="dk1"/>
              </a:buClr>
              <a:buSzPct val="100000"/>
              <a:buFont typeface="Arial"/>
              <a:buChar char="•"/>
            </a:pPr>
            <a:r>
              <a:rPr lang="en" sz="1900" b="0" i="0" u="none" strike="noStrike" cap="none">
                <a:solidFill>
                  <a:schemeClr val="dk1"/>
                </a:solidFill>
                <a:latin typeface="Calibri"/>
                <a:ea typeface="Calibri"/>
                <a:cs typeface="Calibri"/>
                <a:sym typeface="Calibri"/>
              </a:rPr>
              <a:t>Variation in Data quality </a:t>
            </a:r>
          </a:p>
          <a:p>
            <a:pPr marL="177800" marR="0" lvl="0" indent="-171450" algn="l" rtl="0">
              <a:lnSpc>
                <a:spcPct val="80000"/>
              </a:lnSpc>
              <a:spcBef>
                <a:spcPts val="800"/>
              </a:spcBef>
              <a:buClr>
                <a:schemeClr val="dk1"/>
              </a:buClr>
              <a:buSzPct val="100000"/>
              <a:buFont typeface="Arial"/>
              <a:buNone/>
            </a:pPr>
            <a:endParaRPr sz="1900" b="0" i="0" u="none" strike="noStrike" cap="none">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0" y="273850"/>
            <a:ext cx="9203400" cy="994200"/>
          </a:xfrm>
          <a:prstGeom prst="rect">
            <a:avLst/>
          </a:prstGeom>
          <a:noFill/>
          <a:ln>
            <a:noFill/>
          </a:ln>
        </p:spPr>
        <p:txBody>
          <a:bodyPr lIns="68575" tIns="34275" rIns="68575" bIns="34275" anchor="ctr" anchorCtr="0">
            <a:noAutofit/>
          </a:bodyPr>
          <a:lstStyle/>
          <a:p>
            <a:pPr marL="0" marR="0" lvl="0" indent="0" algn="l" rtl="0">
              <a:lnSpc>
                <a:spcPct val="90000"/>
              </a:lnSpc>
              <a:spcBef>
                <a:spcPts val="0"/>
              </a:spcBef>
              <a:buClr>
                <a:schemeClr val="dk1"/>
              </a:buClr>
              <a:buSzPct val="25000"/>
              <a:buFont typeface="Calibri"/>
              <a:buNone/>
            </a:pPr>
            <a:r>
              <a:rPr lang="en" sz="3300" b="1" i="0" u="none" strike="noStrike" cap="none">
                <a:solidFill>
                  <a:schemeClr val="dk1"/>
                </a:solidFill>
                <a:latin typeface="Calibri"/>
                <a:ea typeface="Calibri"/>
                <a:cs typeface="Calibri"/>
                <a:sym typeface="Calibri"/>
              </a:rPr>
              <a:t>Barrier, Challenges and difficulties  for data sharing</a:t>
            </a:r>
          </a:p>
        </p:txBody>
      </p:sp>
      <p:sp>
        <p:nvSpPr>
          <p:cNvPr id="91" name="Shape 91"/>
          <p:cNvSpPr txBox="1">
            <a:spLocks noGrp="1"/>
          </p:cNvSpPr>
          <p:nvPr>
            <p:ph type="body" idx="1"/>
          </p:nvPr>
        </p:nvSpPr>
        <p:spPr>
          <a:xfrm>
            <a:off x="628650" y="1268025"/>
            <a:ext cx="7886700" cy="3364800"/>
          </a:xfrm>
          <a:prstGeom prst="rect">
            <a:avLst/>
          </a:prstGeom>
          <a:noFill/>
          <a:ln>
            <a:noFill/>
          </a:ln>
        </p:spPr>
        <p:txBody>
          <a:bodyPr lIns="68575" tIns="34275" rIns="68575" bIns="34275" anchor="t" anchorCtr="0">
            <a:noAutofit/>
          </a:bodyPr>
          <a:lstStyle/>
          <a:p>
            <a:pPr marL="177800" marR="0" lvl="0" indent="-177800" algn="l" rtl="0">
              <a:lnSpc>
                <a:spcPct val="70000"/>
              </a:lnSpc>
              <a:spcBef>
                <a:spcPts val="0"/>
              </a:spcBef>
              <a:spcAft>
                <a:spcPts val="0"/>
              </a:spcAft>
              <a:buClr>
                <a:schemeClr val="dk1"/>
              </a:buClr>
              <a:buSzPct val="100000"/>
              <a:buFont typeface="Arial"/>
              <a:buChar char="•"/>
            </a:pPr>
            <a:r>
              <a:rPr lang="en" sz="1600" b="0" i="0" u="none" strike="noStrike" cap="none">
                <a:solidFill>
                  <a:schemeClr val="dk1"/>
                </a:solidFill>
                <a:latin typeface="Calibri"/>
                <a:ea typeface="Calibri"/>
                <a:cs typeface="Calibri"/>
                <a:sym typeface="Calibri"/>
              </a:rPr>
              <a:t>Availability of data </a:t>
            </a:r>
          </a:p>
          <a:p>
            <a:pPr marL="177800" marR="0" lvl="0" indent="-177800" algn="l" rtl="0">
              <a:lnSpc>
                <a:spcPct val="70000"/>
              </a:lnSpc>
              <a:spcBef>
                <a:spcPts val="800"/>
              </a:spcBef>
              <a:spcAft>
                <a:spcPts val="0"/>
              </a:spcAft>
              <a:buClr>
                <a:schemeClr val="dk1"/>
              </a:buClr>
              <a:buSzPct val="100000"/>
              <a:buFont typeface="Arial"/>
              <a:buChar char="•"/>
            </a:pPr>
            <a:r>
              <a:rPr lang="en" sz="1600" b="0" i="0" u="none" strike="noStrike" cap="none">
                <a:solidFill>
                  <a:schemeClr val="dk1"/>
                </a:solidFill>
                <a:latin typeface="Calibri"/>
                <a:ea typeface="Calibri"/>
                <a:cs typeface="Calibri"/>
                <a:sym typeface="Calibri"/>
              </a:rPr>
              <a:t>Lack of trust on data source, for example,  ER care does not trust data from paramedics, in particular interpreted data.</a:t>
            </a:r>
          </a:p>
          <a:p>
            <a:pPr marL="177800" marR="0" lvl="0" indent="-177800" algn="l" rtl="0">
              <a:lnSpc>
                <a:spcPct val="70000"/>
              </a:lnSpc>
              <a:spcBef>
                <a:spcPts val="800"/>
              </a:spcBef>
              <a:spcAft>
                <a:spcPts val="0"/>
              </a:spcAft>
              <a:buClr>
                <a:schemeClr val="dk1"/>
              </a:buClr>
              <a:buSzPct val="100000"/>
              <a:buFont typeface="Arial"/>
              <a:buChar char="•"/>
            </a:pPr>
            <a:r>
              <a:rPr lang="en" sz="1600" b="0" i="0" u="none" strike="noStrike" cap="none">
                <a:solidFill>
                  <a:schemeClr val="dk1"/>
                </a:solidFill>
                <a:latin typeface="Calibri"/>
                <a:ea typeface="Calibri"/>
                <a:cs typeface="Calibri"/>
                <a:sym typeface="Calibri"/>
              </a:rPr>
              <a:t>Technical difficulties of sharing (large) data.</a:t>
            </a:r>
          </a:p>
          <a:p>
            <a:pPr marL="520700" marR="0" lvl="1" indent="-177800" algn="l" rtl="0">
              <a:lnSpc>
                <a:spcPct val="70000"/>
              </a:lnSpc>
              <a:spcBef>
                <a:spcPts val="400"/>
              </a:spcBef>
              <a:spcAft>
                <a:spcPts val="0"/>
              </a:spcAft>
              <a:buClr>
                <a:schemeClr val="dk1"/>
              </a:buClr>
              <a:buSzPct val="100000"/>
              <a:buFont typeface="Arial"/>
              <a:buChar char="•"/>
            </a:pPr>
            <a:r>
              <a:rPr lang="en" sz="1400" b="0" i="0" u="none" strike="noStrike" cap="none">
                <a:solidFill>
                  <a:schemeClr val="dk1"/>
                </a:solidFill>
                <a:latin typeface="Calibri"/>
                <a:ea typeface="Calibri"/>
                <a:cs typeface="Calibri"/>
                <a:sym typeface="Calibri"/>
              </a:rPr>
              <a:t>Volume of information is going to explode.  Seven million are newly enrolled in Obamacare, 1.4 million - Anthem (Well Point).   Will a data sharing system be scalable to handle this big data?</a:t>
            </a:r>
          </a:p>
          <a:p>
            <a:pPr marL="520700" marR="0" lvl="1" indent="-177800" algn="l" rtl="0">
              <a:lnSpc>
                <a:spcPct val="70000"/>
              </a:lnSpc>
              <a:spcBef>
                <a:spcPts val="400"/>
              </a:spcBef>
              <a:spcAft>
                <a:spcPts val="0"/>
              </a:spcAft>
              <a:buClr>
                <a:schemeClr val="dk1"/>
              </a:buClr>
              <a:buSzPct val="100000"/>
              <a:buFont typeface="Arial"/>
              <a:buChar char="•"/>
            </a:pPr>
            <a:r>
              <a:rPr lang="en" sz="1400" b="0" i="0" u="none" strike="noStrike" cap="none">
                <a:solidFill>
                  <a:schemeClr val="dk1"/>
                </a:solidFill>
                <a:latin typeface="Calibri"/>
                <a:ea typeface="Calibri"/>
                <a:cs typeface="Calibri"/>
                <a:sym typeface="Calibri"/>
              </a:rPr>
              <a:t>Must be put into private cloud for data security.</a:t>
            </a:r>
          </a:p>
          <a:p>
            <a:pPr marL="520700" marR="0" lvl="1" indent="-177800" algn="l" rtl="0">
              <a:lnSpc>
                <a:spcPct val="70000"/>
              </a:lnSpc>
              <a:spcBef>
                <a:spcPts val="400"/>
              </a:spcBef>
              <a:spcAft>
                <a:spcPts val="0"/>
              </a:spcAft>
              <a:buClr>
                <a:schemeClr val="dk1"/>
              </a:buClr>
              <a:buSzPct val="100000"/>
              <a:buFont typeface="Arial"/>
              <a:buChar char="•"/>
            </a:pPr>
            <a:r>
              <a:rPr lang="en" sz="1400" b="0" i="0" u="none" strike="noStrike" cap="none">
                <a:solidFill>
                  <a:schemeClr val="dk1"/>
                </a:solidFill>
                <a:latin typeface="Calibri"/>
                <a:ea typeface="Calibri"/>
                <a:cs typeface="Calibri"/>
                <a:sym typeface="Calibri"/>
              </a:rPr>
              <a:t>Interoperability. </a:t>
            </a:r>
          </a:p>
          <a:p>
            <a:pPr marL="520700" marR="0" lvl="1" indent="-177800" algn="l" rtl="0">
              <a:lnSpc>
                <a:spcPct val="70000"/>
              </a:lnSpc>
              <a:spcBef>
                <a:spcPts val="400"/>
              </a:spcBef>
              <a:spcAft>
                <a:spcPts val="0"/>
              </a:spcAft>
              <a:buClr>
                <a:schemeClr val="dk1"/>
              </a:buClr>
              <a:buSzPct val="100000"/>
              <a:buFont typeface="Arial"/>
              <a:buChar char="•"/>
            </a:pPr>
            <a:r>
              <a:rPr lang="en" sz="1400" b="0" i="0" u="none" strike="noStrike" cap="none">
                <a:solidFill>
                  <a:schemeClr val="dk1"/>
                </a:solidFill>
                <a:latin typeface="Calibri"/>
                <a:ea typeface="Calibri"/>
                <a:cs typeface="Calibri"/>
                <a:sym typeface="Calibri"/>
              </a:rPr>
              <a:t>Data breach vulnerability</a:t>
            </a:r>
          </a:p>
          <a:p>
            <a:pPr marL="177800" marR="0" lvl="0" indent="-177800" algn="l" rtl="0">
              <a:lnSpc>
                <a:spcPct val="70000"/>
              </a:lnSpc>
              <a:spcBef>
                <a:spcPts val="800"/>
              </a:spcBef>
              <a:spcAft>
                <a:spcPts val="0"/>
              </a:spcAft>
              <a:buClr>
                <a:schemeClr val="dk1"/>
              </a:buClr>
              <a:buSzPct val="100000"/>
              <a:buFont typeface="Arial"/>
              <a:buChar char="•"/>
            </a:pPr>
            <a:r>
              <a:rPr lang="en" sz="1600" b="0" i="0" u="none" strike="noStrike" cap="none">
                <a:solidFill>
                  <a:schemeClr val="dk1"/>
                </a:solidFill>
                <a:latin typeface="Calibri"/>
                <a:ea typeface="Calibri"/>
                <a:cs typeface="Calibri"/>
                <a:sym typeface="Calibri"/>
              </a:rPr>
              <a:t>Regulation is an interoperability barrier.  Lawyers control the information from provider #1 that provider #2 can see across an exchange.</a:t>
            </a:r>
          </a:p>
          <a:p>
            <a:pPr marL="177800" marR="0" lvl="0" indent="-177800" algn="l" rtl="0">
              <a:lnSpc>
                <a:spcPct val="70000"/>
              </a:lnSpc>
              <a:spcBef>
                <a:spcPts val="800"/>
              </a:spcBef>
              <a:buClr>
                <a:schemeClr val="dk1"/>
              </a:buClr>
              <a:buSzPct val="100000"/>
              <a:buFont typeface="Arial"/>
              <a:buChar char="•"/>
            </a:pPr>
            <a:r>
              <a:rPr lang="en" sz="1600" b="0" i="0" u="none" strike="noStrike" cap="none">
                <a:solidFill>
                  <a:schemeClr val="dk1"/>
                </a:solidFill>
                <a:latin typeface="Calibri"/>
                <a:ea typeface="Calibri"/>
                <a:cs typeface="Calibri"/>
                <a:sym typeface="Calibri"/>
              </a:rPr>
              <a:t>Pharmaceutical companies  have high quality data as well.  Should the government obligate them to share their clinical trial data?  (need to provide data for drug approval).</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628650" y="273843"/>
            <a:ext cx="7886699" cy="994172"/>
          </a:xfrm>
          <a:prstGeom prst="rect">
            <a:avLst/>
          </a:prstGeom>
          <a:noFill/>
          <a:ln>
            <a:noFill/>
          </a:ln>
        </p:spPr>
        <p:txBody>
          <a:bodyPr lIns="68575" tIns="34275" rIns="68575" bIns="34275" anchor="ctr" anchorCtr="0">
            <a:noAutofit/>
          </a:bodyPr>
          <a:lstStyle/>
          <a:p>
            <a:pPr marL="0" marR="0" lvl="0" indent="0" algn="l" rtl="0">
              <a:lnSpc>
                <a:spcPct val="90000"/>
              </a:lnSpc>
              <a:spcBef>
                <a:spcPts val="0"/>
              </a:spcBef>
              <a:buClr>
                <a:schemeClr val="dk1"/>
              </a:buClr>
              <a:buSzPct val="25000"/>
              <a:buFont typeface="Calibri"/>
              <a:buNone/>
            </a:pPr>
            <a:r>
              <a:rPr lang="en" sz="3300" b="1" i="0" u="none" strike="noStrike" cap="none">
                <a:solidFill>
                  <a:schemeClr val="dk1"/>
                </a:solidFill>
                <a:latin typeface="Calibri"/>
                <a:ea typeface="Calibri"/>
                <a:cs typeface="Calibri"/>
                <a:sym typeface="Calibri"/>
              </a:rPr>
              <a:t>Incentives for data sharing (encourage sharing):  Better quality of care at lower cost</a:t>
            </a:r>
          </a:p>
        </p:txBody>
      </p:sp>
      <p:sp>
        <p:nvSpPr>
          <p:cNvPr id="97" name="Shape 97"/>
          <p:cNvSpPr txBox="1">
            <a:spLocks noGrp="1"/>
          </p:cNvSpPr>
          <p:nvPr>
            <p:ph type="body" idx="1"/>
          </p:nvPr>
        </p:nvSpPr>
        <p:spPr>
          <a:xfrm>
            <a:off x="628650" y="1369218"/>
            <a:ext cx="7886699" cy="3263503"/>
          </a:xfrm>
          <a:prstGeom prst="rect">
            <a:avLst/>
          </a:prstGeom>
          <a:noFill/>
          <a:ln>
            <a:noFill/>
          </a:ln>
        </p:spPr>
        <p:txBody>
          <a:bodyPr lIns="68575" tIns="34275" rIns="68575" bIns="34275" anchor="t" anchorCtr="0">
            <a:noAutofit/>
          </a:bodyPr>
          <a:lstStyle/>
          <a:p>
            <a:pPr marL="177800" marR="0" lvl="0" indent="-171450" algn="l" rtl="0">
              <a:lnSpc>
                <a:spcPct val="90000"/>
              </a:lnSpc>
              <a:spcBef>
                <a:spcPts val="0"/>
              </a:spcBef>
              <a:spcAft>
                <a:spcPts val="0"/>
              </a:spcAft>
              <a:buClr>
                <a:schemeClr val="dk1"/>
              </a:buClr>
              <a:buSzPct val="100000"/>
              <a:buFont typeface="Arial"/>
              <a:buChar char="•"/>
            </a:pPr>
            <a:r>
              <a:rPr lang="en" sz="2100" b="1" i="0" u="none" strike="noStrike" cap="none">
                <a:solidFill>
                  <a:schemeClr val="dk1"/>
                </a:solidFill>
                <a:latin typeface="Calibri"/>
                <a:ea typeface="Calibri"/>
                <a:cs typeface="Calibri"/>
                <a:sym typeface="Calibri"/>
              </a:rPr>
              <a:t>Value proposition for the Insurance Company</a:t>
            </a:r>
          </a:p>
          <a:p>
            <a:pPr marL="520700" marR="0" lvl="1" indent="-177800" algn="l" rtl="0">
              <a:lnSpc>
                <a:spcPct val="90000"/>
              </a:lnSpc>
              <a:spcBef>
                <a:spcPts val="400"/>
              </a:spcBef>
              <a:spcAft>
                <a:spcPts val="0"/>
              </a:spcAft>
              <a:buClr>
                <a:schemeClr val="dk1"/>
              </a:buClr>
              <a:buSzPct val="100000"/>
              <a:buFont typeface="Arial"/>
              <a:buChar char="•"/>
            </a:pPr>
            <a:r>
              <a:rPr lang="en" sz="1800" b="0" i="0" u="none" strike="noStrike" cap="none">
                <a:solidFill>
                  <a:schemeClr val="dk1"/>
                </a:solidFill>
                <a:latin typeface="Calibri"/>
                <a:ea typeface="Calibri"/>
                <a:cs typeface="Calibri"/>
                <a:sym typeface="Calibri"/>
              </a:rPr>
              <a:t>Shared Risk arrangement - Insurer and Provider equally at risk.  </a:t>
            </a:r>
          </a:p>
          <a:p>
            <a:pPr marL="520700" marR="0" lvl="1" indent="-177800" algn="l" rtl="0">
              <a:lnSpc>
                <a:spcPct val="90000"/>
              </a:lnSpc>
              <a:spcBef>
                <a:spcPts val="400"/>
              </a:spcBef>
              <a:spcAft>
                <a:spcPts val="0"/>
              </a:spcAft>
              <a:buClr>
                <a:schemeClr val="dk1"/>
              </a:buClr>
              <a:buSzPct val="100000"/>
              <a:buFont typeface="Arial"/>
              <a:buChar char="•"/>
            </a:pPr>
            <a:r>
              <a:rPr lang="en" sz="1800" b="0" i="0" u="none" strike="noStrike" cap="none">
                <a:solidFill>
                  <a:schemeClr val="dk1"/>
                </a:solidFill>
                <a:latin typeface="Calibri"/>
                <a:ea typeface="Calibri"/>
                <a:cs typeface="Calibri"/>
                <a:sym typeface="Calibri"/>
              </a:rPr>
              <a:t>Reduce costs</a:t>
            </a:r>
          </a:p>
          <a:p>
            <a:pPr marL="520700" marR="0" lvl="1" indent="-177800" algn="l" rtl="0">
              <a:lnSpc>
                <a:spcPct val="90000"/>
              </a:lnSpc>
              <a:spcBef>
                <a:spcPts val="400"/>
              </a:spcBef>
              <a:spcAft>
                <a:spcPts val="0"/>
              </a:spcAft>
              <a:buClr>
                <a:schemeClr val="dk1"/>
              </a:buClr>
              <a:buSzPct val="100000"/>
              <a:buFont typeface="Arial"/>
              <a:buChar char="•"/>
            </a:pPr>
            <a:r>
              <a:rPr lang="en" sz="1800" b="0" i="0" u="none" strike="noStrike" cap="none">
                <a:solidFill>
                  <a:schemeClr val="dk1"/>
                </a:solidFill>
                <a:latin typeface="Calibri"/>
                <a:ea typeface="Calibri"/>
                <a:cs typeface="Calibri"/>
                <a:sym typeface="Calibri"/>
              </a:rPr>
              <a:t>Minimize duplicated tests</a:t>
            </a:r>
          </a:p>
          <a:p>
            <a:pPr marL="520700" marR="0" lvl="1" indent="-177800" algn="l" rtl="0">
              <a:lnSpc>
                <a:spcPct val="90000"/>
              </a:lnSpc>
              <a:spcBef>
                <a:spcPts val="400"/>
              </a:spcBef>
              <a:buClr>
                <a:schemeClr val="dk1"/>
              </a:buClr>
              <a:buSzPct val="100000"/>
              <a:buFont typeface="Arial"/>
              <a:buChar char="•"/>
            </a:pPr>
            <a:r>
              <a:rPr lang="en" sz="1800" b="0" i="0" u="none" strike="noStrike" cap="none">
                <a:solidFill>
                  <a:schemeClr val="dk1"/>
                </a:solidFill>
                <a:latin typeface="Calibri"/>
                <a:ea typeface="Calibri"/>
                <a:cs typeface="Calibri"/>
                <a:sym typeface="Calibri"/>
              </a:rPr>
              <a:t>Reduce potential abuse to health care  (some comments that the healthy link can be potentially abused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628650" y="273843"/>
            <a:ext cx="7886699" cy="994172"/>
          </a:xfrm>
          <a:prstGeom prst="rect">
            <a:avLst/>
          </a:prstGeom>
          <a:noFill/>
          <a:ln>
            <a:noFill/>
          </a:ln>
        </p:spPr>
        <p:txBody>
          <a:bodyPr lIns="68575" tIns="34275" rIns="68575" bIns="34275" anchor="ctr" anchorCtr="0">
            <a:noAutofit/>
          </a:bodyPr>
          <a:lstStyle/>
          <a:p>
            <a:pPr marL="0" marR="0" lvl="0" indent="0" algn="l" rtl="0">
              <a:lnSpc>
                <a:spcPct val="90000"/>
              </a:lnSpc>
              <a:spcBef>
                <a:spcPts val="0"/>
              </a:spcBef>
              <a:buClr>
                <a:schemeClr val="dk1"/>
              </a:buClr>
              <a:buSzPct val="25000"/>
              <a:buFont typeface="Calibri"/>
              <a:buNone/>
            </a:pPr>
            <a:r>
              <a:rPr lang="en" sz="3300" b="1" i="0" u="none" strike="noStrike" cap="none">
                <a:solidFill>
                  <a:schemeClr val="dk1"/>
                </a:solidFill>
                <a:latin typeface="Calibri"/>
                <a:ea typeface="Calibri"/>
                <a:cs typeface="Calibri"/>
                <a:sym typeface="Calibri"/>
              </a:rPr>
              <a:t>Incentives for data sharing (encourage sharing):  Better quality of care at lower cost</a:t>
            </a:r>
          </a:p>
        </p:txBody>
      </p:sp>
      <p:sp>
        <p:nvSpPr>
          <p:cNvPr id="103" name="Shape 103"/>
          <p:cNvSpPr txBox="1">
            <a:spLocks noGrp="1"/>
          </p:cNvSpPr>
          <p:nvPr>
            <p:ph type="body" idx="1"/>
          </p:nvPr>
        </p:nvSpPr>
        <p:spPr>
          <a:xfrm>
            <a:off x="628650" y="1369218"/>
            <a:ext cx="7886699" cy="3263503"/>
          </a:xfrm>
          <a:prstGeom prst="rect">
            <a:avLst/>
          </a:prstGeom>
          <a:noFill/>
          <a:ln>
            <a:noFill/>
          </a:ln>
        </p:spPr>
        <p:txBody>
          <a:bodyPr lIns="68575" tIns="34275" rIns="68575" bIns="34275" anchor="t" anchorCtr="0">
            <a:noAutofit/>
          </a:bodyPr>
          <a:lstStyle/>
          <a:p>
            <a:pPr marL="177800" marR="0" lvl="0" indent="-171450" algn="l" rtl="0">
              <a:lnSpc>
                <a:spcPct val="70000"/>
              </a:lnSpc>
              <a:spcBef>
                <a:spcPts val="0"/>
              </a:spcBef>
              <a:spcAft>
                <a:spcPts val="0"/>
              </a:spcAft>
              <a:buClr>
                <a:schemeClr val="dk1"/>
              </a:buClr>
              <a:buSzPct val="100000"/>
              <a:buFont typeface="Arial"/>
              <a:buChar char="•"/>
            </a:pPr>
            <a:r>
              <a:rPr lang="en" sz="1300" b="0" i="0" u="none" strike="noStrike" cap="none">
                <a:solidFill>
                  <a:schemeClr val="dk1"/>
                </a:solidFill>
                <a:latin typeface="Calibri"/>
                <a:ea typeface="Calibri"/>
                <a:cs typeface="Calibri"/>
                <a:sym typeface="Calibri"/>
              </a:rPr>
              <a:t>Data quality control,   Improved analysis,  control group v.s. target group.</a:t>
            </a:r>
          </a:p>
          <a:p>
            <a:pPr marL="177800" marR="0" lvl="0" indent="-171450" algn="l" rtl="0">
              <a:lnSpc>
                <a:spcPct val="70000"/>
              </a:lnSpc>
              <a:spcBef>
                <a:spcPts val="800"/>
              </a:spcBef>
              <a:spcAft>
                <a:spcPts val="0"/>
              </a:spcAft>
              <a:buClr>
                <a:schemeClr val="dk1"/>
              </a:buClr>
              <a:buSzPct val="100000"/>
              <a:buFont typeface="Arial"/>
              <a:buChar char="•"/>
            </a:pPr>
            <a:r>
              <a:rPr lang="en" sz="1300" b="0" i="0" u="none" strike="noStrike" cap="none">
                <a:solidFill>
                  <a:schemeClr val="dk1"/>
                </a:solidFill>
                <a:latin typeface="Calibri"/>
                <a:ea typeface="Calibri"/>
                <a:cs typeface="Calibri"/>
                <a:sym typeface="Calibri"/>
              </a:rPr>
              <a:t>Risk  mitigation for patient and cost reductions (no need to repeat for the same medical tests). </a:t>
            </a:r>
          </a:p>
          <a:p>
            <a:pPr marL="177800" marR="0" lvl="0" indent="-171450" algn="l" rtl="0">
              <a:lnSpc>
                <a:spcPct val="70000"/>
              </a:lnSpc>
              <a:spcBef>
                <a:spcPts val="800"/>
              </a:spcBef>
              <a:spcAft>
                <a:spcPts val="0"/>
              </a:spcAft>
              <a:buClr>
                <a:schemeClr val="dk1"/>
              </a:buClr>
              <a:buSzPct val="100000"/>
              <a:buFont typeface="Arial"/>
              <a:buChar char="•"/>
            </a:pPr>
            <a:r>
              <a:rPr lang="en" sz="1300" b="0" i="0" u="none" strike="noStrike" cap="none">
                <a:solidFill>
                  <a:schemeClr val="dk1"/>
                </a:solidFill>
                <a:latin typeface="Calibri"/>
                <a:ea typeface="Calibri"/>
                <a:cs typeface="Calibri"/>
                <a:sym typeface="Calibri"/>
              </a:rPr>
              <a:t>More efficient operations via better data sharing.</a:t>
            </a:r>
          </a:p>
          <a:p>
            <a:pPr marL="177800" marR="0" lvl="0" indent="-171450" algn="l" rtl="0">
              <a:lnSpc>
                <a:spcPct val="70000"/>
              </a:lnSpc>
              <a:spcBef>
                <a:spcPts val="800"/>
              </a:spcBef>
              <a:spcAft>
                <a:spcPts val="0"/>
              </a:spcAft>
              <a:buClr>
                <a:schemeClr val="dk1"/>
              </a:buClr>
              <a:buSzPct val="100000"/>
              <a:buFont typeface="Arial"/>
              <a:buChar char="•"/>
            </a:pPr>
            <a:r>
              <a:rPr lang="en" sz="1300" b="0" i="0" u="none" strike="noStrike" cap="none">
                <a:solidFill>
                  <a:schemeClr val="dk1"/>
                </a:solidFill>
                <a:latin typeface="Calibri"/>
                <a:ea typeface="Calibri"/>
                <a:cs typeface="Calibri"/>
                <a:sym typeface="Calibri"/>
              </a:rPr>
              <a:t>Doctors use the gateways to access lab results (value of the data). </a:t>
            </a:r>
          </a:p>
          <a:p>
            <a:pPr marL="177800" marR="0" lvl="0" indent="-171450" algn="l" rtl="0">
              <a:lnSpc>
                <a:spcPct val="70000"/>
              </a:lnSpc>
              <a:spcBef>
                <a:spcPts val="800"/>
              </a:spcBef>
              <a:spcAft>
                <a:spcPts val="0"/>
              </a:spcAft>
              <a:buClr>
                <a:schemeClr val="dk1"/>
              </a:buClr>
              <a:buSzPct val="100000"/>
              <a:buFont typeface="Arial"/>
              <a:buChar char="•"/>
            </a:pPr>
            <a:r>
              <a:rPr lang="en" sz="1300" b="0" i="0" u="none" strike="noStrike" cap="none">
                <a:solidFill>
                  <a:schemeClr val="dk1"/>
                </a:solidFill>
                <a:latin typeface="Calibri"/>
                <a:ea typeface="Calibri"/>
                <a:cs typeface="Calibri"/>
                <a:sym typeface="Calibri"/>
              </a:rPr>
              <a:t>Can data author increase her/his index by publishing data into several popular data repositories, for example UCI Machine Learning Repository?</a:t>
            </a:r>
          </a:p>
          <a:p>
            <a:pPr marL="177800" marR="0" lvl="0" indent="-171450" algn="l" rtl="0">
              <a:lnSpc>
                <a:spcPct val="70000"/>
              </a:lnSpc>
              <a:spcBef>
                <a:spcPts val="800"/>
              </a:spcBef>
              <a:spcAft>
                <a:spcPts val="0"/>
              </a:spcAft>
              <a:buClr>
                <a:schemeClr val="dk1"/>
              </a:buClr>
              <a:buSzPct val="100000"/>
              <a:buFont typeface="Arial"/>
              <a:buChar char="•"/>
            </a:pPr>
            <a:r>
              <a:rPr lang="en" sz="1300" b="0" i="0" u="none" strike="noStrike" cap="none">
                <a:solidFill>
                  <a:schemeClr val="dk1"/>
                </a:solidFill>
                <a:latin typeface="Calibri"/>
                <a:ea typeface="Calibri"/>
                <a:cs typeface="Calibri"/>
                <a:sym typeface="Calibri"/>
              </a:rPr>
              <a:t>Mistrust of external data sources and analysis results</a:t>
            </a:r>
          </a:p>
          <a:p>
            <a:pPr marL="177800" marR="0" lvl="0" indent="-171450" algn="l" rtl="0">
              <a:lnSpc>
                <a:spcPct val="70000"/>
              </a:lnSpc>
              <a:spcBef>
                <a:spcPts val="800"/>
              </a:spcBef>
              <a:spcAft>
                <a:spcPts val="0"/>
              </a:spcAft>
              <a:buClr>
                <a:schemeClr val="dk1"/>
              </a:buClr>
              <a:buSzPct val="100000"/>
              <a:buFont typeface="Arial"/>
              <a:buChar char="•"/>
            </a:pPr>
            <a:r>
              <a:rPr lang="en" sz="1300" b="0" i="0" u="none" strike="noStrike" cap="none">
                <a:solidFill>
                  <a:schemeClr val="dk1"/>
                </a:solidFill>
                <a:latin typeface="Calibri"/>
                <a:ea typeface="Calibri"/>
                <a:cs typeface="Calibri"/>
                <a:sym typeface="Calibri"/>
              </a:rPr>
              <a:t>Action items.</a:t>
            </a:r>
          </a:p>
          <a:p>
            <a:pPr marL="520700" marR="0" lvl="1" indent="-171450" algn="l" rtl="0">
              <a:lnSpc>
                <a:spcPct val="70000"/>
              </a:lnSpc>
              <a:spcBef>
                <a:spcPts val="400"/>
              </a:spcBef>
              <a:spcAft>
                <a:spcPts val="0"/>
              </a:spcAft>
              <a:buClr>
                <a:schemeClr val="dk1"/>
              </a:buClr>
              <a:buSzPct val="100000"/>
              <a:buFont typeface="Arial"/>
              <a:buChar char="•"/>
            </a:pPr>
            <a:r>
              <a:rPr lang="en" sz="1100" b="0" i="0" u="none" strike="noStrike" cap="none">
                <a:solidFill>
                  <a:schemeClr val="dk1"/>
                </a:solidFill>
                <a:latin typeface="Calibri"/>
                <a:ea typeface="Calibri"/>
                <a:cs typeface="Calibri"/>
                <a:sym typeface="Calibri"/>
              </a:rPr>
              <a:t>Two models: staff care manager (coordinator)  for regional clinics and nurses at the PCP,  and hotspotters for high cost and high-interest patients with rare clinic case. </a:t>
            </a:r>
          </a:p>
          <a:p>
            <a:pPr marL="520700" marR="0" lvl="1" indent="-171450" algn="l" rtl="0">
              <a:lnSpc>
                <a:spcPct val="70000"/>
              </a:lnSpc>
              <a:spcBef>
                <a:spcPts val="400"/>
              </a:spcBef>
              <a:spcAft>
                <a:spcPts val="0"/>
              </a:spcAft>
              <a:buClr>
                <a:schemeClr val="dk1"/>
              </a:buClr>
              <a:buSzPct val="100000"/>
              <a:buFont typeface="Arial"/>
              <a:buChar char="•"/>
            </a:pPr>
            <a:r>
              <a:rPr lang="en" sz="1100" b="0" i="0" u="none" strike="noStrike" cap="none">
                <a:solidFill>
                  <a:schemeClr val="dk1"/>
                </a:solidFill>
                <a:latin typeface="Calibri"/>
                <a:ea typeface="Calibri"/>
                <a:cs typeface="Calibri"/>
                <a:sym typeface="Calibri"/>
              </a:rPr>
              <a:t>Value based models,  providers will be rewarded for uploading high-quality data and add values to exchange point in return for paying less fee for participation </a:t>
            </a:r>
          </a:p>
          <a:p>
            <a:pPr marL="520700" marR="0" lvl="1" indent="-171450" algn="l" rtl="0">
              <a:lnSpc>
                <a:spcPct val="70000"/>
              </a:lnSpc>
              <a:spcBef>
                <a:spcPts val="400"/>
              </a:spcBef>
              <a:buClr>
                <a:schemeClr val="dk1"/>
              </a:buClr>
              <a:buSzPct val="100000"/>
              <a:buFont typeface="Arial"/>
              <a:buChar char="•"/>
            </a:pPr>
            <a:r>
              <a:rPr lang="en" sz="1100" b="0" i="0" u="none" strike="noStrike" cap="none">
                <a:solidFill>
                  <a:schemeClr val="dk1"/>
                </a:solidFill>
                <a:latin typeface="Calibri"/>
                <a:ea typeface="Calibri"/>
                <a:cs typeface="Calibri"/>
                <a:sym typeface="Calibri"/>
              </a:rPr>
              <a:t>Demonstrate the value chain to get insurance company to get them to sponsor the exchange point.  For example, show the number of claims to decrease,  and show that  constituents (payers and providers, members) all benefit.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Shape 108"/>
          <p:cNvSpPr txBox="1">
            <a:spLocks noGrp="1"/>
          </p:cNvSpPr>
          <p:nvPr>
            <p:ph type="title"/>
          </p:nvPr>
        </p:nvSpPr>
        <p:spPr>
          <a:xfrm>
            <a:off x="628650" y="273843"/>
            <a:ext cx="7886699" cy="994172"/>
          </a:xfrm>
          <a:prstGeom prst="rect">
            <a:avLst/>
          </a:prstGeom>
          <a:noFill/>
          <a:ln>
            <a:noFill/>
          </a:ln>
        </p:spPr>
        <p:txBody>
          <a:bodyPr lIns="68575" tIns="34275" rIns="68575" bIns="34275" anchor="ctr" anchorCtr="0">
            <a:noAutofit/>
          </a:bodyPr>
          <a:lstStyle/>
          <a:p>
            <a:pPr marL="0" marR="0" lvl="0" indent="0" algn="l" rtl="0">
              <a:lnSpc>
                <a:spcPct val="90000"/>
              </a:lnSpc>
              <a:spcBef>
                <a:spcPts val="0"/>
              </a:spcBef>
              <a:buClr>
                <a:schemeClr val="dk1"/>
              </a:buClr>
              <a:buSzPct val="25000"/>
              <a:buFont typeface="Calibri"/>
              <a:buNone/>
            </a:pPr>
            <a:r>
              <a:rPr lang="en" sz="3300" b="1" i="0" u="none" strike="noStrike" cap="none">
                <a:solidFill>
                  <a:schemeClr val="dk1"/>
                </a:solidFill>
                <a:latin typeface="Calibri"/>
                <a:ea typeface="Calibri"/>
                <a:cs typeface="Calibri"/>
                <a:sym typeface="Calibri"/>
              </a:rPr>
              <a:t>Examples of successful data sharing:</a:t>
            </a:r>
          </a:p>
        </p:txBody>
      </p:sp>
      <p:sp>
        <p:nvSpPr>
          <p:cNvPr id="109" name="Shape 109"/>
          <p:cNvSpPr txBox="1">
            <a:spLocks noGrp="1"/>
          </p:cNvSpPr>
          <p:nvPr>
            <p:ph type="body" idx="1"/>
          </p:nvPr>
        </p:nvSpPr>
        <p:spPr>
          <a:xfrm>
            <a:off x="628650" y="1369218"/>
            <a:ext cx="7886699" cy="3263503"/>
          </a:xfrm>
          <a:prstGeom prst="rect">
            <a:avLst/>
          </a:prstGeom>
          <a:noFill/>
          <a:ln>
            <a:noFill/>
          </a:ln>
        </p:spPr>
        <p:txBody>
          <a:bodyPr lIns="68575" tIns="34275" rIns="68575" bIns="34275" anchor="t" anchorCtr="0">
            <a:noAutofit/>
          </a:bodyPr>
          <a:lstStyle/>
          <a:p>
            <a:pPr marL="177800" marR="0" lvl="0" indent="-171450" algn="l" rtl="0">
              <a:lnSpc>
                <a:spcPct val="90000"/>
              </a:lnSpc>
              <a:spcBef>
                <a:spcPts val="0"/>
              </a:spcBef>
              <a:spcAft>
                <a:spcPts val="0"/>
              </a:spcAft>
              <a:buClr>
                <a:schemeClr val="dk1"/>
              </a:buClr>
              <a:buSzPct val="100000"/>
              <a:buFont typeface="Arial"/>
              <a:buChar char="•"/>
            </a:pPr>
            <a:r>
              <a:rPr lang="en" sz="2100" b="0" i="0" u="none" strike="noStrike" cap="none">
                <a:solidFill>
                  <a:schemeClr val="dk1"/>
                </a:solidFill>
                <a:latin typeface="Calibri"/>
                <a:ea typeface="Calibri"/>
                <a:cs typeface="Calibri"/>
                <a:sym typeface="Calibri"/>
              </a:rPr>
              <a:t>Electronic Health Information Exchange (HIE) is being effectively used in ER.</a:t>
            </a:r>
          </a:p>
          <a:p>
            <a:pPr marL="177800" marR="0" lvl="0" indent="-171450" algn="l" rtl="0">
              <a:lnSpc>
                <a:spcPct val="90000"/>
              </a:lnSpc>
              <a:spcBef>
                <a:spcPts val="800"/>
              </a:spcBef>
              <a:buClr>
                <a:schemeClr val="dk1"/>
              </a:buClr>
              <a:buSzPct val="100000"/>
              <a:buFont typeface="Arial"/>
              <a:buChar char="•"/>
            </a:pPr>
            <a:r>
              <a:rPr lang="en" sz="2100" b="0" i="0" u="none" strike="noStrike" cap="none">
                <a:solidFill>
                  <a:schemeClr val="dk1"/>
                </a:solidFill>
                <a:latin typeface="Calibri"/>
                <a:ea typeface="Calibri"/>
                <a:cs typeface="Calibri"/>
                <a:sym typeface="Calibri"/>
              </a:rPr>
              <a:t>HIE results in a better ER care - reduced repeat visits  to ER and  reduced  hospital admissions.</a:t>
            </a:r>
          </a:p>
        </p:txBody>
      </p:sp>
    </p:spTree>
  </p:cSld>
  <p:clrMapOvr>
    <a:masterClrMapping/>
  </p:clrMapOvr>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341</Words>
  <Application>Microsoft Office PowerPoint</Application>
  <PresentationFormat>On-screen Show (16:9)</PresentationFormat>
  <Paragraphs>84</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simple-light-2</vt:lpstr>
      <vt:lpstr>DaSH: BREAKOUT ``How to Encourage Data Sharing’’</vt:lpstr>
      <vt:lpstr>What data are relevant to healthcare,  who are the owners who are the potential data users </vt:lpstr>
      <vt:lpstr>Types of Data Sharing</vt:lpstr>
      <vt:lpstr>Examples of Data Sharing</vt:lpstr>
      <vt:lpstr>Barrier, Challenges and difficulties  for data sharing</vt:lpstr>
      <vt:lpstr>Barrier, Challenges and difficulties  for data sharing</vt:lpstr>
      <vt:lpstr>Incentives for data sharing (encourage sharing):  Better quality of care at lower cost</vt:lpstr>
      <vt:lpstr>Incentives for data sharing (encourage sharing):  Better quality of care at lower cost</vt:lpstr>
      <vt:lpstr>Examples of successful data sharing:</vt:lpstr>
      <vt:lpstr>Findings</vt:lpstr>
      <vt:lpstr>Principles for Data Sharing</vt:lpstr>
      <vt:lpstr>Recommendations for building an incentive-driven ecosystem towards data sharing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DaSH: BREAKOUT ``How to Encourage Data Sharing’’</dc:title>
  <cp:lastModifiedBy>Yi</cp:lastModifiedBy>
  <cp:revision>3</cp:revision>
  <dcterms:modified xsi:type="dcterms:W3CDTF">2016-10-07T20:15:36Z</dcterms:modified>
</cp:coreProperties>
</file>