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media/image21.jpg" ContentType="image/jpg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6" r:id="rId9"/>
    <p:sldId id="277" r:id="rId10"/>
    <p:sldId id="278" r:id="rId11"/>
    <p:sldId id="263" r:id="rId12"/>
    <p:sldId id="265" r:id="rId13"/>
    <p:sldId id="267" r:id="rId14"/>
    <p:sldId id="266" r:id="rId15"/>
    <p:sldId id="269" r:id="rId16"/>
    <p:sldId id="268" r:id="rId17"/>
    <p:sldId id="272" r:id="rId18"/>
    <p:sldId id="271" r:id="rId19"/>
    <p:sldId id="280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3" autoAdjust="0"/>
    <p:restoredTop sz="94660"/>
  </p:normalViewPr>
  <p:slideViewPr>
    <p:cSldViewPr snapToGrid="0">
      <p:cViewPr>
        <p:scale>
          <a:sx n="110" d="100"/>
          <a:sy n="110" d="100"/>
        </p:scale>
        <p:origin x="144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C7D6C-5323-4C32-901E-31CF1F6FEB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44D11-CBE6-4710-A126-4FDCCA639AF3}">
      <dgm:prSet/>
      <dgm:spPr/>
      <dgm:t>
        <a:bodyPr/>
        <a:lstStyle/>
        <a:p>
          <a:pPr rtl="0"/>
          <a:r>
            <a:rPr lang="en-US" dirty="0" smtClean="0"/>
            <a:t>Lightweight Deep Learning on Smart Device for Early Detection of Skin Cancer</a:t>
          </a:r>
          <a:endParaRPr lang="en-US" dirty="0"/>
        </a:p>
      </dgm:t>
    </dgm:pt>
    <dgm:pt modelId="{220657CB-61F5-4AA3-8225-B138F5A09DD0}" type="parTrans" cxnId="{26EEC46A-7539-4826-8FA1-242160B3504D}">
      <dgm:prSet/>
      <dgm:spPr/>
      <dgm:t>
        <a:bodyPr/>
        <a:lstStyle/>
        <a:p>
          <a:endParaRPr lang="en-US"/>
        </a:p>
      </dgm:t>
    </dgm:pt>
    <dgm:pt modelId="{92181937-9473-4C59-9C24-04DC5E69F84D}" type="sibTrans" cxnId="{26EEC46A-7539-4826-8FA1-242160B3504D}">
      <dgm:prSet/>
      <dgm:spPr/>
      <dgm:t>
        <a:bodyPr/>
        <a:lstStyle/>
        <a:p>
          <a:endParaRPr lang="en-US"/>
        </a:p>
      </dgm:t>
    </dgm:pt>
    <dgm:pt modelId="{600EAC97-63AD-4D5E-8E3E-0D2483DEC939}" type="pres">
      <dgm:prSet presAssocID="{4A2C7D6C-5323-4C32-901E-31CF1F6FEB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8FA293-6288-4FD9-8A3B-260C6E7CE6F0}" type="pres">
      <dgm:prSet presAssocID="{27644D11-CBE6-4710-A126-4FDCCA639A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842C2D-F69D-4411-A4D7-8B85CF7E9255}" type="presOf" srcId="{27644D11-CBE6-4710-A126-4FDCCA639AF3}" destId="{118FA293-6288-4FD9-8A3B-260C6E7CE6F0}" srcOrd="0" destOrd="0" presId="urn:microsoft.com/office/officeart/2005/8/layout/vList2"/>
    <dgm:cxn modelId="{46213F4A-8975-480E-A7A6-722FE00233FB}" type="presOf" srcId="{4A2C7D6C-5323-4C32-901E-31CF1F6FEB4D}" destId="{600EAC97-63AD-4D5E-8E3E-0D2483DEC939}" srcOrd="0" destOrd="0" presId="urn:microsoft.com/office/officeart/2005/8/layout/vList2"/>
    <dgm:cxn modelId="{26EEC46A-7539-4826-8FA1-242160B3504D}" srcId="{4A2C7D6C-5323-4C32-901E-31CF1F6FEB4D}" destId="{27644D11-CBE6-4710-A126-4FDCCA639AF3}" srcOrd="0" destOrd="0" parTransId="{220657CB-61F5-4AA3-8225-B138F5A09DD0}" sibTransId="{92181937-9473-4C59-9C24-04DC5E69F84D}"/>
    <dgm:cxn modelId="{5A5C0992-672C-4AA7-97D4-651340E354D0}" type="presParOf" srcId="{600EAC97-63AD-4D5E-8E3E-0D2483DEC939}" destId="{118FA293-6288-4FD9-8A3B-260C6E7CE6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FF404F-1541-4F0A-B514-942611CCE4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D5C384-5F56-4D2B-B58F-8C472BADA680}">
      <dgm:prSet/>
      <dgm:spPr/>
      <dgm:t>
        <a:bodyPr/>
        <a:lstStyle/>
        <a:p>
          <a:pPr rtl="0"/>
          <a:r>
            <a:rPr lang="en-US" dirty="0" smtClean="0"/>
            <a:t>Raspberry PI</a:t>
          </a:r>
          <a:endParaRPr lang="en-US" dirty="0"/>
        </a:p>
      </dgm:t>
    </dgm:pt>
    <dgm:pt modelId="{6A1C68D1-5BA0-43C0-9831-188F7BCB0B4F}" type="parTrans" cxnId="{7E994303-4B3B-47E0-A859-F0994D0F93DD}">
      <dgm:prSet/>
      <dgm:spPr/>
      <dgm:t>
        <a:bodyPr/>
        <a:lstStyle/>
        <a:p>
          <a:endParaRPr lang="en-US"/>
        </a:p>
      </dgm:t>
    </dgm:pt>
    <dgm:pt modelId="{0C284170-10A1-4D52-9EF3-01D2D272880D}" type="sibTrans" cxnId="{7E994303-4B3B-47E0-A859-F0994D0F93DD}">
      <dgm:prSet/>
      <dgm:spPr/>
      <dgm:t>
        <a:bodyPr/>
        <a:lstStyle/>
        <a:p>
          <a:endParaRPr lang="en-US"/>
        </a:p>
      </dgm:t>
    </dgm:pt>
    <dgm:pt modelId="{26BF0150-9B55-4B2E-9DF5-A4D3A504DC43}" type="pres">
      <dgm:prSet presAssocID="{63FF404F-1541-4F0A-B514-942611CCE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8BFEF1-A45E-4743-A39E-15D0B47C607D}" type="pres">
      <dgm:prSet presAssocID="{93D5C384-5F56-4D2B-B58F-8C472BADA6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076396-F566-4C87-90A3-AA85C644D041}" type="presOf" srcId="{63FF404F-1541-4F0A-B514-942611CCE469}" destId="{26BF0150-9B55-4B2E-9DF5-A4D3A504DC43}" srcOrd="0" destOrd="0" presId="urn:microsoft.com/office/officeart/2005/8/layout/vList2"/>
    <dgm:cxn modelId="{7E994303-4B3B-47E0-A859-F0994D0F93DD}" srcId="{63FF404F-1541-4F0A-B514-942611CCE469}" destId="{93D5C384-5F56-4D2B-B58F-8C472BADA680}" srcOrd="0" destOrd="0" parTransId="{6A1C68D1-5BA0-43C0-9831-188F7BCB0B4F}" sibTransId="{0C284170-10A1-4D52-9EF3-01D2D272880D}"/>
    <dgm:cxn modelId="{934E60CF-1397-4E36-BA78-17BAF78FAF7D}" type="presOf" srcId="{93D5C384-5F56-4D2B-B58F-8C472BADA680}" destId="{748BFEF1-A45E-4743-A39E-15D0B47C607D}" srcOrd="0" destOrd="0" presId="urn:microsoft.com/office/officeart/2005/8/layout/vList2"/>
    <dgm:cxn modelId="{9CADEEB0-8503-4E57-A22A-8E78EC117FCF}" type="presParOf" srcId="{26BF0150-9B55-4B2E-9DF5-A4D3A504DC43}" destId="{748BFEF1-A45E-4743-A39E-15D0B47C60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AFAB97-BA01-4A71-BBAC-5F7B8AAAB6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17212B-523C-4AD3-84E1-D32F423D22DF}">
      <dgm:prSet/>
      <dgm:spPr/>
      <dgm:t>
        <a:bodyPr/>
        <a:lstStyle/>
        <a:p>
          <a:pPr rtl="0"/>
          <a:r>
            <a:rPr lang="en-US" dirty="0" smtClean="0"/>
            <a:t>Training deep learning model on Raspberry PI</a:t>
          </a:r>
          <a:endParaRPr lang="en-US" dirty="0"/>
        </a:p>
      </dgm:t>
    </dgm:pt>
    <dgm:pt modelId="{F615A2DB-C876-44A0-8D23-1200676EA912}" type="parTrans" cxnId="{7BB54928-BFBD-4485-8E89-C50FA81DB7B1}">
      <dgm:prSet/>
      <dgm:spPr/>
      <dgm:t>
        <a:bodyPr/>
        <a:lstStyle/>
        <a:p>
          <a:endParaRPr lang="en-US"/>
        </a:p>
      </dgm:t>
    </dgm:pt>
    <dgm:pt modelId="{5DD5D5E0-C74F-40D7-87B1-2E5079E6CDAC}" type="sibTrans" cxnId="{7BB54928-BFBD-4485-8E89-C50FA81DB7B1}">
      <dgm:prSet/>
      <dgm:spPr/>
      <dgm:t>
        <a:bodyPr/>
        <a:lstStyle/>
        <a:p>
          <a:endParaRPr lang="en-US"/>
        </a:p>
      </dgm:t>
    </dgm:pt>
    <dgm:pt modelId="{81AE6550-A799-49C4-9557-3B4C8C38BE0A}" type="pres">
      <dgm:prSet presAssocID="{DCAFAB97-BA01-4A71-BBAC-5F7B8AAAB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FE5910-07E6-41E1-9A72-63BFC3F2040B}" type="pres">
      <dgm:prSet presAssocID="{8917212B-523C-4AD3-84E1-D32F423D22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FAE48-4AEA-4561-A4D7-2AFF07721431}" type="presOf" srcId="{8917212B-523C-4AD3-84E1-D32F423D22DF}" destId="{DDFE5910-07E6-41E1-9A72-63BFC3F2040B}" srcOrd="0" destOrd="0" presId="urn:microsoft.com/office/officeart/2005/8/layout/vList2"/>
    <dgm:cxn modelId="{B3497097-6840-4EEE-AA42-9C1F6B016A12}" type="presOf" srcId="{DCAFAB97-BA01-4A71-BBAC-5F7B8AAAB6BA}" destId="{81AE6550-A799-49C4-9557-3B4C8C38BE0A}" srcOrd="0" destOrd="0" presId="urn:microsoft.com/office/officeart/2005/8/layout/vList2"/>
    <dgm:cxn modelId="{7BB54928-BFBD-4485-8E89-C50FA81DB7B1}" srcId="{DCAFAB97-BA01-4A71-BBAC-5F7B8AAAB6BA}" destId="{8917212B-523C-4AD3-84E1-D32F423D22DF}" srcOrd="0" destOrd="0" parTransId="{F615A2DB-C876-44A0-8D23-1200676EA912}" sibTransId="{5DD5D5E0-C74F-40D7-87B1-2E5079E6CDAC}"/>
    <dgm:cxn modelId="{87DA11A5-E9B1-429D-AEDC-DA10A1F47746}" type="presParOf" srcId="{81AE6550-A799-49C4-9557-3B4C8C38BE0A}" destId="{DDFE5910-07E6-41E1-9A72-63BFC3F204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FF404F-1541-4F0A-B514-942611CCE4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D5C384-5F56-4D2B-B58F-8C472BADA680}">
      <dgm:prSet/>
      <dgm:spPr/>
      <dgm:t>
        <a:bodyPr/>
        <a:lstStyle/>
        <a:p>
          <a:pPr rtl="0"/>
          <a:r>
            <a:rPr lang="en-US" dirty="0" smtClean="0"/>
            <a:t>Results</a:t>
          </a:r>
          <a:endParaRPr lang="en-US" dirty="0"/>
        </a:p>
      </dgm:t>
    </dgm:pt>
    <dgm:pt modelId="{6A1C68D1-5BA0-43C0-9831-188F7BCB0B4F}" type="parTrans" cxnId="{7E994303-4B3B-47E0-A859-F0994D0F93DD}">
      <dgm:prSet/>
      <dgm:spPr/>
      <dgm:t>
        <a:bodyPr/>
        <a:lstStyle/>
        <a:p>
          <a:endParaRPr lang="en-US"/>
        </a:p>
      </dgm:t>
    </dgm:pt>
    <dgm:pt modelId="{0C284170-10A1-4D52-9EF3-01D2D272880D}" type="sibTrans" cxnId="{7E994303-4B3B-47E0-A859-F0994D0F93DD}">
      <dgm:prSet/>
      <dgm:spPr/>
      <dgm:t>
        <a:bodyPr/>
        <a:lstStyle/>
        <a:p>
          <a:endParaRPr lang="en-US"/>
        </a:p>
      </dgm:t>
    </dgm:pt>
    <dgm:pt modelId="{26BF0150-9B55-4B2E-9DF5-A4D3A504DC43}" type="pres">
      <dgm:prSet presAssocID="{63FF404F-1541-4F0A-B514-942611CCE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8BFEF1-A45E-4743-A39E-15D0B47C607D}" type="pres">
      <dgm:prSet presAssocID="{93D5C384-5F56-4D2B-B58F-8C472BADA6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076396-F566-4C87-90A3-AA85C644D041}" type="presOf" srcId="{63FF404F-1541-4F0A-B514-942611CCE469}" destId="{26BF0150-9B55-4B2E-9DF5-A4D3A504DC43}" srcOrd="0" destOrd="0" presId="urn:microsoft.com/office/officeart/2005/8/layout/vList2"/>
    <dgm:cxn modelId="{7E994303-4B3B-47E0-A859-F0994D0F93DD}" srcId="{63FF404F-1541-4F0A-B514-942611CCE469}" destId="{93D5C384-5F56-4D2B-B58F-8C472BADA680}" srcOrd="0" destOrd="0" parTransId="{6A1C68D1-5BA0-43C0-9831-188F7BCB0B4F}" sibTransId="{0C284170-10A1-4D52-9EF3-01D2D272880D}"/>
    <dgm:cxn modelId="{934E60CF-1397-4E36-BA78-17BAF78FAF7D}" type="presOf" srcId="{93D5C384-5F56-4D2B-B58F-8C472BADA680}" destId="{748BFEF1-A45E-4743-A39E-15D0B47C607D}" srcOrd="0" destOrd="0" presId="urn:microsoft.com/office/officeart/2005/8/layout/vList2"/>
    <dgm:cxn modelId="{9CADEEB0-8503-4E57-A22A-8E78EC117FCF}" type="presParOf" srcId="{26BF0150-9B55-4B2E-9DF5-A4D3A504DC43}" destId="{748BFEF1-A45E-4743-A39E-15D0B47C60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138B5D-1D4C-4A7E-8333-022B2224B4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2AEDF-B1EA-4B03-A180-07F6C9137C06}">
      <dgm:prSet/>
      <dgm:spPr/>
      <dgm:t>
        <a:bodyPr/>
        <a:lstStyle/>
        <a:p>
          <a:pPr rtl="0"/>
          <a:r>
            <a:rPr lang="en-US" dirty="0" smtClean="0"/>
            <a:t>Advantages of our approach</a:t>
          </a:r>
          <a:endParaRPr lang="en-US" dirty="0"/>
        </a:p>
      </dgm:t>
    </dgm:pt>
    <dgm:pt modelId="{A7ED54D5-B9AD-4206-A2F9-70C48D015EE5}" type="parTrans" cxnId="{7B75C78E-80DA-4E3A-862E-738681D43482}">
      <dgm:prSet/>
      <dgm:spPr/>
      <dgm:t>
        <a:bodyPr/>
        <a:lstStyle/>
        <a:p>
          <a:endParaRPr lang="en-US"/>
        </a:p>
      </dgm:t>
    </dgm:pt>
    <dgm:pt modelId="{3E27C0B2-9EE2-40F8-B10D-3675CCDA31D2}" type="sibTrans" cxnId="{7B75C78E-80DA-4E3A-862E-738681D43482}">
      <dgm:prSet/>
      <dgm:spPr/>
      <dgm:t>
        <a:bodyPr/>
        <a:lstStyle/>
        <a:p>
          <a:endParaRPr lang="en-US"/>
        </a:p>
      </dgm:t>
    </dgm:pt>
    <dgm:pt modelId="{0B38489A-3A27-4553-940E-712822A598AA}" type="pres">
      <dgm:prSet presAssocID="{EE138B5D-1D4C-4A7E-8333-022B2224B4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0D86D-2AB7-4F6C-8E40-B5869A1B261E}" type="pres">
      <dgm:prSet presAssocID="{2822AEDF-B1EA-4B03-A180-07F6C9137C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75C78E-80DA-4E3A-862E-738681D43482}" srcId="{EE138B5D-1D4C-4A7E-8333-022B2224B420}" destId="{2822AEDF-B1EA-4B03-A180-07F6C9137C06}" srcOrd="0" destOrd="0" parTransId="{A7ED54D5-B9AD-4206-A2F9-70C48D015EE5}" sibTransId="{3E27C0B2-9EE2-40F8-B10D-3675CCDA31D2}"/>
    <dgm:cxn modelId="{9E8666F1-AA7A-4225-9E3A-5C5D3FC05D8B}" type="presOf" srcId="{2822AEDF-B1EA-4B03-A180-07F6C9137C06}" destId="{25D0D86D-2AB7-4F6C-8E40-B5869A1B261E}" srcOrd="0" destOrd="0" presId="urn:microsoft.com/office/officeart/2005/8/layout/vList2"/>
    <dgm:cxn modelId="{AC46067D-666A-4E36-8872-53AAC37DC277}" type="presOf" srcId="{EE138B5D-1D4C-4A7E-8333-022B2224B420}" destId="{0B38489A-3A27-4553-940E-712822A598AA}" srcOrd="0" destOrd="0" presId="urn:microsoft.com/office/officeart/2005/8/layout/vList2"/>
    <dgm:cxn modelId="{2D7A0F95-6BB7-44DE-9D92-FA61A8524B42}" type="presParOf" srcId="{0B38489A-3A27-4553-940E-712822A598AA}" destId="{25D0D86D-2AB7-4F6C-8E40-B5869A1B26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FF404F-1541-4F0A-B514-942611CCE4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D5C384-5F56-4D2B-B58F-8C472BADA680}">
      <dgm:prSet/>
      <dgm:spPr/>
      <dgm:t>
        <a:bodyPr/>
        <a:lstStyle/>
        <a:p>
          <a:pPr rtl="0"/>
          <a:r>
            <a:rPr lang="en-US" dirty="0" smtClean="0"/>
            <a:t>Movidius for speed up</a:t>
          </a:r>
          <a:endParaRPr lang="en-US" dirty="0"/>
        </a:p>
      </dgm:t>
    </dgm:pt>
    <dgm:pt modelId="{6A1C68D1-5BA0-43C0-9831-188F7BCB0B4F}" type="parTrans" cxnId="{7E994303-4B3B-47E0-A859-F0994D0F93DD}">
      <dgm:prSet/>
      <dgm:spPr/>
      <dgm:t>
        <a:bodyPr/>
        <a:lstStyle/>
        <a:p>
          <a:endParaRPr lang="en-US"/>
        </a:p>
      </dgm:t>
    </dgm:pt>
    <dgm:pt modelId="{0C284170-10A1-4D52-9EF3-01D2D272880D}" type="sibTrans" cxnId="{7E994303-4B3B-47E0-A859-F0994D0F93DD}">
      <dgm:prSet/>
      <dgm:spPr/>
      <dgm:t>
        <a:bodyPr/>
        <a:lstStyle/>
        <a:p>
          <a:endParaRPr lang="en-US"/>
        </a:p>
      </dgm:t>
    </dgm:pt>
    <dgm:pt modelId="{26BF0150-9B55-4B2E-9DF5-A4D3A504DC43}" type="pres">
      <dgm:prSet presAssocID="{63FF404F-1541-4F0A-B514-942611CCE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8BFEF1-A45E-4743-A39E-15D0B47C607D}" type="pres">
      <dgm:prSet presAssocID="{93D5C384-5F56-4D2B-B58F-8C472BADA6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076396-F566-4C87-90A3-AA85C644D041}" type="presOf" srcId="{63FF404F-1541-4F0A-B514-942611CCE469}" destId="{26BF0150-9B55-4B2E-9DF5-A4D3A504DC43}" srcOrd="0" destOrd="0" presId="urn:microsoft.com/office/officeart/2005/8/layout/vList2"/>
    <dgm:cxn modelId="{7E994303-4B3B-47E0-A859-F0994D0F93DD}" srcId="{63FF404F-1541-4F0A-B514-942611CCE469}" destId="{93D5C384-5F56-4D2B-B58F-8C472BADA680}" srcOrd="0" destOrd="0" parTransId="{6A1C68D1-5BA0-43C0-9831-188F7BCB0B4F}" sibTransId="{0C284170-10A1-4D52-9EF3-01D2D272880D}"/>
    <dgm:cxn modelId="{934E60CF-1397-4E36-BA78-17BAF78FAF7D}" type="presOf" srcId="{93D5C384-5F56-4D2B-B58F-8C472BADA680}" destId="{748BFEF1-A45E-4743-A39E-15D0B47C607D}" srcOrd="0" destOrd="0" presId="urn:microsoft.com/office/officeart/2005/8/layout/vList2"/>
    <dgm:cxn modelId="{9CADEEB0-8503-4E57-A22A-8E78EC117FCF}" type="presParOf" srcId="{26BF0150-9B55-4B2E-9DF5-A4D3A504DC43}" destId="{748BFEF1-A45E-4743-A39E-15D0B47C60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3FF404F-1541-4F0A-B514-942611CCE4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D5C384-5F56-4D2B-B58F-8C472BADA680}">
      <dgm:prSet/>
      <dgm:spPr/>
      <dgm:t>
        <a:bodyPr/>
        <a:lstStyle/>
        <a:p>
          <a:pPr rtl="0"/>
          <a:r>
            <a:rPr lang="en-US" dirty="0" smtClean="0"/>
            <a:t>Future Works</a:t>
          </a:r>
          <a:endParaRPr lang="en-US" dirty="0"/>
        </a:p>
      </dgm:t>
    </dgm:pt>
    <dgm:pt modelId="{6A1C68D1-5BA0-43C0-9831-188F7BCB0B4F}" type="parTrans" cxnId="{7E994303-4B3B-47E0-A859-F0994D0F93DD}">
      <dgm:prSet/>
      <dgm:spPr/>
      <dgm:t>
        <a:bodyPr/>
        <a:lstStyle/>
        <a:p>
          <a:endParaRPr lang="en-US"/>
        </a:p>
      </dgm:t>
    </dgm:pt>
    <dgm:pt modelId="{0C284170-10A1-4D52-9EF3-01D2D272880D}" type="sibTrans" cxnId="{7E994303-4B3B-47E0-A859-F0994D0F93DD}">
      <dgm:prSet/>
      <dgm:spPr/>
      <dgm:t>
        <a:bodyPr/>
        <a:lstStyle/>
        <a:p>
          <a:endParaRPr lang="en-US"/>
        </a:p>
      </dgm:t>
    </dgm:pt>
    <dgm:pt modelId="{26BF0150-9B55-4B2E-9DF5-A4D3A504DC43}" type="pres">
      <dgm:prSet presAssocID="{63FF404F-1541-4F0A-B514-942611CCE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8BFEF1-A45E-4743-A39E-15D0B47C607D}" type="pres">
      <dgm:prSet presAssocID="{93D5C384-5F56-4D2B-B58F-8C472BADA6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994303-4B3B-47E0-A859-F0994D0F93DD}" srcId="{63FF404F-1541-4F0A-B514-942611CCE469}" destId="{93D5C384-5F56-4D2B-B58F-8C472BADA680}" srcOrd="0" destOrd="0" parTransId="{6A1C68D1-5BA0-43C0-9831-188F7BCB0B4F}" sibTransId="{0C284170-10A1-4D52-9EF3-01D2D272880D}"/>
    <dgm:cxn modelId="{0C128184-DA12-9449-89B9-571CDD9B1396}" type="presOf" srcId="{63FF404F-1541-4F0A-B514-942611CCE469}" destId="{26BF0150-9B55-4B2E-9DF5-A4D3A504DC43}" srcOrd="0" destOrd="0" presId="urn:microsoft.com/office/officeart/2005/8/layout/vList2"/>
    <dgm:cxn modelId="{57A624AA-FE4E-5E48-93ED-E8B21750ECA5}" type="presOf" srcId="{93D5C384-5F56-4D2B-B58F-8C472BADA680}" destId="{748BFEF1-A45E-4743-A39E-15D0B47C607D}" srcOrd="0" destOrd="0" presId="urn:microsoft.com/office/officeart/2005/8/layout/vList2"/>
    <dgm:cxn modelId="{9BF2FE13-84C5-5646-BD8A-64F2F831CCA3}" type="presParOf" srcId="{26BF0150-9B55-4B2E-9DF5-A4D3A504DC43}" destId="{748BFEF1-A45E-4743-A39E-15D0B47C60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CAFAB97-BA01-4A71-BBAC-5F7B8AAAB6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7212B-523C-4AD3-84E1-D32F423D22DF}">
      <dgm:prSet/>
      <dgm:spPr/>
      <dgm:t>
        <a:bodyPr/>
        <a:lstStyle/>
        <a:p>
          <a:pPr rtl="0"/>
          <a:r>
            <a:rPr lang="en-US" dirty="0" smtClean="0"/>
            <a:t>Demonstration</a:t>
          </a:r>
          <a:endParaRPr lang="en-US" dirty="0"/>
        </a:p>
      </dgm:t>
    </dgm:pt>
    <dgm:pt modelId="{F615A2DB-C876-44A0-8D23-1200676EA912}" type="parTrans" cxnId="{7BB54928-BFBD-4485-8E89-C50FA81DB7B1}">
      <dgm:prSet/>
      <dgm:spPr/>
      <dgm:t>
        <a:bodyPr/>
        <a:lstStyle/>
        <a:p>
          <a:endParaRPr lang="en-US"/>
        </a:p>
      </dgm:t>
    </dgm:pt>
    <dgm:pt modelId="{5DD5D5E0-C74F-40D7-87B1-2E5079E6CDAC}" type="sibTrans" cxnId="{7BB54928-BFBD-4485-8E89-C50FA81DB7B1}">
      <dgm:prSet/>
      <dgm:spPr/>
      <dgm:t>
        <a:bodyPr/>
        <a:lstStyle/>
        <a:p>
          <a:endParaRPr lang="en-US"/>
        </a:p>
      </dgm:t>
    </dgm:pt>
    <dgm:pt modelId="{81AE6550-A799-49C4-9557-3B4C8C38BE0A}" type="pres">
      <dgm:prSet presAssocID="{DCAFAB97-BA01-4A71-BBAC-5F7B8AAAB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FE5910-07E6-41E1-9A72-63BFC3F2040B}" type="pres">
      <dgm:prSet presAssocID="{8917212B-523C-4AD3-84E1-D32F423D22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FAE48-4AEA-4561-A4D7-2AFF07721431}" type="presOf" srcId="{8917212B-523C-4AD3-84E1-D32F423D22DF}" destId="{DDFE5910-07E6-41E1-9A72-63BFC3F2040B}" srcOrd="0" destOrd="0" presId="urn:microsoft.com/office/officeart/2005/8/layout/vList2"/>
    <dgm:cxn modelId="{B3497097-6840-4EEE-AA42-9C1F6B016A12}" type="presOf" srcId="{DCAFAB97-BA01-4A71-BBAC-5F7B8AAAB6BA}" destId="{81AE6550-A799-49C4-9557-3B4C8C38BE0A}" srcOrd="0" destOrd="0" presId="urn:microsoft.com/office/officeart/2005/8/layout/vList2"/>
    <dgm:cxn modelId="{7BB54928-BFBD-4485-8E89-C50FA81DB7B1}" srcId="{DCAFAB97-BA01-4A71-BBAC-5F7B8AAAB6BA}" destId="{8917212B-523C-4AD3-84E1-D32F423D22DF}" srcOrd="0" destOrd="0" parTransId="{F615A2DB-C876-44A0-8D23-1200676EA912}" sibTransId="{5DD5D5E0-C74F-40D7-87B1-2E5079E6CDAC}"/>
    <dgm:cxn modelId="{87DA11A5-E9B1-429D-AEDC-DA10A1F47746}" type="presParOf" srcId="{81AE6550-A799-49C4-9557-3B4C8C38BE0A}" destId="{DDFE5910-07E6-41E1-9A72-63BFC3F204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38B5D-1D4C-4A7E-8333-022B2224B4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2AEDF-B1EA-4B03-A180-07F6C9137C06}">
      <dgm:prSet/>
      <dgm:spPr/>
      <dgm:t>
        <a:bodyPr/>
        <a:lstStyle/>
        <a:p>
          <a:pPr rtl="0"/>
          <a:r>
            <a:rPr lang="en-US" dirty="0" smtClean="0"/>
            <a:t>What is Skin Cancer ?</a:t>
          </a:r>
          <a:endParaRPr lang="en-US" dirty="0"/>
        </a:p>
      </dgm:t>
    </dgm:pt>
    <dgm:pt modelId="{A7ED54D5-B9AD-4206-A2F9-70C48D015EE5}" type="parTrans" cxnId="{7B75C78E-80DA-4E3A-862E-738681D43482}">
      <dgm:prSet/>
      <dgm:spPr/>
      <dgm:t>
        <a:bodyPr/>
        <a:lstStyle/>
        <a:p>
          <a:endParaRPr lang="en-US"/>
        </a:p>
      </dgm:t>
    </dgm:pt>
    <dgm:pt modelId="{3E27C0B2-9EE2-40F8-B10D-3675CCDA31D2}" type="sibTrans" cxnId="{7B75C78E-80DA-4E3A-862E-738681D43482}">
      <dgm:prSet/>
      <dgm:spPr/>
      <dgm:t>
        <a:bodyPr/>
        <a:lstStyle/>
        <a:p>
          <a:endParaRPr lang="en-US"/>
        </a:p>
      </dgm:t>
    </dgm:pt>
    <dgm:pt modelId="{0B38489A-3A27-4553-940E-712822A598AA}" type="pres">
      <dgm:prSet presAssocID="{EE138B5D-1D4C-4A7E-8333-022B2224B4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0D86D-2AB7-4F6C-8E40-B5869A1B261E}" type="pres">
      <dgm:prSet presAssocID="{2822AEDF-B1EA-4B03-A180-07F6C9137C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75C78E-80DA-4E3A-862E-738681D43482}" srcId="{EE138B5D-1D4C-4A7E-8333-022B2224B420}" destId="{2822AEDF-B1EA-4B03-A180-07F6C9137C06}" srcOrd="0" destOrd="0" parTransId="{A7ED54D5-B9AD-4206-A2F9-70C48D015EE5}" sibTransId="{3E27C0B2-9EE2-40F8-B10D-3675CCDA31D2}"/>
    <dgm:cxn modelId="{9E8666F1-AA7A-4225-9E3A-5C5D3FC05D8B}" type="presOf" srcId="{2822AEDF-B1EA-4B03-A180-07F6C9137C06}" destId="{25D0D86D-2AB7-4F6C-8E40-B5869A1B261E}" srcOrd="0" destOrd="0" presId="urn:microsoft.com/office/officeart/2005/8/layout/vList2"/>
    <dgm:cxn modelId="{AC46067D-666A-4E36-8872-53AAC37DC277}" type="presOf" srcId="{EE138B5D-1D4C-4A7E-8333-022B2224B420}" destId="{0B38489A-3A27-4553-940E-712822A598AA}" srcOrd="0" destOrd="0" presId="urn:microsoft.com/office/officeart/2005/8/layout/vList2"/>
    <dgm:cxn modelId="{2D7A0F95-6BB7-44DE-9D92-FA61A8524B42}" type="presParOf" srcId="{0B38489A-3A27-4553-940E-712822A598AA}" destId="{25D0D86D-2AB7-4F6C-8E40-B5869A1B26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F076F-E7FC-4979-9997-16187E61C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D13911-57EA-4B5B-8261-2A21101B5B18}">
      <dgm:prSet/>
      <dgm:spPr/>
      <dgm:t>
        <a:bodyPr/>
        <a:lstStyle/>
        <a:p>
          <a:pPr rtl="0"/>
          <a:r>
            <a:rPr lang="en-US" smtClean="0"/>
            <a:t>How do physicians diagnose skin cancer?</a:t>
          </a:r>
          <a:endParaRPr lang="en-US"/>
        </a:p>
      </dgm:t>
    </dgm:pt>
    <dgm:pt modelId="{1DD2DEB2-D863-46FB-A3DA-3B9B3B96F922}" type="parTrans" cxnId="{B5DE6418-346A-4AD2-872E-EC54497863F5}">
      <dgm:prSet/>
      <dgm:spPr/>
      <dgm:t>
        <a:bodyPr/>
        <a:lstStyle/>
        <a:p>
          <a:endParaRPr lang="en-US"/>
        </a:p>
      </dgm:t>
    </dgm:pt>
    <dgm:pt modelId="{6C2B0414-D41E-454E-BD88-3FE3C61A1FF9}" type="sibTrans" cxnId="{B5DE6418-346A-4AD2-872E-EC54497863F5}">
      <dgm:prSet/>
      <dgm:spPr/>
      <dgm:t>
        <a:bodyPr/>
        <a:lstStyle/>
        <a:p>
          <a:endParaRPr lang="en-US"/>
        </a:p>
      </dgm:t>
    </dgm:pt>
    <dgm:pt modelId="{930911C4-D6EA-4EE8-9EDA-A778062602A9}" type="pres">
      <dgm:prSet presAssocID="{1ACF076F-E7FC-4979-9997-16187E61C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5C654-7167-44C6-9240-DFD45D440EBB}" type="pres">
      <dgm:prSet presAssocID="{F8D13911-57EA-4B5B-8261-2A21101B5B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948FD-2A0C-4C5F-9C9F-8B4AABC0A403}" type="presOf" srcId="{F8D13911-57EA-4B5B-8261-2A21101B5B18}" destId="{73A5C654-7167-44C6-9240-DFD45D440EBB}" srcOrd="0" destOrd="0" presId="urn:microsoft.com/office/officeart/2005/8/layout/vList2"/>
    <dgm:cxn modelId="{FB471D68-C958-40EC-A769-93F56D13924F}" type="presOf" srcId="{1ACF076F-E7FC-4979-9997-16187E61C344}" destId="{930911C4-D6EA-4EE8-9EDA-A778062602A9}" srcOrd="0" destOrd="0" presId="urn:microsoft.com/office/officeart/2005/8/layout/vList2"/>
    <dgm:cxn modelId="{B5DE6418-346A-4AD2-872E-EC54497863F5}" srcId="{1ACF076F-E7FC-4979-9997-16187E61C344}" destId="{F8D13911-57EA-4B5B-8261-2A21101B5B18}" srcOrd="0" destOrd="0" parTransId="{1DD2DEB2-D863-46FB-A3DA-3B9B3B96F922}" sibTransId="{6C2B0414-D41E-454E-BD88-3FE3C61A1FF9}"/>
    <dgm:cxn modelId="{93356AF9-B936-49A2-A83E-61C2BDFCAE38}" type="presParOf" srcId="{930911C4-D6EA-4EE8-9EDA-A778062602A9}" destId="{73A5C654-7167-44C6-9240-DFD45D440E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CF076F-E7FC-4979-9997-16187E61C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13911-57EA-4B5B-8261-2A21101B5B18}">
      <dgm:prSet/>
      <dgm:spPr/>
      <dgm:t>
        <a:bodyPr/>
        <a:lstStyle/>
        <a:p>
          <a:pPr rtl="0"/>
          <a:r>
            <a:rPr lang="en-US" dirty="0" smtClean="0"/>
            <a:t>Smartphone and IoT Based Assistant</a:t>
          </a:r>
          <a:endParaRPr lang="en-US" dirty="0"/>
        </a:p>
      </dgm:t>
    </dgm:pt>
    <dgm:pt modelId="{1DD2DEB2-D863-46FB-A3DA-3B9B3B96F922}" type="parTrans" cxnId="{B5DE6418-346A-4AD2-872E-EC54497863F5}">
      <dgm:prSet/>
      <dgm:spPr/>
      <dgm:t>
        <a:bodyPr/>
        <a:lstStyle/>
        <a:p>
          <a:endParaRPr lang="en-US"/>
        </a:p>
      </dgm:t>
    </dgm:pt>
    <dgm:pt modelId="{6C2B0414-D41E-454E-BD88-3FE3C61A1FF9}" type="sibTrans" cxnId="{B5DE6418-346A-4AD2-872E-EC54497863F5}">
      <dgm:prSet/>
      <dgm:spPr/>
      <dgm:t>
        <a:bodyPr/>
        <a:lstStyle/>
        <a:p>
          <a:endParaRPr lang="en-US"/>
        </a:p>
      </dgm:t>
    </dgm:pt>
    <dgm:pt modelId="{930911C4-D6EA-4EE8-9EDA-A778062602A9}" type="pres">
      <dgm:prSet presAssocID="{1ACF076F-E7FC-4979-9997-16187E61C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5C654-7167-44C6-9240-DFD45D440EBB}" type="pres">
      <dgm:prSet presAssocID="{F8D13911-57EA-4B5B-8261-2A21101B5B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948FD-2A0C-4C5F-9C9F-8B4AABC0A403}" type="presOf" srcId="{F8D13911-57EA-4B5B-8261-2A21101B5B18}" destId="{73A5C654-7167-44C6-9240-DFD45D440EBB}" srcOrd="0" destOrd="0" presId="urn:microsoft.com/office/officeart/2005/8/layout/vList2"/>
    <dgm:cxn modelId="{FB471D68-C958-40EC-A769-93F56D13924F}" type="presOf" srcId="{1ACF076F-E7FC-4979-9997-16187E61C344}" destId="{930911C4-D6EA-4EE8-9EDA-A778062602A9}" srcOrd="0" destOrd="0" presId="urn:microsoft.com/office/officeart/2005/8/layout/vList2"/>
    <dgm:cxn modelId="{B5DE6418-346A-4AD2-872E-EC54497863F5}" srcId="{1ACF076F-E7FC-4979-9997-16187E61C344}" destId="{F8D13911-57EA-4B5B-8261-2A21101B5B18}" srcOrd="0" destOrd="0" parTransId="{1DD2DEB2-D863-46FB-A3DA-3B9B3B96F922}" sibTransId="{6C2B0414-D41E-454E-BD88-3FE3C61A1FF9}"/>
    <dgm:cxn modelId="{93356AF9-B936-49A2-A83E-61C2BDFCAE38}" type="presParOf" srcId="{930911C4-D6EA-4EE8-9EDA-A778062602A9}" destId="{73A5C654-7167-44C6-9240-DFD45D440E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CF076F-E7FC-4979-9997-16187E61C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13911-57EA-4B5B-8261-2A21101B5B18}">
      <dgm:prSet/>
      <dgm:spPr/>
      <dgm:t>
        <a:bodyPr/>
        <a:lstStyle/>
        <a:p>
          <a:pPr rtl="0"/>
          <a:r>
            <a:rPr lang="en-US" dirty="0" smtClean="0"/>
            <a:t>Related Work</a:t>
          </a:r>
          <a:endParaRPr lang="en-US" dirty="0"/>
        </a:p>
      </dgm:t>
    </dgm:pt>
    <dgm:pt modelId="{1DD2DEB2-D863-46FB-A3DA-3B9B3B96F922}" type="parTrans" cxnId="{B5DE6418-346A-4AD2-872E-EC54497863F5}">
      <dgm:prSet/>
      <dgm:spPr/>
      <dgm:t>
        <a:bodyPr/>
        <a:lstStyle/>
        <a:p>
          <a:endParaRPr lang="en-US"/>
        </a:p>
      </dgm:t>
    </dgm:pt>
    <dgm:pt modelId="{6C2B0414-D41E-454E-BD88-3FE3C61A1FF9}" type="sibTrans" cxnId="{B5DE6418-346A-4AD2-872E-EC54497863F5}">
      <dgm:prSet/>
      <dgm:spPr/>
      <dgm:t>
        <a:bodyPr/>
        <a:lstStyle/>
        <a:p>
          <a:endParaRPr lang="en-US"/>
        </a:p>
      </dgm:t>
    </dgm:pt>
    <dgm:pt modelId="{930911C4-D6EA-4EE8-9EDA-A778062602A9}" type="pres">
      <dgm:prSet presAssocID="{1ACF076F-E7FC-4979-9997-16187E61C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5C654-7167-44C6-9240-DFD45D440EBB}" type="pres">
      <dgm:prSet presAssocID="{F8D13911-57EA-4B5B-8261-2A21101B5B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84E6F6-6278-894A-8D83-35250FCCC387}" type="presOf" srcId="{F8D13911-57EA-4B5B-8261-2A21101B5B18}" destId="{73A5C654-7167-44C6-9240-DFD45D440EBB}" srcOrd="0" destOrd="0" presId="urn:microsoft.com/office/officeart/2005/8/layout/vList2"/>
    <dgm:cxn modelId="{7B655C7B-4257-0C4A-90C4-8813C0CE3B4F}" type="presOf" srcId="{1ACF076F-E7FC-4979-9997-16187E61C344}" destId="{930911C4-D6EA-4EE8-9EDA-A778062602A9}" srcOrd="0" destOrd="0" presId="urn:microsoft.com/office/officeart/2005/8/layout/vList2"/>
    <dgm:cxn modelId="{B5DE6418-346A-4AD2-872E-EC54497863F5}" srcId="{1ACF076F-E7FC-4979-9997-16187E61C344}" destId="{F8D13911-57EA-4B5B-8261-2A21101B5B18}" srcOrd="0" destOrd="0" parTransId="{1DD2DEB2-D863-46FB-A3DA-3B9B3B96F922}" sibTransId="{6C2B0414-D41E-454E-BD88-3FE3C61A1FF9}"/>
    <dgm:cxn modelId="{1B8FFF53-3415-7749-B4CA-528BA2D997E7}" type="presParOf" srcId="{930911C4-D6EA-4EE8-9EDA-A778062602A9}" destId="{73A5C654-7167-44C6-9240-DFD45D440E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138B5D-1D4C-4A7E-8333-022B2224B4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2AEDF-B1EA-4B03-A180-07F6C9137C06}">
      <dgm:prSet/>
      <dgm:spPr/>
      <dgm:t>
        <a:bodyPr/>
        <a:lstStyle/>
        <a:p>
          <a:pPr rtl="0"/>
          <a:r>
            <a:rPr lang="en-US" dirty="0" smtClean="0"/>
            <a:t>Deep Learning Background</a:t>
          </a:r>
          <a:endParaRPr lang="en-US" dirty="0"/>
        </a:p>
      </dgm:t>
    </dgm:pt>
    <dgm:pt modelId="{A7ED54D5-B9AD-4206-A2F9-70C48D015EE5}" type="parTrans" cxnId="{7B75C78E-80DA-4E3A-862E-738681D43482}">
      <dgm:prSet/>
      <dgm:spPr/>
      <dgm:t>
        <a:bodyPr/>
        <a:lstStyle/>
        <a:p>
          <a:endParaRPr lang="en-US"/>
        </a:p>
      </dgm:t>
    </dgm:pt>
    <dgm:pt modelId="{3E27C0B2-9EE2-40F8-B10D-3675CCDA31D2}" type="sibTrans" cxnId="{7B75C78E-80DA-4E3A-862E-738681D43482}">
      <dgm:prSet/>
      <dgm:spPr/>
      <dgm:t>
        <a:bodyPr/>
        <a:lstStyle/>
        <a:p>
          <a:endParaRPr lang="en-US"/>
        </a:p>
      </dgm:t>
    </dgm:pt>
    <dgm:pt modelId="{0B38489A-3A27-4553-940E-712822A598AA}" type="pres">
      <dgm:prSet presAssocID="{EE138B5D-1D4C-4A7E-8333-022B2224B4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0D86D-2AB7-4F6C-8E40-B5869A1B261E}" type="pres">
      <dgm:prSet presAssocID="{2822AEDF-B1EA-4B03-A180-07F6C9137C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75C78E-80DA-4E3A-862E-738681D43482}" srcId="{EE138B5D-1D4C-4A7E-8333-022B2224B420}" destId="{2822AEDF-B1EA-4B03-A180-07F6C9137C06}" srcOrd="0" destOrd="0" parTransId="{A7ED54D5-B9AD-4206-A2F9-70C48D015EE5}" sibTransId="{3E27C0B2-9EE2-40F8-B10D-3675CCDA31D2}"/>
    <dgm:cxn modelId="{9E8666F1-AA7A-4225-9E3A-5C5D3FC05D8B}" type="presOf" srcId="{2822AEDF-B1EA-4B03-A180-07F6C9137C06}" destId="{25D0D86D-2AB7-4F6C-8E40-B5869A1B261E}" srcOrd="0" destOrd="0" presId="urn:microsoft.com/office/officeart/2005/8/layout/vList2"/>
    <dgm:cxn modelId="{AC46067D-666A-4E36-8872-53AAC37DC277}" type="presOf" srcId="{EE138B5D-1D4C-4A7E-8333-022B2224B420}" destId="{0B38489A-3A27-4553-940E-712822A598AA}" srcOrd="0" destOrd="0" presId="urn:microsoft.com/office/officeart/2005/8/layout/vList2"/>
    <dgm:cxn modelId="{2D7A0F95-6BB7-44DE-9D92-FA61A8524B42}" type="presParOf" srcId="{0B38489A-3A27-4553-940E-712822A598AA}" destId="{25D0D86D-2AB7-4F6C-8E40-B5869A1B26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138B5D-1D4C-4A7E-8333-022B2224B4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2AEDF-B1EA-4B03-A180-07F6C9137C06}">
      <dgm:prSet/>
      <dgm:spPr/>
      <dgm:t>
        <a:bodyPr/>
        <a:lstStyle/>
        <a:p>
          <a:pPr rtl="0"/>
          <a:r>
            <a:rPr lang="en-US" dirty="0" smtClean="0"/>
            <a:t>Challenges</a:t>
          </a:r>
          <a:endParaRPr lang="en-US" dirty="0"/>
        </a:p>
      </dgm:t>
    </dgm:pt>
    <dgm:pt modelId="{A7ED54D5-B9AD-4206-A2F9-70C48D015EE5}" type="parTrans" cxnId="{7B75C78E-80DA-4E3A-862E-738681D43482}">
      <dgm:prSet/>
      <dgm:spPr/>
      <dgm:t>
        <a:bodyPr/>
        <a:lstStyle/>
        <a:p>
          <a:endParaRPr lang="en-US"/>
        </a:p>
      </dgm:t>
    </dgm:pt>
    <dgm:pt modelId="{3E27C0B2-9EE2-40F8-B10D-3675CCDA31D2}" type="sibTrans" cxnId="{7B75C78E-80DA-4E3A-862E-738681D43482}">
      <dgm:prSet/>
      <dgm:spPr/>
      <dgm:t>
        <a:bodyPr/>
        <a:lstStyle/>
        <a:p>
          <a:endParaRPr lang="en-US"/>
        </a:p>
      </dgm:t>
    </dgm:pt>
    <dgm:pt modelId="{0B38489A-3A27-4553-940E-712822A598AA}" type="pres">
      <dgm:prSet presAssocID="{EE138B5D-1D4C-4A7E-8333-022B2224B4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0D86D-2AB7-4F6C-8E40-B5869A1B261E}" type="pres">
      <dgm:prSet presAssocID="{2822AEDF-B1EA-4B03-A180-07F6C9137C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75C78E-80DA-4E3A-862E-738681D43482}" srcId="{EE138B5D-1D4C-4A7E-8333-022B2224B420}" destId="{2822AEDF-B1EA-4B03-A180-07F6C9137C06}" srcOrd="0" destOrd="0" parTransId="{A7ED54D5-B9AD-4206-A2F9-70C48D015EE5}" sibTransId="{3E27C0B2-9EE2-40F8-B10D-3675CCDA31D2}"/>
    <dgm:cxn modelId="{9E8666F1-AA7A-4225-9E3A-5C5D3FC05D8B}" type="presOf" srcId="{2822AEDF-B1EA-4B03-A180-07F6C9137C06}" destId="{25D0D86D-2AB7-4F6C-8E40-B5869A1B261E}" srcOrd="0" destOrd="0" presId="urn:microsoft.com/office/officeart/2005/8/layout/vList2"/>
    <dgm:cxn modelId="{AC46067D-666A-4E36-8872-53AAC37DC277}" type="presOf" srcId="{EE138B5D-1D4C-4A7E-8333-022B2224B420}" destId="{0B38489A-3A27-4553-940E-712822A598AA}" srcOrd="0" destOrd="0" presId="urn:microsoft.com/office/officeart/2005/8/layout/vList2"/>
    <dgm:cxn modelId="{2D7A0F95-6BB7-44DE-9D92-FA61A8524B42}" type="presParOf" srcId="{0B38489A-3A27-4553-940E-712822A598AA}" destId="{25D0D86D-2AB7-4F6C-8E40-B5869A1B26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485C8E-4243-4676-8E41-A2E3ACCE8D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A4A965-70DB-44C0-815A-93A7161A0A84}">
      <dgm:prSet/>
      <dgm:spPr/>
      <dgm:t>
        <a:bodyPr/>
        <a:lstStyle/>
        <a:p>
          <a:pPr rtl="0"/>
          <a:r>
            <a:rPr lang="en-US" smtClean="0"/>
            <a:t>Inception Net</a:t>
          </a:r>
          <a:endParaRPr lang="en-US"/>
        </a:p>
      </dgm:t>
    </dgm:pt>
    <dgm:pt modelId="{BAC1EC85-DB37-4139-A0F2-368514F5DBD3}" type="parTrans" cxnId="{24A6542B-7C82-4726-8440-4677EAE62F5A}">
      <dgm:prSet/>
      <dgm:spPr/>
      <dgm:t>
        <a:bodyPr/>
        <a:lstStyle/>
        <a:p>
          <a:endParaRPr lang="en-US"/>
        </a:p>
      </dgm:t>
    </dgm:pt>
    <dgm:pt modelId="{B7152ED2-C744-482F-B39D-1D25826D4BBE}" type="sibTrans" cxnId="{24A6542B-7C82-4726-8440-4677EAE62F5A}">
      <dgm:prSet/>
      <dgm:spPr/>
      <dgm:t>
        <a:bodyPr/>
        <a:lstStyle/>
        <a:p>
          <a:endParaRPr lang="en-US"/>
        </a:p>
      </dgm:t>
    </dgm:pt>
    <dgm:pt modelId="{0B30CCAC-ED6D-46A6-9A1C-A42AFD75006F}" type="pres">
      <dgm:prSet presAssocID="{1C485C8E-4243-4676-8E41-A2E3ACCE8D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2A0C3A-49EB-4736-804F-79FD50C66508}" type="pres">
      <dgm:prSet presAssocID="{FDA4A965-70DB-44C0-815A-93A7161A0A8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C73E70-372D-45A2-A04A-A0190ABFECAA}" type="presOf" srcId="{FDA4A965-70DB-44C0-815A-93A7161A0A84}" destId="{842A0C3A-49EB-4736-804F-79FD50C66508}" srcOrd="0" destOrd="0" presId="urn:microsoft.com/office/officeart/2005/8/layout/vList2"/>
    <dgm:cxn modelId="{423BA267-6B6E-4B9B-9E45-7419569CCF2C}" type="presOf" srcId="{1C485C8E-4243-4676-8E41-A2E3ACCE8D11}" destId="{0B30CCAC-ED6D-46A6-9A1C-A42AFD75006F}" srcOrd="0" destOrd="0" presId="urn:microsoft.com/office/officeart/2005/8/layout/vList2"/>
    <dgm:cxn modelId="{24A6542B-7C82-4726-8440-4677EAE62F5A}" srcId="{1C485C8E-4243-4676-8E41-A2E3ACCE8D11}" destId="{FDA4A965-70DB-44C0-815A-93A7161A0A84}" srcOrd="0" destOrd="0" parTransId="{BAC1EC85-DB37-4139-A0F2-368514F5DBD3}" sibTransId="{B7152ED2-C744-482F-B39D-1D25826D4BBE}"/>
    <dgm:cxn modelId="{2F94A365-9666-4257-9843-7A84B669EA78}" type="presParOf" srcId="{0B30CCAC-ED6D-46A6-9A1C-A42AFD75006F}" destId="{842A0C3A-49EB-4736-804F-79FD50C665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CF076F-E7FC-4979-9997-16187E61C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13911-57EA-4B5B-8261-2A21101B5B18}">
      <dgm:prSet/>
      <dgm:spPr/>
      <dgm:t>
        <a:bodyPr/>
        <a:lstStyle/>
        <a:p>
          <a:pPr rtl="0"/>
          <a:r>
            <a:rPr lang="en-US" dirty="0" smtClean="0"/>
            <a:t>Complete Workflow</a:t>
          </a:r>
          <a:endParaRPr lang="en-US" dirty="0"/>
        </a:p>
      </dgm:t>
    </dgm:pt>
    <dgm:pt modelId="{1DD2DEB2-D863-46FB-A3DA-3B9B3B96F922}" type="parTrans" cxnId="{B5DE6418-346A-4AD2-872E-EC54497863F5}">
      <dgm:prSet/>
      <dgm:spPr/>
      <dgm:t>
        <a:bodyPr/>
        <a:lstStyle/>
        <a:p>
          <a:endParaRPr lang="en-US"/>
        </a:p>
      </dgm:t>
    </dgm:pt>
    <dgm:pt modelId="{6C2B0414-D41E-454E-BD88-3FE3C61A1FF9}" type="sibTrans" cxnId="{B5DE6418-346A-4AD2-872E-EC54497863F5}">
      <dgm:prSet/>
      <dgm:spPr/>
      <dgm:t>
        <a:bodyPr/>
        <a:lstStyle/>
        <a:p>
          <a:endParaRPr lang="en-US"/>
        </a:p>
      </dgm:t>
    </dgm:pt>
    <dgm:pt modelId="{930911C4-D6EA-4EE8-9EDA-A778062602A9}" type="pres">
      <dgm:prSet presAssocID="{1ACF076F-E7FC-4979-9997-16187E61C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5C654-7167-44C6-9240-DFD45D440EBB}" type="pres">
      <dgm:prSet presAssocID="{F8D13911-57EA-4B5B-8261-2A21101B5B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948FD-2A0C-4C5F-9C9F-8B4AABC0A403}" type="presOf" srcId="{F8D13911-57EA-4B5B-8261-2A21101B5B18}" destId="{73A5C654-7167-44C6-9240-DFD45D440EBB}" srcOrd="0" destOrd="0" presId="urn:microsoft.com/office/officeart/2005/8/layout/vList2"/>
    <dgm:cxn modelId="{FB471D68-C958-40EC-A769-93F56D13924F}" type="presOf" srcId="{1ACF076F-E7FC-4979-9997-16187E61C344}" destId="{930911C4-D6EA-4EE8-9EDA-A778062602A9}" srcOrd="0" destOrd="0" presId="urn:microsoft.com/office/officeart/2005/8/layout/vList2"/>
    <dgm:cxn modelId="{B5DE6418-346A-4AD2-872E-EC54497863F5}" srcId="{1ACF076F-E7FC-4979-9997-16187E61C344}" destId="{F8D13911-57EA-4B5B-8261-2A21101B5B18}" srcOrd="0" destOrd="0" parTransId="{1DD2DEB2-D863-46FB-A3DA-3B9B3B96F922}" sibTransId="{6C2B0414-D41E-454E-BD88-3FE3C61A1FF9}"/>
    <dgm:cxn modelId="{93356AF9-B936-49A2-A83E-61C2BDFCAE38}" type="presParOf" srcId="{930911C4-D6EA-4EE8-9EDA-A778062602A9}" destId="{73A5C654-7167-44C6-9240-DFD45D440E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FA293-6288-4FD9-8A3B-260C6E7CE6F0}">
      <dsp:nvSpPr>
        <dsp:cNvPr id="0" name=""/>
        <dsp:cNvSpPr/>
      </dsp:nvSpPr>
      <dsp:spPr>
        <a:xfrm>
          <a:off x="0" y="11515"/>
          <a:ext cx="9144000" cy="2364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Lightweight Deep Learning on Smart Device for Early Detection of Skin Cancer</a:t>
          </a:r>
          <a:endParaRPr lang="en-US" sz="4300" kern="1200" dirty="0"/>
        </a:p>
      </dsp:txBody>
      <dsp:txXfrm>
        <a:off x="115429" y="126944"/>
        <a:ext cx="8913142" cy="21337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BFEF1-A45E-4743-A39E-15D0B47C607D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Raspberry PI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E5910-07E6-41E1-9A72-63BFC3F2040B}">
      <dsp:nvSpPr>
        <dsp:cNvPr id="0" name=""/>
        <dsp:cNvSpPr/>
      </dsp:nvSpPr>
      <dsp:spPr>
        <a:xfrm>
          <a:off x="0" y="159096"/>
          <a:ext cx="105156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Training deep learning model on Raspberry PI</a:t>
          </a:r>
          <a:endParaRPr lang="en-US" sz="4200" kern="1200" dirty="0"/>
        </a:p>
      </dsp:txBody>
      <dsp:txXfrm>
        <a:off x="49176" y="208272"/>
        <a:ext cx="10417248" cy="9090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BFEF1-A45E-4743-A39E-15D0B47C607D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Results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0D86D-2AB7-4F6C-8E40-B5869A1B261E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Advantages of our approach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BFEF1-A45E-4743-A39E-15D0B47C607D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Movidius for speed up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BFEF1-A45E-4743-A39E-15D0B47C607D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Future Works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E5910-07E6-41E1-9A72-63BFC3F2040B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Demonstration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0D86D-2AB7-4F6C-8E40-B5869A1B261E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What is Skin Cancer ?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C654-7167-44C6-9240-DFD45D440EBB}">
      <dsp:nvSpPr>
        <dsp:cNvPr id="0" name=""/>
        <dsp:cNvSpPr/>
      </dsp:nvSpPr>
      <dsp:spPr>
        <a:xfrm>
          <a:off x="0" y="99134"/>
          <a:ext cx="10515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How do physicians diagnose skin cancer?</a:t>
          </a:r>
          <a:endParaRPr lang="en-US" sz="4700" kern="1200"/>
        </a:p>
      </dsp:txBody>
      <dsp:txXfrm>
        <a:off x="55030" y="154164"/>
        <a:ext cx="10405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C654-7167-44C6-9240-DFD45D440EBB}">
      <dsp:nvSpPr>
        <dsp:cNvPr id="0" name=""/>
        <dsp:cNvSpPr/>
      </dsp:nvSpPr>
      <dsp:spPr>
        <a:xfrm>
          <a:off x="0" y="39171"/>
          <a:ext cx="10515600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Smartphone and IoT Based Assistant</a:t>
          </a:r>
          <a:endParaRPr lang="en-US" sz="5200" kern="1200" dirty="0"/>
        </a:p>
      </dsp:txBody>
      <dsp:txXfrm>
        <a:off x="60884" y="100055"/>
        <a:ext cx="10393832" cy="1125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C654-7167-44C6-9240-DFD45D440EBB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Related Work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0D86D-2AB7-4F6C-8E40-B5869A1B261E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Deep Learning Background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0D86D-2AB7-4F6C-8E40-B5869A1B261E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Challenges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A0C3A-49EB-4736-804F-79FD50C66508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smtClean="0"/>
            <a:t>Inception Net</a:t>
          </a:r>
          <a:endParaRPr lang="en-US" sz="5500" kern="1200"/>
        </a:p>
      </dsp:txBody>
      <dsp:txXfrm>
        <a:off x="64397" y="67590"/>
        <a:ext cx="10386806" cy="11903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C654-7167-44C6-9240-DFD45D440EBB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Complete Workflow</a:t>
          </a:r>
          <a:endParaRPr lang="en-US" sz="5500" kern="1200" dirty="0"/>
        </a:p>
      </dsp:txBody>
      <dsp:txXfrm>
        <a:off x="64397" y="67590"/>
        <a:ext cx="10386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66428-3F11-8145-AFBF-03784053BCCC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DE83-9CA4-DF49-A0A6-FB465903B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6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5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6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6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6CE26-82CC-44F8-8B4A-A3421868A419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3ABF-95BF-4D4C-AEC9-78E4AC4B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6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3.jpeg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hyperlink" Target="https://arxiv.org/abs/1612.01074" TargetMode="External"/><Relationship Id="rId8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4641157"/>
              </p:ext>
            </p:extLst>
          </p:nvPr>
        </p:nvGraphicFramePr>
        <p:xfrm>
          <a:off x="1524000" y="1122363"/>
          <a:ext cx="9144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44339" y="4355024"/>
            <a:ext cx="4623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Dantong Yu</a:t>
            </a:r>
          </a:p>
          <a:p>
            <a:r>
              <a:rPr lang="en-US" sz="2400" dirty="0" smtClean="0"/>
              <a:t>Associate Professor</a:t>
            </a:r>
          </a:p>
          <a:p>
            <a:r>
              <a:rPr lang="en-US" sz="2400" dirty="0" smtClean="0"/>
              <a:t>School </a:t>
            </a:r>
            <a:r>
              <a:rPr lang="en-US" sz="2400" smtClean="0"/>
              <a:t>of Management</a:t>
            </a:r>
            <a:endParaRPr lang="en-US" sz="2400" dirty="0" smtClean="0"/>
          </a:p>
          <a:p>
            <a:r>
              <a:rPr lang="en-US" sz="2400" dirty="0" smtClean="0"/>
              <a:t>New Jersey Institute Of Technology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06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Everything Together</a:t>
            </a:r>
            <a:endParaRPr lang="en-US" dirty="0"/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7730"/>
            <a:ext cx="10515600" cy="3547128"/>
          </a:xfrm>
        </p:spPr>
      </p:pic>
    </p:spTree>
    <p:extLst>
      <p:ext uri="{BB962C8B-B14F-4D97-AF65-F5344CB8AC3E}">
        <p14:creationId xmlns:p14="http://schemas.microsoft.com/office/powerpoint/2010/main" val="32857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418298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906293"/>
            <a:ext cx="10515600" cy="246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Training a Deep learning model from scratch is a time and resource consuming task.  Not sufficient labeled data.</a:t>
            </a:r>
          </a:p>
          <a:p>
            <a:r>
              <a:rPr lang="en-US" sz="3200" dirty="0" smtClean="0"/>
              <a:t>To ameliorate this problem we adopt a Transfer Learning Based approach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396" y="3638866"/>
            <a:ext cx="3905573" cy="2929180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94130" y="4001144"/>
            <a:ext cx="3714205" cy="2705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2291" y="3745903"/>
            <a:ext cx="2718509" cy="29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adopt Inception Net, a deep Learning model trained on ImageNet dataset to classify natural images as our base model </a:t>
            </a:r>
          </a:p>
          <a:p>
            <a:r>
              <a:rPr lang="en-US" dirty="0" smtClean="0"/>
              <a:t>Training a model such as Inception Net can take even weeks on a high end GPU</a:t>
            </a:r>
          </a:p>
          <a:p>
            <a:r>
              <a:rPr lang="en-US" dirty="0" smtClean="0"/>
              <a:t>Therefore we fine-tuned Inception Net for the task of skin lesion classification into Malignant and Benign Melanoma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50" y="4352081"/>
            <a:ext cx="8688216" cy="2320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3487" y="6158313"/>
            <a:ext cx="190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Inception Net Architecture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30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168470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3" y="2374868"/>
            <a:ext cx="10515600" cy="3269034"/>
          </a:xfrm>
        </p:spPr>
      </p:pic>
    </p:spTree>
    <p:extLst>
      <p:ext uri="{BB962C8B-B14F-4D97-AF65-F5344CB8AC3E}">
        <p14:creationId xmlns:p14="http://schemas.microsoft.com/office/powerpoint/2010/main" val="28133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385512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60" y="3733718"/>
            <a:ext cx="5183516" cy="293781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200760"/>
            <a:ext cx="10351576" cy="396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Raspberry Pi 3 is single-board, low end computing device which has a quad-core Cortex-A53 processor with 1 GB RAM</a:t>
            </a:r>
          </a:p>
          <a:p>
            <a:r>
              <a:rPr lang="en-US" dirty="0" smtClean="0"/>
              <a:t>Can support camera as well as  display devices</a:t>
            </a:r>
          </a:p>
          <a:p>
            <a:r>
              <a:rPr lang="en-US" dirty="0"/>
              <a:t>C</a:t>
            </a:r>
            <a:r>
              <a:rPr lang="en-US" dirty="0" smtClean="0"/>
              <a:t>osts around $35</a:t>
            </a:r>
          </a:p>
          <a:p>
            <a:r>
              <a:rPr lang="en-US" dirty="0" smtClean="0"/>
              <a:t>Supports Linux OS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20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47" y="2109142"/>
            <a:ext cx="4807876" cy="370272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1906292"/>
            <a:ext cx="6043047" cy="3487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Train the model in a cluster of Raspberry PI in a distributed manner</a:t>
            </a:r>
          </a:p>
          <a:p>
            <a:r>
              <a:rPr lang="en-US" dirty="0" smtClean="0"/>
              <a:t>Used Tensorflow</a:t>
            </a:r>
            <a:r>
              <a:rPr lang="en-US" dirty="0"/>
              <a:t> </a:t>
            </a:r>
            <a:r>
              <a:rPr lang="en-US" dirty="0" smtClean="0"/>
              <a:t>framework for training</a:t>
            </a:r>
          </a:p>
          <a:p>
            <a:r>
              <a:rPr lang="en-US" dirty="0" smtClean="0"/>
              <a:t>Between-graph replication and synchronous training for parameter updates.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72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622342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906293"/>
            <a:ext cx="10515600" cy="246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86" y="1690688"/>
            <a:ext cx="5784204" cy="4338153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2058692"/>
            <a:ext cx="5286214" cy="2931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E</a:t>
            </a:r>
            <a:r>
              <a:rPr lang="en-US" sz="3600" dirty="0" smtClean="0"/>
              <a:t>xperiment done on the dataset provided by the ISIC for the 2017 challenge on melanoma detection and classification.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After the Transfer Learning step we were able to achieve an accuracy of 76% on a dataset of 2750 images with 521 malignant and 2229 benign images</a:t>
            </a:r>
          </a:p>
        </p:txBody>
      </p:sp>
    </p:spTree>
    <p:extLst>
      <p:ext uri="{BB962C8B-B14F-4D97-AF65-F5344CB8AC3E}">
        <p14:creationId xmlns:p14="http://schemas.microsoft.com/office/powerpoint/2010/main" val="17953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846198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906293"/>
            <a:ext cx="10515600" cy="246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Makes the process cheap and readily available to masses</a:t>
            </a:r>
          </a:p>
          <a:p>
            <a:r>
              <a:rPr lang="en-US" sz="3200" dirty="0" smtClean="0"/>
              <a:t>No network connectivity required therefore can be deployed to remote and diverse regions without any problems</a:t>
            </a:r>
          </a:p>
          <a:p>
            <a:r>
              <a:rPr lang="en-US" sz="3200" dirty="0" smtClean="0"/>
              <a:t>Can be re-trained as per requirement on a low end device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44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352019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906293"/>
            <a:ext cx="10515600" cy="246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2058692"/>
            <a:ext cx="5286214" cy="361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Movidius stick an another low end device specifically designed to speed up inference using a deep learning model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our experiments speed up of about 5 times was observed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25" y="2058692"/>
            <a:ext cx="5185476" cy="29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355037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906293"/>
            <a:ext cx="10515600" cy="246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2058692"/>
            <a:ext cx="5286214" cy="3613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Training complex networks to improve accuracy.</a:t>
            </a:r>
          </a:p>
          <a:p>
            <a:r>
              <a:rPr lang="en-US" dirty="0" smtClean="0"/>
              <a:t>Integrate domain-knowledge, such as </a:t>
            </a:r>
            <a:r>
              <a:rPr lang="en-US" dirty="0"/>
              <a:t>combining the “ABCDE” characteristics (Asymmetry , Border irregularity, Color, Diameter, Evolving size</a:t>
            </a:r>
            <a:r>
              <a:rPr lang="en-US" dirty="0" smtClean="0"/>
              <a:t>), SPIE 2018 Medical Image</a:t>
            </a:r>
            <a:endParaRPr lang="en-US" dirty="0" smtClean="0"/>
          </a:p>
          <a:p>
            <a:r>
              <a:rPr lang="en-US" dirty="0" smtClean="0"/>
              <a:t>Enrich Dataset with GAN and </a:t>
            </a:r>
            <a:r>
              <a:rPr lang="en-US" dirty="0" err="1" smtClean="0"/>
              <a:t>InfoGan</a:t>
            </a:r>
            <a:r>
              <a:rPr lang="en-US" dirty="0" smtClean="0"/>
              <a:t> by embedding cancer sample into body and creating more realistic looking images and evolution history for training advanced network models.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47" y="2487586"/>
            <a:ext cx="55753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603277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U</a:t>
            </a:r>
            <a:r>
              <a:rPr lang="en-US" sz="3600" dirty="0" smtClean="0"/>
              <a:t>ncontrolled growth of abnormal skin cells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Often caused by ultraviolet radiation from sunshine or tanning beds</a:t>
            </a:r>
          </a:p>
          <a:p>
            <a:endParaRPr lang="en-US" sz="3600" dirty="0" smtClean="0"/>
          </a:p>
          <a:p>
            <a:r>
              <a:rPr lang="en-US" sz="3600" dirty="0" smtClean="0"/>
              <a:t>Potential Genetic basis for susceptibility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/>
              <a:t>A</a:t>
            </a:r>
            <a:r>
              <a:rPr lang="en-US" sz="3600" dirty="0" smtClean="0"/>
              <a:t> major public health problem, with </a:t>
            </a:r>
            <a:br>
              <a:rPr lang="en-US" sz="3600" dirty="0" smtClean="0"/>
            </a:br>
            <a:r>
              <a:rPr lang="en-US" sz="3600" dirty="0" smtClean="0"/>
              <a:t>over 5  million newly diagnosed cases in </a:t>
            </a:r>
            <a:br>
              <a:rPr lang="en-US" sz="3600" dirty="0" smtClean="0"/>
            </a:br>
            <a:r>
              <a:rPr lang="en-US" sz="3600" dirty="0" smtClean="0"/>
              <a:t>the United States each year.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01" y="5099534"/>
            <a:ext cx="1252322" cy="939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77" y="5124395"/>
            <a:ext cx="1260241" cy="945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77" y="4184541"/>
            <a:ext cx="1252030" cy="939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07" y="4184541"/>
            <a:ext cx="1218910" cy="91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282694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906292"/>
            <a:ext cx="4791748" cy="3487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An Android application classifying skin lesion into Malignant or Benign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16" y="1979908"/>
            <a:ext cx="4043883" cy="22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skin examination by a dermatologist is the way to get a definitive diagnosis of skin cancer.</a:t>
            </a:r>
            <a:br>
              <a:rPr lang="en-US" sz="3600" dirty="0" smtClean="0"/>
            </a:br>
            <a:r>
              <a:rPr lang="en-US" sz="3600" dirty="0" smtClean="0"/>
              <a:t> </a:t>
            </a:r>
          </a:p>
          <a:p>
            <a:r>
              <a:rPr lang="en-US" sz="3600" dirty="0" smtClean="0"/>
              <a:t>In many cases, the appearance alone is sufficient to make the diagnosis.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Melanoma is the deadliest form of skin cancer, responsible for over 9,000 deaths each year.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06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76" y="2864251"/>
            <a:ext cx="2331052" cy="174984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4" y="1100379"/>
            <a:ext cx="2349745" cy="1763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28" y="2864250"/>
            <a:ext cx="2349747" cy="1763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30" y="1100379"/>
            <a:ext cx="2349746" cy="1763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28" y="1100379"/>
            <a:ext cx="2350295" cy="17638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23" y="2919021"/>
            <a:ext cx="2399980" cy="16916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56" y="1117840"/>
            <a:ext cx="2399447" cy="1801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76" y="2864250"/>
            <a:ext cx="2349747" cy="1763873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082416" y="5113913"/>
            <a:ext cx="4490024" cy="74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    Malignant Samples</a:t>
            </a:r>
            <a:endParaRPr lang="en-US" sz="36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699679" y="5113913"/>
            <a:ext cx="4490024" cy="74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    Benign Samples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57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750351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We </a:t>
            </a:r>
            <a:r>
              <a:rPr lang="en-US" sz="3200" dirty="0"/>
              <a:t>propose a </a:t>
            </a:r>
            <a:r>
              <a:rPr lang="en-US" sz="3200" dirty="0" smtClean="0"/>
              <a:t>smartphone and IoT devices </a:t>
            </a:r>
            <a:r>
              <a:rPr lang="en-US" sz="3200" dirty="0"/>
              <a:t>based skin cancer detection system that utilizes </a:t>
            </a:r>
            <a:r>
              <a:rPr lang="en-US" sz="3200" dirty="0" smtClean="0"/>
              <a:t>deep learning </a:t>
            </a:r>
            <a:r>
              <a:rPr lang="en-US" sz="3200" dirty="0"/>
              <a:t>and low-cost camera to take the snapshots of suspected skin lesions </a:t>
            </a:r>
            <a:r>
              <a:rPr lang="en-US" sz="3200" dirty="0" smtClean="0"/>
              <a:t>and distinguish </a:t>
            </a:r>
            <a:r>
              <a:rPr lang="en-US" sz="3200" dirty="0"/>
              <a:t>between malignant and benign melanoma skin images</a:t>
            </a:r>
            <a:r>
              <a:rPr lang="en-US" sz="32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45" y="4680567"/>
            <a:ext cx="2354722" cy="1766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55" y="4677095"/>
            <a:ext cx="3032568" cy="17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51460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dirty="0" smtClean="0"/>
              <a:t>R. </a:t>
            </a:r>
            <a:r>
              <a:rPr lang="en-US" sz="3200" dirty="0"/>
              <a:t>A. </a:t>
            </a:r>
            <a:r>
              <a:rPr lang="en-US" sz="3200" dirty="0" err="1"/>
              <a:t>Novoa</a:t>
            </a:r>
            <a:r>
              <a:rPr lang="en-US" sz="3200" dirty="0"/>
              <a:t> </a:t>
            </a:r>
            <a:r>
              <a:rPr lang="en-US" sz="3200" dirty="0" smtClean="0"/>
              <a:t>et. al.,  </a:t>
            </a:r>
            <a:r>
              <a:rPr lang="en-US" sz="3200" dirty="0"/>
              <a:t>Dermatologist-level classification of skin cancer with </a:t>
            </a:r>
            <a:r>
              <a:rPr lang="en-US" sz="3200" dirty="0" smtClean="0"/>
              <a:t>deep neural </a:t>
            </a:r>
            <a:r>
              <a:rPr lang="en-US" sz="3200" dirty="0"/>
              <a:t>networks. Nature 542 (Feb. 2017</a:t>
            </a:r>
            <a:r>
              <a:rPr lang="en-US" sz="3200" dirty="0" smtClean="0"/>
              <a:t>).</a:t>
            </a:r>
          </a:p>
          <a:p>
            <a:r>
              <a:rPr lang="en-US" sz="3200" i="1" dirty="0" smtClean="0"/>
              <a:t>Y. Li,</a:t>
            </a:r>
            <a:r>
              <a:rPr lang="en-US" sz="3200" i="1" dirty="0"/>
              <a:t> </a:t>
            </a:r>
            <a:r>
              <a:rPr lang="en-US" sz="3200" b="1" i="1" dirty="0" smtClean="0"/>
              <a:t>A. </a:t>
            </a:r>
            <a:r>
              <a:rPr lang="en-US" sz="3200" b="1" i="1" dirty="0" err="1"/>
              <a:t>Esteva</a:t>
            </a:r>
            <a:r>
              <a:rPr lang="en-US" sz="3200" i="1" dirty="0"/>
              <a:t>*, </a:t>
            </a:r>
            <a:r>
              <a:rPr lang="en-US" sz="3200" i="1" dirty="0" smtClean="0"/>
              <a:t>R. </a:t>
            </a:r>
            <a:r>
              <a:rPr lang="en-US" sz="3200" i="1" dirty="0" err="1"/>
              <a:t>Novoa</a:t>
            </a:r>
            <a:r>
              <a:rPr lang="en-US" sz="3200" i="1" dirty="0"/>
              <a:t>, </a:t>
            </a:r>
            <a:r>
              <a:rPr lang="en-US" sz="3200" i="1" dirty="0" smtClean="0"/>
              <a:t>J. </a:t>
            </a:r>
            <a:r>
              <a:rPr lang="en-US" sz="3200" i="1" dirty="0" err="1"/>
              <a:t>Ko</a:t>
            </a:r>
            <a:r>
              <a:rPr lang="en-US" sz="3200" i="1" dirty="0"/>
              <a:t>, </a:t>
            </a:r>
            <a:r>
              <a:rPr lang="en-US" sz="3200" i="1" dirty="0" smtClean="0"/>
              <a:t>S. </a:t>
            </a:r>
            <a:r>
              <a:rPr lang="en-US" sz="3200" i="1" dirty="0" err="1" smtClean="0"/>
              <a:t>Thrun</a:t>
            </a:r>
            <a:r>
              <a:rPr lang="en-US" sz="3200" i="1" dirty="0" smtClean="0"/>
              <a:t>,  </a:t>
            </a:r>
            <a:r>
              <a:rPr lang="en-US" sz="3200" dirty="0" smtClean="0"/>
              <a:t>Skin </a:t>
            </a:r>
            <a:r>
              <a:rPr lang="en-US" sz="3200" dirty="0"/>
              <a:t>Cancer Detection and Tracking using Data Synthesis and Deep </a:t>
            </a:r>
            <a:r>
              <a:rPr lang="en-US" sz="3200" dirty="0" smtClean="0"/>
              <a:t>Learning, </a:t>
            </a:r>
            <a:r>
              <a:rPr lang="en-US" sz="3200" i="1" dirty="0"/>
              <a:t> </a:t>
            </a:r>
            <a:br>
              <a:rPr lang="en-US" sz="3200" i="1" dirty="0"/>
            </a:br>
            <a:r>
              <a:rPr lang="en-US" sz="3200" u="sng" dirty="0" smtClean="0">
                <a:hlinkClick r:id="rId7"/>
              </a:rPr>
              <a:t>NIPS </a:t>
            </a:r>
            <a:r>
              <a:rPr lang="en-US" sz="3200" u="sng" dirty="0">
                <a:hlinkClick r:id="rId7"/>
              </a:rPr>
              <a:t>Machine Learning for Healthcare Workshop 2016</a:t>
            </a:r>
            <a:r>
              <a:rPr lang="en-US" sz="3200" dirty="0"/>
              <a:t> </a:t>
            </a:r>
            <a:endParaRPr lang="en-US" sz="3200" dirty="0" smtClean="0"/>
          </a:p>
          <a:p>
            <a:r>
              <a:rPr lang="en-US" sz="3200" b="1" dirty="0" smtClean="0"/>
              <a:t>Apple </a:t>
            </a:r>
            <a:r>
              <a:rPr lang="en-US" sz="3200" b="1" dirty="0" err="1" smtClean="0"/>
              <a:t>iTune</a:t>
            </a:r>
            <a:r>
              <a:rPr lang="en-US" sz="3200" b="1" dirty="0" smtClean="0"/>
              <a:t> and Google play </a:t>
            </a:r>
            <a:r>
              <a:rPr lang="en-US" sz="3200" b="1" dirty="0" err="1" smtClean="0"/>
              <a:t>SkinVision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 </a:t>
            </a:r>
            <a:r>
              <a:rPr lang="en-US" sz="3200" b="1" dirty="0"/>
              <a:t>– Prevent, </a:t>
            </a:r>
            <a:r>
              <a:rPr lang="en-US" sz="3200" b="1" dirty="0" smtClean="0"/>
              <a:t>Detect </a:t>
            </a:r>
            <a:r>
              <a:rPr lang="en-US" sz="3200" b="1" dirty="0"/>
              <a:t>and Track Skin Cancer</a:t>
            </a: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3034" y="5014600"/>
            <a:ext cx="2768599" cy="91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942622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906293"/>
            <a:ext cx="10515600" cy="246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our method we use a variant of deep learning models called Convolutional Neural Networks (CNN)</a:t>
            </a:r>
          </a:p>
          <a:p>
            <a:r>
              <a:rPr lang="en-US" sz="3200" dirty="0" smtClean="0"/>
              <a:t>A typical CNN comprises of Convolutional, Pooling and Fully Connected layers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69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3063" y="778092"/>
            <a:ext cx="5100278" cy="5580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0743" y="1020141"/>
            <a:ext cx="2441900" cy="380970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sz="2400" spc="-9" dirty="0"/>
              <a:t>Color </a:t>
            </a:r>
            <a:r>
              <a:rPr sz="2400" spc="-5" dirty="0"/>
              <a:t>(RGB)</a:t>
            </a:r>
            <a:r>
              <a:rPr sz="2400" spc="-45" dirty="0"/>
              <a:t> </a:t>
            </a:r>
            <a:r>
              <a:rPr sz="2400" spc="-5" dirty="0"/>
              <a:t>image</a:t>
            </a:r>
          </a:p>
        </p:txBody>
      </p:sp>
      <p:sp>
        <p:nvSpPr>
          <p:cNvPr id="4" name="object 4"/>
          <p:cNvSpPr/>
          <p:nvPr/>
        </p:nvSpPr>
        <p:spPr>
          <a:xfrm>
            <a:off x="2939143" y="1401111"/>
            <a:ext cx="1441781" cy="281693"/>
          </a:xfrm>
          <a:custGeom>
            <a:avLst/>
            <a:gdLst/>
            <a:ahLst/>
            <a:cxnLst/>
            <a:rect l="l" t="t" r="r" b="b"/>
            <a:pathLst>
              <a:path w="1597660" h="756919">
                <a:moveTo>
                  <a:pt x="0" y="0"/>
                </a:moveTo>
                <a:lnTo>
                  <a:pt x="1597659" y="7569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4353261" y="1635546"/>
            <a:ext cx="154449" cy="107192"/>
          </a:xfrm>
          <a:custGeom>
            <a:avLst/>
            <a:gdLst/>
            <a:ahLst/>
            <a:cxnLst/>
            <a:rect l="l" t="t" r="r" b="b"/>
            <a:pathLst>
              <a:path w="170179" h="118110">
                <a:moveTo>
                  <a:pt x="46989" y="0"/>
                </a:moveTo>
                <a:lnTo>
                  <a:pt x="0" y="97790"/>
                </a:lnTo>
                <a:lnTo>
                  <a:pt x="170179" y="118110"/>
                </a:lnTo>
                <a:lnTo>
                  <a:pt x="46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1694777" y="2932924"/>
            <a:ext cx="2819848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5" dirty="0">
                <a:latin typeface="Arial"/>
                <a:cs typeface="Arial"/>
              </a:rPr>
              <a:t>One 4x4x3 filter</a:t>
            </a:r>
            <a:r>
              <a:rPr sz="2178" spc="-50" dirty="0">
                <a:latin typeface="Arial"/>
                <a:cs typeface="Arial"/>
              </a:rPr>
              <a:t> </a:t>
            </a:r>
            <a:r>
              <a:rPr sz="2178" spc="-5" dirty="0">
                <a:latin typeface="Arial"/>
                <a:cs typeface="Arial"/>
              </a:rPr>
              <a:t>(cube)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14625" y="2517986"/>
            <a:ext cx="2247580" cy="588335"/>
          </a:xfrm>
          <a:custGeom>
            <a:avLst/>
            <a:gdLst/>
            <a:ahLst/>
            <a:cxnLst/>
            <a:rect l="l" t="t" r="r" b="b"/>
            <a:pathLst>
              <a:path w="2098040" h="1202689">
                <a:moveTo>
                  <a:pt x="0" y="1202690"/>
                </a:moveTo>
                <a:lnTo>
                  <a:pt x="20980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6762205" y="2406639"/>
            <a:ext cx="152144" cy="115261"/>
          </a:xfrm>
          <a:custGeom>
            <a:avLst/>
            <a:gdLst/>
            <a:ahLst/>
            <a:cxnLst/>
            <a:rect l="l" t="t" r="r" b="b"/>
            <a:pathLst>
              <a:path w="167639" h="127000">
                <a:moveTo>
                  <a:pt x="167639" y="0"/>
                </a:moveTo>
                <a:lnTo>
                  <a:pt x="0" y="34289"/>
                </a:lnTo>
                <a:lnTo>
                  <a:pt x="53339" y="127000"/>
                </a:lnTo>
                <a:lnTo>
                  <a:pt x="167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TextBox 15"/>
          <p:cNvSpPr txBox="1"/>
          <p:nvPr/>
        </p:nvSpPr>
        <p:spPr>
          <a:xfrm>
            <a:off x="620020" y="4906104"/>
            <a:ext cx="262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result of a </a:t>
            </a:r>
            <a:r>
              <a:rPr lang="en-US" smtClean="0"/>
              <a:t>single filter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6969" y="5603901"/>
            <a:ext cx="145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filter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2162111" y="5788567"/>
            <a:ext cx="3142624" cy="29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3"/>
          </p:cNvCxnSpPr>
          <p:nvPr/>
        </p:nvCxnSpPr>
        <p:spPr>
          <a:xfrm>
            <a:off x="3243943" y="5090770"/>
            <a:ext cx="2060792" cy="62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74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8600" y="0"/>
            <a:ext cx="686952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7529841" y="1663209"/>
            <a:ext cx="2880936" cy="145722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indent="442618">
              <a:spcBef>
                <a:spcPts val="91"/>
              </a:spcBef>
            </a:pPr>
            <a:r>
              <a:rPr sz="2178" dirty="0">
                <a:latin typeface="Arial"/>
                <a:cs typeface="Arial"/>
              </a:rPr>
              <a:t>A </a:t>
            </a:r>
            <a:r>
              <a:rPr sz="2178" spc="-5" dirty="0">
                <a:latin typeface="Arial"/>
                <a:cs typeface="Arial"/>
              </a:rPr>
              <a:t>first layer of</a:t>
            </a:r>
            <a:r>
              <a:rPr sz="2178" spc="-172" dirty="0">
                <a:latin typeface="Arial"/>
                <a:cs typeface="Arial"/>
              </a:rPr>
              <a:t> </a:t>
            </a:r>
            <a:r>
              <a:rPr sz="2178" spc="-5" dirty="0">
                <a:latin typeface="Arial"/>
                <a:cs typeface="Arial"/>
              </a:rPr>
              <a:t>filters</a:t>
            </a:r>
            <a:endParaRPr sz="217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1"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sz="2587">
              <a:latin typeface="Times New Roman"/>
              <a:cs typeface="Times New Roman"/>
            </a:endParaRPr>
          </a:p>
          <a:p>
            <a:pPr marL="11527"/>
            <a:r>
              <a:rPr sz="2178" dirty="0">
                <a:latin typeface="Arial"/>
                <a:cs typeface="Arial"/>
              </a:rPr>
              <a:t>A </a:t>
            </a:r>
            <a:r>
              <a:rPr sz="2178" spc="-5" dirty="0">
                <a:latin typeface="Arial"/>
                <a:cs typeface="Arial"/>
              </a:rPr>
              <a:t>second layer of</a:t>
            </a:r>
            <a:r>
              <a:rPr sz="2178" spc="-172" dirty="0">
                <a:latin typeface="Arial"/>
                <a:cs typeface="Arial"/>
              </a:rPr>
              <a:t> </a:t>
            </a:r>
            <a:r>
              <a:rPr sz="2178" spc="-5" dirty="0">
                <a:latin typeface="Arial"/>
                <a:cs typeface="Arial"/>
              </a:rPr>
              <a:t>filters</a:t>
            </a:r>
            <a:endParaRPr sz="2178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99249" y="218555"/>
            <a:ext cx="3414528" cy="504081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sz="3200" spc="-5" dirty="0"/>
              <a:t>An MNIST</a:t>
            </a:r>
            <a:r>
              <a:rPr sz="3200" spc="-113" dirty="0"/>
              <a:t> </a:t>
            </a:r>
            <a:r>
              <a:rPr sz="3200" spc="-5" dirty="0"/>
              <a:t>image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4188" y="4313049"/>
            <a:ext cx="3356386" cy="245891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791872">
              <a:lnSpc>
                <a:spcPts val="2546"/>
              </a:lnSpc>
              <a:spcBef>
                <a:spcPts val="91"/>
              </a:spcBef>
            </a:pPr>
            <a:r>
              <a:rPr sz="2178" dirty="0">
                <a:latin typeface="Arial"/>
                <a:cs typeface="Arial"/>
              </a:rPr>
              <a:t>A </a:t>
            </a:r>
            <a:r>
              <a:rPr sz="2178" spc="-5" dirty="0">
                <a:latin typeface="Arial"/>
                <a:cs typeface="Arial"/>
              </a:rPr>
              <a:t>third layer of</a:t>
            </a:r>
            <a:r>
              <a:rPr sz="2178" spc="-182" dirty="0">
                <a:latin typeface="Arial"/>
                <a:cs typeface="Arial"/>
              </a:rPr>
              <a:t> </a:t>
            </a:r>
            <a:r>
              <a:rPr sz="2178" spc="-5" dirty="0">
                <a:latin typeface="Arial"/>
                <a:cs typeface="Arial"/>
              </a:rPr>
              <a:t>filters</a:t>
            </a:r>
            <a:endParaRPr sz="2178">
              <a:latin typeface="Arial"/>
              <a:cs typeface="Arial"/>
            </a:endParaRPr>
          </a:p>
          <a:p>
            <a:pPr marL="791872">
              <a:lnSpc>
                <a:spcPts val="1892"/>
              </a:lnSpc>
            </a:pPr>
            <a:r>
              <a:rPr sz="1634" spc="-9" dirty="0">
                <a:latin typeface="Arial"/>
                <a:cs typeface="Arial"/>
              </a:rPr>
              <a:t>(treat </a:t>
            </a:r>
            <a:r>
              <a:rPr sz="1634" spc="-5" dirty="0">
                <a:latin typeface="Arial"/>
                <a:cs typeface="Arial"/>
              </a:rPr>
              <a:t>this as </a:t>
            </a:r>
            <a:r>
              <a:rPr sz="1634" spc="-27" dirty="0">
                <a:latin typeface="Arial"/>
                <a:cs typeface="Arial"/>
              </a:rPr>
              <a:t>1176-D</a:t>
            </a:r>
            <a:r>
              <a:rPr sz="1634" spc="-45" dirty="0">
                <a:latin typeface="Arial"/>
                <a:cs typeface="Arial"/>
              </a:rPr>
              <a:t> </a:t>
            </a:r>
            <a:r>
              <a:rPr sz="1634" dirty="0">
                <a:latin typeface="Arial"/>
                <a:cs typeface="Arial"/>
              </a:rPr>
              <a:t>vector)</a:t>
            </a:r>
            <a:endParaRPr sz="163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5">
              <a:latin typeface="Times New Roman"/>
              <a:cs typeface="Times New Roman"/>
            </a:endParaRPr>
          </a:p>
          <a:p>
            <a:pPr>
              <a:spcBef>
                <a:spcPts val="32"/>
              </a:spcBef>
            </a:pPr>
            <a:endParaRPr sz="1724">
              <a:latin typeface="Times New Roman"/>
              <a:cs typeface="Times New Roman"/>
            </a:endParaRPr>
          </a:p>
          <a:p>
            <a:pPr marL="394783">
              <a:lnSpc>
                <a:spcPts val="2519"/>
              </a:lnSpc>
            </a:pPr>
            <a:r>
              <a:rPr sz="2178" dirty="0">
                <a:latin typeface="Arial"/>
                <a:cs typeface="Arial"/>
              </a:rPr>
              <a:t>A </a:t>
            </a:r>
            <a:r>
              <a:rPr sz="2178" spc="-5" dirty="0">
                <a:latin typeface="Arial"/>
                <a:cs typeface="Arial"/>
              </a:rPr>
              <a:t>“fully connected”</a:t>
            </a:r>
            <a:r>
              <a:rPr sz="2178" spc="-191" dirty="0">
                <a:latin typeface="Arial"/>
                <a:cs typeface="Arial"/>
              </a:rPr>
              <a:t> </a:t>
            </a:r>
            <a:r>
              <a:rPr sz="2178" spc="-5" dirty="0">
                <a:latin typeface="Arial"/>
                <a:cs typeface="Arial"/>
              </a:rPr>
              <a:t>layer</a:t>
            </a:r>
            <a:endParaRPr sz="2178">
              <a:latin typeface="Arial"/>
              <a:cs typeface="Arial"/>
            </a:endParaRPr>
          </a:p>
          <a:p>
            <a:pPr marL="11527" indent="1996393">
              <a:lnSpc>
                <a:spcPts val="2519"/>
              </a:lnSpc>
            </a:pPr>
            <a:r>
              <a:rPr sz="2178" spc="-5" dirty="0">
                <a:latin typeface="Arial"/>
                <a:cs typeface="Arial"/>
              </a:rPr>
              <a:t>(as</a:t>
            </a:r>
            <a:r>
              <a:rPr sz="2178" spc="-45" dirty="0">
                <a:latin typeface="Arial"/>
                <a:cs typeface="Arial"/>
              </a:rPr>
              <a:t> </a:t>
            </a:r>
            <a:r>
              <a:rPr sz="2178" spc="-9" dirty="0">
                <a:latin typeface="Arial"/>
                <a:cs typeface="Arial"/>
              </a:rPr>
              <a:t>before)</a:t>
            </a:r>
            <a:endParaRPr sz="2178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2269">
              <a:latin typeface="Times New Roman"/>
              <a:cs typeface="Times New Roman"/>
            </a:endParaRPr>
          </a:p>
          <a:p>
            <a:pPr marL="11527"/>
            <a:r>
              <a:rPr sz="2178" spc="-5" dirty="0">
                <a:latin typeface="Arial"/>
                <a:cs typeface="Arial"/>
              </a:rPr>
              <a:t>Softmax </a:t>
            </a:r>
            <a:r>
              <a:rPr sz="2178" spc="-9" dirty="0">
                <a:latin typeface="Arial"/>
                <a:cs typeface="Arial"/>
              </a:rPr>
              <a:t>probability </a:t>
            </a:r>
            <a:r>
              <a:rPr sz="2178" dirty="0">
                <a:latin typeface="Arial"/>
                <a:cs typeface="Arial"/>
              </a:rPr>
              <a:t>of</a:t>
            </a:r>
            <a:r>
              <a:rPr sz="2178" spc="-5" dirty="0">
                <a:latin typeface="Arial"/>
                <a:cs typeface="Arial"/>
              </a:rPr>
              <a:t> </a:t>
            </a:r>
            <a:r>
              <a:rPr sz="2178" spc="-9" dirty="0">
                <a:latin typeface="Arial"/>
                <a:cs typeface="Arial"/>
              </a:rPr>
              <a:t>label</a:t>
            </a:r>
            <a:endParaRPr sz="2178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10154" y="4564316"/>
            <a:ext cx="1851084" cy="0"/>
          </a:xfrm>
          <a:custGeom>
            <a:avLst/>
            <a:gdLst/>
            <a:ahLst/>
            <a:cxnLst/>
            <a:rect l="l" t="t" r="r" b="b"/>
            <a:pathLst>
              <a:path w="2039620">
                <a:moveTo>
                  <a:pt x="20396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5669536" y="4514754"/>
            <a:ext cx="147533" cy="99124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162560" y="0"/>
                </a:moveTo>
                <a:lnTo>
                  <a:pt x="0" y="54610"/>
                </a:lnTo>
                <a:lnTo>
                  <a:pt x="162560" y="109220"/>
                </a:lnTo>
                <a:lnTo>
                  <a:pt x="162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1686132" y="0"/>
            <a:ext cx="195942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4374008" y="2770862"/>
            <a:ext cx="0" cy="912863"/>
          </a:xfrm>
          <a:custGeom>
            <a:avLst/>
            <a:gdLst/>
            <a:ahLst/>
            <a:cxnLst/>
            <a:rect l="l" t="t" r="r" b="b"/>
            <a:pathLst>
              <a:path h="1005839">
                <a:moveTo>
                  <a:pt x="0" y="0"/>
                </a:moveTo>
                <a:lnTo>
                  <a:pt x="0" y="100584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4961837" y="2770862"/>
            <a:ext cx="0" cy="912863"/>
          </a:xfrm>
          <a:custGeom>
            <a:avLst/>
            <a:gdLst/>
            <a:ahLst/>
            <a:cxnLst/>
            <a:rect l="l" t="t" r="r" b="b"/>
            <a:pathLst>
              <a:path h="1005839">
                <a:moveTo>
                  <a:pt x="0" y="0"/>
                </a:moveTo>
                <a:lnTo>
                  <a:pt x="0" y="100584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4765894" y="2509220"/>
            <a:ext cx="0" cy="912863"/>
          </a:xfrm>
          <a:custGeom>
            <a:avLst/>
            <a:gdLst/>
            <a:ahLst/>
            <a:cxnLst/>
            <a:rect l="l" t="t" r="r" b="b"/>
            <a:pathLst>
              <a:path h="1005839">
                <a:moveTo>
                  <a:pt x="0" y="0"/>
                </a:moveTo>
                <a:lnTo>
                  <a:pt x="0" y="1005839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5385994" y="2509220"/>
            <a:ext cx="0" cy="912863"/>
          </a:xfrm>
          <a:custGeom>
            <a:avLst/>
            <a:gdLst/>
            <a:ahLst/>
            <a:cxnLst/>
            <a:rect l="l" t="t" r="r" b="b"/>
            <a:pathLst>
              <a:path h="1005839">
                <a:moveTo>
                  <a:pt x="0" y="0"/>
                </a:moveTo>
                <a:lnTo>
                  <a:pt x="0" y="1005839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4961837" y="3422084"/>
            <a:ext cx="424158" cy="261641"/>
          </a:xfrm>
          <a:custGeom>
            <a:avLst/>
            <a:gdLst/>
            <a:ahLst/>
            <a:cxnLst/>
            <a:rect l="l" t="t" r="r" b="b"/>
            <a:pathLst>
              <a:path w="467360" h="288289">
                <a:moveTo>
                  <a:pt x="0" y="288290"/>
                </a:moveTo>
                <a:lnTo>
                  <a:pt x="467359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4374008" y="3422084"/>
            <a:ext cx="391886" cy="261641"/>
          </a:xfrm>
          <a:custGeom>
            <a:avLst/>
            <a:gdLst/>
            <a:ahLst/>
            <a:cxnLst/>
            <a:rect l="l" t="t" r="r" b="b"/>
            <a:pathLst>
              <a:path w="431800" h="288289">
                <a:moveTo>
                  <a:pt x="0" y="288290"/>
                </a:moveTo>
                <a:lnTo>
                  <a:pt x="43180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4374008" y="3683726"/>
            <a:ext cx="587829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4765894" y="3422083"/>
            <a:ext cx="620102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3259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6218176" y="1544491"/>
            <a:ext cx="0" cy="497925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39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6838277" y="1543337"/>
            <a:ext cx="0" cy="497925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6642334" y="1281696"/>
            <a:ext cx="0" cy="497925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39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7230162" y="1281696"/>
            <a:ext cx="0" cy="497925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39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6218176" y="2041263"/>
            <a:ext cx="620102" cy="1153"/>
          </a:xfrm>
          <a:custGeom>
            <a:avLst/>
            <a:gdLst/>
            <a:ahLst/>
            <a:cxnLst/>
            <a:rect l="l" t="t" r="r" b="b"/>
            <a:pathLst>
              <a:path w="683260" h="1269">
                <a:moveTo>
                  <a:pt x="0" y="1269"/>
                </a:moveTo>
                <a:lnTo>
                  <a:pt x="683259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6642334" y="1779621"/>
            <a:ext cx="587829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6838277" y="1779621"/>
            <a:ext cx="391886" cy="262794"/>
          </a:xfrm>
          <a:custGeom>
            <a:avLst/>
            <a:gdLst/>
            <a:ahLst/>
            <a:cxnLst/>
            <a:rect l="l" t="t" r="r" b="b"/>
            <a:pathLst>
              <a:path w="431800" h="289560">
                <a:moveTo>
                  <a:pt x="0" y="289560"/>
                </a:moveTo>
                <a:lnTo>
                  <a:pt x="43180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6218176" y="1779621"/>
            <a:ext cx="424158" cy="262794"/>
          </a:xfrm>
          <a:custGeom>
            <a:avLst/>
            <a:gdLst/>
            <a:ahLst/>
            <a:cxnLst/>
            <a:rect l="l" t="t" r="r" b="b"/>
            <a:pathLst>
              <a:path w="467360" h="289560">
                <a:moveTo>
                  <a:pt x="0" y="289560"/>
                </a:moveTo>
                <a:lnTo>
                  <a:pt x="467359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6221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556</Words>
  <Application>Microsoft Macintosh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 (RGB) image</vt:lpstr>
      <vt:lpstr>An MNIST image</vt:lpstr>
      <vt:lpstr>Put Everything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Lightweight Deep Learning on Smartphone for Early Detection of Skin Cancer</dc:title>
  <dc:creator>Pranjal Sahu</dc:creator>
  <cp:lastModifiedBy>Dantong Yu</cp:lastModifiedBy>
  <cp:revision>260</cp:revision>
  <dcterms:created xsi:type="dcterms:W3CDTF">2017-10-18T19:49:13Z</dcterms:created>
  <dcterms:modified xsi:type="dcterms:W3CDTF">2017-10-19T19:33:47Z</dcterms:modified>
</cp:coreProperties>
</file>