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38"/>
  </p:notesMasterIdLst>
  <p:handoutMasterIdLst>
    <p:handoutMasterId r:id="rId139"/>
  </p:handoutMasterIdLst>
  <p:sldIdLst>
    <p:sldId id="256" r:id="rId2"/>
    <p:sldId id="595" r:id="rId3"/>
    <p:sldId id="848" r:id="rId4"/>
    <p:sldId id="849" r:id="rId5"/>
    <p:sldId id="850" r:id="rId6"/>
    <p:sldId id="851" r:id="rId7"/>
    <p:sldId id="852" r:id="rId8"/>
    <p:sldId id="853" r:id="rId9"/>
    <p:sldId id="854" r:id="rId10"/>
    <p:sldId id="855" r:id="rId11"/>
    <p:sldId id="856" r:id="rId12"/>
    <p:sldId id="857" r:id="rId13"/>
    <p:sldId id="847" r:id="rId14"/>
    <p:sldId id="948" r:id="rId15"/>
    <p:sldId id="949" r:id="rId16"/>
    <p:sldId id="950" r:id="rId17"/>
    <p:sldId id="858" r:id="rId18"/>
    <p:sldId id="859" r:id="rId19"/>
    <p:sldId id="860" r:id="rId20"/>
    <p:sldId id="926" r:id="rId21"/>
    <p:sldId id="927" r:id="rId22"/>
    <p:sldId id="928" r:id="rId23"/>
    <p:sldId id="929" r:id="rId24"/>
    <p:sldId id="930" r:id="rId25"/>
    <p:sldId id="931" r:id="rId26"/>
    <p:sldId id="932" r:id="rId27"/>
    <p:sldId id="933" r:id="rId28"/>
    <p:sldId id="934" r:id="rId29"/>
    <p:sldId id="936" r:id="rId30"/>
    <p:sldId id="937" r:id="rId31"/>
    <p:sldId id="938" r:id="rId32"/>
    <p:sldId id="959" r:id="rId33"/>
    <p:sldId id="940" r:id="rId34"/>
    <p:sldId id="941" r:id="rId35"/>
    <p:sldId id="942" r:id="rId36"/>
    <p:sldId id="957" r:id="rId37"/>
    <p:sldId id="944" r:id="rId38"/>
    <p:sldId id="945" r:id="rId39"/>
    <p:sldId id="956" r:id="rId40"/>
    <p:sldId id="863" r:id="rId41"/>
    <p:sldId id="864" r:id="rId42"/>
    <p:sldId id="865" r:id="rId43"/>
    <p:sldId id="866" r:id="rId44"/>
    <p:sldId id="867" r:id="rId45"/>
    <p:sldId id="868" r:id="rId46"/>
    <p:sldId id="869" r:id="rId47"/>
    <p:sldId id="870" r:id="rId48"/>
    <p:sldId id="871" r:id="rId49"/>
    <p:sldId id="872" r:id="rId50"/>
    <p:sldId id="873" r:id="rId51"/>
    <p:sldId id="874" r:id="rId52"/>
    <p:sldId id="875" r:id="rId53"/>
    <p:sldId id="876" r:id="rId54"/>
    <p:sldId id="877" r:id="rId55"/>
    <p:sldId id="878" r:id="rId56"/>
    <p:sldId id="879" r:id="rId57"/>
    <p:sldId id="880" r:id="rId58"/>
    <p:sldId id="881" r:id="rId59"/>
    <p:sldId id="882" r:id="rId60"/>
    <p:sldId id="883" r:id="rId61"/>
    <p:sldId id="884" r:id="rId62"/>
    <p:sldId id="885" r:id="rId63"/>
    <p:sldId id="886" r:id="rId64"/>
    <p:sldId id="887" r:id="rId65"/>
    <p:sldId id="888" r:id="rId66"/>
    <p:sldId id="958" r:id="rId67"/>
    <p:sldId id="890" r:id="rId68"/>
    <p:sldId id="891" r:id="rId69"/>
    <p:sldId id="892" r:id="rId70"/>
    <p:sldId id="893" r:id="rId71"/>
    <p:sldId id="894" r:id="rId72"/>
    <p:sldId id="895" r:id="rId73"/>
    <p:sldId id="896" r:id="rId74"/>
    <p:sldId id="897" r:id="rId75"/>
    <p:sldId id="898" r:id="rId76"/>
    <p:sldId id="899" r:id="rId77"/>
    <p:sldId id="900" r:id="rId78"/>
    <p:sldId id="901" r:id="rId79"/>
    <p:sldId id="902" r:id="rId80"/>
    <p:sldId id="903" r:id="rId81"/>
    <p:sldId id="904" r:id="rId82"/>
    <p:sldId id="905" r:id="rId83"/>
    <p:sldId id="906" r:id="rId84"/>
    <p:sldId id="907" r:id="rId85"/>
    <p:sldId id="908" r:id="rId86"/>
    <p:sldId id="909" r:id="rId87"/>
    <p:sldId id="910" r:id="rId88"/>
    <p:sldId id="911" r:id="rId89"/>
    <p:sldId id="912" r:id="rId90"/>
    <p:sldId id="913" r:id="rId91"/>
    <p:sldId id="914" r:id="rId92"/>
    <p:sldId id="915" r:id="rId93"/>
    <p:sldId id="916" r:id="rId94"/>
    <p:sldId id="917" r:id="rId95"/>
    <p:sldId id="918" r:id="rId96"/>
    <p:sldId id="757" r:id="rId97"/>
    <p:sldId id="496" r:id="rId98"/>
    <p:sldId id="499" r:id="rId99"/>
    <p:sldId id="505" r:id="rId100"/>
    <p:sldId id="507" r:id="rId101"/>
    <p:sldId id="508" r:id="rId102"/>
    <p:sldId id="758" r:id="rId103"/>
    <p:sldId id="510" r:id="rId104"/>
    <p:sldId id="593" r:id="rId105"/>
    <p:sldId id="594" r:id="rId106"/>
    <p:sldId id="760" r:id="rId107"/>
    <p:sldId id="591" r:id="rId108"/>
    <p:sldId id="592" r:id="rId109"/>
    <p:sldId id="761" r:id="rId110"/>
    <p:sldId id="518" r:id="rId111"/>
    <p:sldId id="523" r:id="rId112"/>
    <p:sldId id="524" r:id="rId113"/>
    <p:sldId id="526" r:id="rId114"/>
    <p:sldId id="527" r:id="rId115"/>
    <p:sldId id="529" r:id="rId116"/>
    <p:sldId id="530" r:id="rId117"/>
    <p:sldId id="861" r:id="rId118"/>
    <p:sldId id="843" r:id="rId119"/>
    <p:sldId id="763" r:id="rId120"/>
    <p:sldId id="548" r:id="rId121"/>
    <p:sldId id="550" r:id="rId122"/>
    <p:sldId id="589" r:id="rId123"/>
    <p:sldId id="551" r:id="rId124"/>
    <p:sldId id="575" r:id="rId125"/>
    <p:sldId id="919" r:id="rId126"/>
    <p:sldId id="920" r:id="rId127"/>
    <p:sldId id="921" r:id="rId128"/>
    <p:sldId id="922" r:id="rId129"/>
    <p:sldId id="923" r:id="rId130"/>
    <p:sldId id="924" r:id="rId131"/>
    <p:sldId id="925" r:id="rId132"/>
    <p:sldId id="951" r:id="rId133"/>
    <p:sldId id="952" r:id="rId134"/>
    <p:sldId id="953" r:id="rId135"/>
    <p:sldId id="954" r:id="rId136"/>
    <p:sldId id="955" r:id="rId137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rgbClr val="0033CC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rgbClr val="0033CC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rgbClr val="0033CC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rgbClr val="0033CC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w" initials="w" lastIdx="27" clrIdx="0"/>
  <p:cmAuthor id="1" name="yi" initials="y" lastIdx="7" clrIdx="1"/>
  <p:cmAuthor id="2" name="ziyang" initials="z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3CC"/>
    <a:srgbClr val="009A46"/>
    <a:srgbClr val="CA0689"/>
    <a:srgbClr val="CC6600"/>
    <a:srgbClr val="04DA0E"/>
    <a:srgbClr val="FF3300"/>
    <a:srgbClr val="77FF65"/>
    <a:srgbClr val="FF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91" autoAdjust="0"/>
    <p:restoredTop sz="86013" autoAdjust="0"/>
  </p:normalViewPr>
  <p:slideViewPr>
    <p:cSldViewPr>
      <p:cViewPr varScale="1">
        <p:scale>
          <a:sx n="66" d="100"/>
          <a:sy n="66" d="100"/>
        </p:scale>
        <p:origin x="-8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3360"/>
    </p:cViewPr>
  </p:sorterViewPr>
  <p:notesViewPr>
    <p:cSldViewPr>
      <p:cViewPr varScale="1">
        <p:scale>
          <a:sx n="65" d="100"/>
          <a:sy n="65" d="100"/>
        </p:scale>
        <p:origin x="-2904" y="-102"/>
      </p:cViewPr>
      <p:guideLst>
        <p:guide orient="horz" pos="3127"/>
        <p:guide pos="21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yang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3.0555555555555652E-2"/>
          <c:y val="5.0925925925926707E-2"/>
          <c:w val="0.71944444444445077"/>
          <c:h val="0.79869969378828776"/>
        </c:manualLayout>
      </c:layout>
      <c:lineChart>
        <c:grouping val="standard"/>
        <c:ser>
          <c:idx val="0"/>
          <c:order val="0"/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numRef>
              <c:f>Sheet1!$D$18:$K$18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Sheet1!$D$19:$K$19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9</c:v>
                </c:pt>
                <c:pt idx="6">
                  <c:v>15</c:v>
                </c:pt>
                <c:pt idx="7">
                  <c:v>14</c:v>
                </c:pt>
              </c:numCache>
            </c:numRef>
          </c:val>
        </c:ser>
        <c:marker val="1"/>
        <c:axId val="93660672"/>
        <c:axId val="93672576"/>
      </c:lineChart>
      <c:catAx>
        <c:axId val="93660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3672576"/>
        <c:crosses val="autoZero"/>
        <c:auto val="1"/>
        <c:lblAlgn val="ctr"/>
        <c:lblOffset val="100"/>
      </c:catAx>
      <c:valAx>
        <c:axId val="93672576"/>
        <c:scaling>
          <c:orientation val="minMax"/>
        </c:scaling>
        <c:delete val="1"/>
        <c:axPos val="l"/>
        <c:numFmt formatCode="General" sourceLinked="1"/>
        <c:tickLblPos val="none"/>
        <c:crossAx val="93660672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1600" baseline="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8B5318E6-A3EB-40F3-B7A3-CF94AE60CE47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6C1893D7-F730-4654-ACD0-93FFCBD495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6D887E79-7A34-4E32-B389-3122C00B0300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1042D856-A125-4750-9D80-C961BC7981E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433B6D-763D-4287-AB48-9F245CF36078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/>
              <a:t>Dr. Wei Wang @ CSE, UNSW</a:t>
            </a: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4D31D-D0C1-4608-ACAE-22628E2DC1DF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93189" name="Rectangle 3"/>
          <p:cNvSpPr txBox="1">
            <a:spLocks noGrp="1" noChangeArrowheads="1"/>
          </p:cNvSpPr>
          <p:nvPr/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r"/>
            <a:fld id="{7AE2BEBE-5204-4244-9EBD-0F6BED31F9DA}" type="datetime1">
              <a:rPr lang="zh-CN" altLang="en-US" sz="1200">
                <a:solidFill>
                  <a:schemeClr val="tx1"/>
                </a:solidFill>
                <a:latin typeface="Arial Narrow" pitchFamily="34" charset="0"/>
              </a:rPr>
              <a:pPr algn="r"/>
              <a:t>2009/7/15</a:t>
            </a:fld>
            <a:endParaRPr lang="en-US" altLang="zh-CN" sz="12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190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r>
              <a:rPr lang="zh-CN" altLang="en-US" sz="1200">
                <a:solidFill>
                  <a:schemeClr val="tx1"/>
                </a:solidFill>
                <a:latin typeface="Arial Narrow" pitchFamily="34" charset="0"/>
              </a:rPr>
              <a:t>Dr. Wei Wang @ CSE, UNSW</a:t>
            </a:r>
            <a:endParaRPr lang="en-US" altLang="zh-CN" sz="12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191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8789DBC4-27A6-48C9-8278-0E1C623C3771}" type="slidenum">
              <a:rPr lang="zh-CN" altLang="en-US" sz="1200">
                <a:solidFill>
                  <a:schemeClr val="tx1"/>
                </a:solidFill>
                <a:latin typeface="Arial Narrow" pitchFamily="34" charset="0"/>
              </a:rPr>
              <a:pPr algn="r"/>
              <a:t>1</a:t>
            </a:fld>
            <a:endParaRPr lang="en-US" altLang="zh-CN" sz="12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1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2"/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FA5E-0A5F-4401-BC76-58CB49D58297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2"/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FA5E-0A5F-4401-BC76-58CB49D58297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10342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49D0CE-AB2A-4939-857C-4A359D0FBF10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02F3F-91E6-411B-AD4A-AA9761881EAA}" type="slidenum">
              <a:rPr lang="zh-CN" altLang="en-US" smtClean="0"/>
              <a:pPr/>
              <a:t>37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9421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65FFD08-138E-4073-9376-F8508DEFA4C5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C9B93-561A-4DDD-B775-D06E1E95E3EF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371D27-651C-4044-B32D-C6E8C1285430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noFill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C7B93-04B7-441F-893C-9F9AE9D7F975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altLang="zh-CN" sz="2400" dirty="0" smtClean="0">
              <a:solidFill>
                <a:srgbClr val="0066FF"/>
              </a:solidFill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371D27-651C-4044-B32D-C6E8C1285430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noFill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C7B93-04B7-441F-893C-9F9AE9D7F975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371D27-651C-4044-B32D-C6E8C1285430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noFill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C7B93-04B7-441F-893C-9F9AE9D7F975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371D27-651C-4044-B32D-C6E8C1285430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noFill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C7B93-04B7-441F-893C-9F9AE9D7F975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371D27-651C-4044-B32D-C6E8C1285430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noFill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C7B93-04B7-441F-893C-9F9AE9D7F975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DF3388-8751-47EF-AB4B-16DBA52CB0C4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268AC-27E3-411E-A98A-F1BF4AF996B1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371D27-651C-4044-B32D-C6E8C1285430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noFill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C7B93-04B7-441F-893C-9F9AE9D7F975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50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9523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1E41A74-CE04-4428-809A-D2D8EF954599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952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0C436-CDC8-4ADD-8510-D022DC76A4EF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DF3388-8751-47EF-AB4B-16DBA52CB0C4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268AC-27E3-411E-A98A-F1BF4AF996B1}" type="slidenum">
              <a:rPr lang="zh-CN" altLang="en-US"/>
              <a:pPr/>
              <a:t>51</a:t>
            </a:fld>
            <a:endParaRPr lang="en-US" altLang="zh-CN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86ADD7-0B8A-4B15-8730-61AA2F5E3734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5022B-8DC2-48BD-B58A-E4EE52D75CCC}" type="slidenum">
              <a:rPr lang="zh-CN" altLang="en-US"/>
              <a:pPr/>
              <a:t>52</a:t>
            </a:fld>
            <a:endParaRPr lang="en-US" altLang="zh-CN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DF3388-8751-47EF-AB4B-16DBA52CB0C4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268AC-27E3-411E-A98A-F1BF4AF996B1}" type="slidenum">
              <a:rPr lang="zh-CN" altLang="en-US"/>
              <a:pPr/>
              <a:t>53</a:t>
            </a:fld>
            <a:endParaRPr lang="en-US" altLang="zh-CN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DF3388-8751-47EF-AB4B-16DBA52CB0C4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268AC-27E3-411E-A98A-F1BF4AF996B1}" type="slidenum">
              <a:rPr lang="zh-CN" altLang="en-US"/>
              <a:pPr/>
              <a:t>54</a:t>
            </a:fld>
            <a:endParaRPr lang="en-US" altLang="zh-CN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DF3388-8751-47EF-AB4B-16DBA52CB0C4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268AC-27E3-411E-A98A-F1BF4AF996B1}" type="slidenum">
              <a:rPr lang="zh-CN" altLang="en-US"/>
              <a:pPr/>
              <a:t>55</a:t>
            </a:fld>
            <a:endParaRPr lang="en-US" altLang="zh-CN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9FC1E87-F0EF-4B2B-AD65-B9D3010C59CD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noFill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138B6-6235-4D0A-A162-84535A0C73B6}" type="slidenum">
              <a:rPr lang="zh-CN" altLang="en-US"/>
              <a:pPr/>
              <a:t>56</a:t>
            </a:fld>
            <a:endParaRPr lang="en-US" altLang="zh-CN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zh-CN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DF3388-8751-47EF-AB4B-16DBA52CB0C4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268AC-27E3-411E-A98A-F1BF4AF996B1}" type="slidenum">
              <a:rPr lang="zh-CN" altLang="en-US"/>
              <a:pPr/>
              <a:t>57</a:t>
            </a:fld>
            <a:endParaRPr lang="en-US" altLang="zh-CN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58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59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60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9626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FEA5561-9BEF-4A80-9F97-83A36D79F26C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962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16DB6-2373-463A-B342-49344967F694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61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62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63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64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65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66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67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68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69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70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1EB801-7EA9-4EDB-A8C8-1A522E0DFA37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noFill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BF0F8-2B81-410A-A6A3-DD703A439533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eaLnBrk="1" hangingPunct="1">
              <a:buFontTx/>
              <a:buChar char="•"/>
            </a:pPr>
            <a:endParaRPr lang="en-US" altLang="zh-CN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71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DAB9454-F7D0-43A3-B7A6-53DD4B435397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F4F52-AA64-4D38-906D-43AD4D2A4E0D}" type="slidenum">
              <a:rPr lang="zh-CN" altLang="en-US"/>
              <a:pPr/>
              <a:t>72</a:t>
            </a:fld>
            <a:endParaRPr lang="en-US" altLang="zh-CN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73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74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75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76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77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78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FE6363-2874-43BA-BF7D-7D6F927BD9AA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7FEA-2D1A-4BF6-B1C4-F3DA44593FBD}" type="slidenum">
              <a:rPr lang="zh-CN" altLang="en-US"/>
              <a:pPr/>
              <a:t>79</a:t>
            </a:fld>
            <a:endParaRPr lang="en-US" altLang="zh-CN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81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1EB801-7EA9-4EDB-A8C8-1A522E0DFA37}" type="datetime1">
              <a:rPr lang="zh-CN" altLang="en-US"/>
              <a:pPr/>
              <a:t>2009/7/15</a:t>
            </a:fld>
            <a:endParaRPr lang="en-US" altLang="zh-CN"/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9430449"/>
            <a:ext cx="2889199" cy="496170"/>
          </a:xfrm>
          <a:prstGeom prst="rect">
            <a:avLst/>
          </a:prstGeom>
          <a:noFill/>
        </p:spPr>
        <p:txBody>
          <a:bodyPr/>
          <a:lstStyle/>
          <a:p>
            <a:r>
              <a:rPr lang="zh-CN" altLang="en-US"/>
              <a:t>Dr. Wei Wang @ CSE, UNSW</a:t>
            </a:r>
            <a:endParaRPr lang="en-US" altLang="zh-CN"/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BF0F8-2B81-410A-A6A3-DD703A439533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eaLnBrk="1" hangingPunct="1">
              <a:buFontTx/>
              <a:buChar char="•"/>
            </a:pPr>
            <a:endParaRPr lang="en-US" altLang="zh-CN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82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85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86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89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90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91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92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94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95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1075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903F25B-30D3-4732-9E82-F5124204CEE0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CC0CD-06FF-4F8A-B1EC-58216E0E44E9}" type="slidenum">
              <a:rPr lang="zh-CN" altLang="en-US" smtClean="0"/>
              <a:pPr/>
              <a:t>97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10854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72FFD3D-E56F-466D-BE4E-7A1315751249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1085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8D5D8-BA08-4E92-B590-A8A92FE2D3A8}" type="slidenum">
              <a:rPr lang="zh-CN" altLang="en-US" smtClean="0"/>
              <a:pPr/>
              <a:t>98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103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105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469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6DDDBA7-00C5-4A58-A7C1-648AB6F11032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11469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/>
              <a:t>Dr. Wei Wang @ CSE, UNSW</a:t>
            </a:r>
          </a:p>
        </p:txBody>
      </p:sp>
      <p:sp>
        <p:nvSpPr>
          <p:cNvPr id="1146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20BAC-5977-4E32-A293-B74A3266819A}" type="slidenum">
              <a:rPr lang="zh-CN" altLang="en-US" smtClean="0"/>
              <a:pPr/>
              <a:t>107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364985F-5FC8-456E-9532-0265779DCFD1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11571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/>
              <a:t>Dr. Wei Wang @ CSE, UNSW</a:t>
            </a:r>
          </a:p>
        </p:txBody>
      </p:sp>
      <p:sp>
        <p:nvSpPr>
          <p:cNvPr id="1157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DF3E7-AA36-4C43-8806-853EE8F51B87}" type="slidenum">
              <a:rPr lang="zh-CN" altLang="en-US" smtClean="0"/>
              <a:pPr/>
              <a:t>108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11878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43E7A7A-CFC2-475A-8B82-4FCAF1BFE3D3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11878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/>
              <a:t>Dr. Wei Wang @ CSE, UNSW</a:t>
            </a:r>
          </a:p>
        </p:txBody>
      </p:sp>
      <p:sp>
        <p:nvSpPr>
          <p:cNvPr id="1187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33E7D-F1B6-4F5F-BCCA-C01E5934F3B5}" type="slidenum">
              <a:rPr lang="zh-CN" altLang="en-US" smtClean="0"/>
              <a:pPr/>
              <a:t>114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12083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2092E8-748F-4921-BDD8-3A23476CFDD5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1208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83B4B-096F-44FE-AF37-3E2E9E567ED4}" type="slidenum">
              <a:rPr lang="zh-CN" altLang="en-US" smtClean="0"/>
              <a:pPr/>
              <a:t>121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26E091-6CB2-4D27-90A2-84499EEE80E8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E9358-63AB-4B86-9135-8B05412BAF29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12186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E14378-3FEF-4F66-81DD-D02D51964024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1218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2ECD-2C71-43E9-BA72-96A30EADA8FA}" type="slidenum">
              <a:rPr lang="zh-CN" altLang="en-US" smtClean="0"/>
              <a:pPr/>
              <a:t>123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12288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14FD39F-9D61-4ADB-8E1A-342A17095BEC}" type="datetime1">
              <a:rPr lang="zh-CN" altLang="en-US" smtClean="0"/>
              <a:pPr/>
              <a:t>2009/7/15</a:t>
            </a:fld>
            <a:endParaRPr lang="en-US" altLang="zh-CN" smtClean="0"/>
          </a:p>
        </p:txBody>
      </p:sp>
      <p:sp>
        <p:nvSpPr>
          <p:cNvPr id="1228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64E49-6909-416A-B2D0-2DDBE5F00334}" type="slidenum">
              <a:rPr lang="zh-CN" altLang="en-US" smtClean="0"/>
              <a:pPr/>
              <a:t>124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887E79-7A34-4E32-B389-3122C00B030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2D856-A125-4750-9D80-C961BC7981E9}" type="slidenum">
              <a:rPr lang="zh-CN" altLang="en-US" smtClean="0"/>
              <a:pPr>
                <a:defRPr/>
              </a:pPr>
              <a:t>132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3697F-4EDB-4300-B66C-7F03B0005EA4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25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4493A-CE8A-49DA-97A7-77B8D76522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0115-487E-42B5-AE82-A229993E9188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95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95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4202-D89A-4442-8656-580C39DF6F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78BB-5C88-441C-89E6-E3FF69D506D8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BED0E-88CA-4EFD-8B24-1913418D51F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7F02-4D7E-45CF-B9FE-3EA9694875CA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A0FD6-FBDF-46BA-8E06-076EED68CE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2B36-1024-4E48-8D7F-B22FEAD157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0779-AB72-4260-8A54-28F62998650C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9AE47-67A5-4243-863D-F8BDE64DE5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4D764-997E-441D-BB31-FBEE08C6A814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76CE6-56AD-42DB-82CF-B12F624FAB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6D941-0CB4-4B47-A290-CDCA507D9895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A42E-6DC6-4BA9-80D5-57B33C8860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27ABB-9360-490E-865C-9A0FE7DFE4D2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2AEB4-F9AF-4B99-A927-BD8B0221DD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ED63-44F8-4661-A33A-AC8B200FD386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1FE2-46C0-4505-B505-7F81250C88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41E8-841A-4A3E-9963-A4112CC75524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E6C4-C19B-47C6-9BE8-815722481F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18BE8-B5F5-474B-AB93-554F7C4B71B7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6529388"/>
            <a:ext cx="9144000" cy="328612"/>
          </a:xfrm>
          <a:prstGeom prst="rect">
            <a:avLst/>
          </a:prstGeom>
          <a:solidFill>
            <a:srgbClr val="0033CC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65900"/>
            <a:ext cx="5256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1">
                <a:solidFill>
                  <a:schemeClr val="bg1"/>
                </a:solidFill>
                <a:latin typeface="Arial Narrow" pitchFamily="34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SIGMOD09 Tutorial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53200"/>
            <a:ext cx="1150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1">
                <a:solidFill>
                  <a:schemeClr val="bg1"/>
                </a:solidFill>
                <a:latin typeface="Arial Narrow" pitchFamily="34" charset="0"/>
                <a:ea typeface="宋体" charset="-122"/>
              </a:defRPr>
            </a:lvl1pPr>
          </a:lstStyle>
          <a:p>
            <a:pPr>
              <a:defRPr/>
            </a:pPr>
            <a:fld id="{8FC006AF-3EAC-48FC-9CC2-E02951C656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2750" y="0"/>
            <a:ext cx="8731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65900"/>
            <a:ext cx="1908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1">
                <a:solidFill>
                  <a:schemeClr val="bg1"/>
                </a:solidFill>
                <a:latin typeface="Arial Narrow" pitchFamily="34" charset="0"/>
                <a:ea typeface="宋体" charset="-122"/>
              </a:defRPr>
            </a:lvl1pPr>
          </a:lstStyle>
          <a:p>
            <a:pPr>
              <a:defRPr/>
            </a:pPr>
            <a:fld id="{E1D7726C-F89F-45B0-88E9-337C5299B962}" type="datetime1">
              <a:rPr lang="zh-CN" altLang="en-US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33CC">
              <a:alpha val="7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CC00"/>
          </a:solidFill>
          <a:latin typeface="Palatino Linotype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CC00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CC00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CC00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CC00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CC00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CC00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CC00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CC00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Arial Narrow" pitchFamily="34" charset="0"/>
        <a:buChar char="►"/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¡"/>
        <a:defRPr sz="220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à"/>
        <a:defRPr sz="22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xseek.asu.ed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sw.edu.au/~weiw/project/SPARKdemo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Oracle_logo.svg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12" Type="http://schemas.openxmlformats.org/officeDocument/2006/relationships/hyperlink" Target="http://en.wikipedia.org/wiki/File:SQLServer2008Logo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hyperlink" Target="http://en.wikipedia.org/wiki/File:Bing_logo.svg" TargetMode="External"/><Relationship Id="rId10" Type="http://schemas.openxmlformats.org/officeDocument/2006/relationships/hyperlink" Target="http://images.google.com/imgres?imgurl=http://ru.ecomstation.ru/ecoshop/pics/logo-ibm-db2.gif&amp;imgrefurl=http://ru.ecomstation.ru/ecoshop/?action=818W&amp;usg=__ids_MGgpr2eKwxQbrybQ8FM3ReQ=&amp;h=52&amp;w=200&amp;sz=2&amp;hl=en&amp;start=3&amp;sig2=RD2X8lF5OnuIwz6b8_rEaQ&amp;tbnid=rERIW_3mStpSIM:&amp;tbnh=27&amp;tbnw=104&amp;prev=/images?q=ibm+db2+logo&amp;gbv=2&amp;hl=en&amp;sa=X&amp;ei=dtZKSobtBKOxmAfp_pSEAg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828800"/>
            <a:ext cx="6096000" cy="2209800"/>
          </a:xfrm>
        </p:spPr>
        <p:txBody>
          <a:bodyPr/>
          <a:lstStyle/>
          <a:p>
            <a:pPr eaLnBrk="1" hangingPunct="1"/>
            <a:r>
              <a:rPr lang="en-US" altLang="zh-CN" sz="4400" b="1" dirty="0" smtClean="0">
                <a:solidFill>
                  <a:srgbClr val="00CC00"/>
                </a:solidFill>
                <a:ea typeface="宋体" pitchFamily="2" charset="-122"/>
              </a:rPr>
              <a:t>Keyword Search on Structured and Semi-Structured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267200"/>
            <a:ext cx="7848600" cy="2057400"/>
          </a:xfrm>
        </p:spPr>
        <p:txBody>
          <a:bodyPr/>
          <a:lstStyle/>
          <a:p>
            <a:pPr eaLnBrk="1" hangingPunct="1"/>
            <a:r>
              <a:rPr lang="en-AU" altLang="zh-CN" sz="3300" dirty="0" smtClean="0">
                <a:solidFill>
                  <a:srgbClr val="0033CC"/>
                </a:solidFill>
                <a:ea typeface="宋体" pitchFamily="2" charset="-122"/>
              </a:rPr>
              <a:t>Yi Chen</a:t>
            </a:r>
          </a:p>
          <a:p>
            <a:pPr eaLnBrk="1" hangingPunct="1"/>
            <a:r>
              <a:rPr lang="en-US" altLang="zh-CN" sz="3300" dirty="0" smtClean="0">
                <a:solidFill>
                  <a:srgbClr val="00CC00"/>
                </a:solidFill>
                <a:ea typeface="宋体" pitchFamily="2" charset="-122"/>
              </a:rPr>
              <a:t>Wei Wang</a:t>
            </a:r>
          </a:p>
          <a:p>
            <a:pPr eaLnBrk="1" hangingPunct="1"/>
            <a:r>
              <a:rPr lang="en-AU" altLang="zh-CN" sz="3300" dirty="0" err="1" smtClean="0">
                <a:solidFill>
                  <a:srgbClr val="0033CC"/>
                </a:solidFill>
                <a:ea typeface="宋体" pitchFamily="2" charset="-122"/>
              </a:rPr>
              <a:t>Ziyang</a:t>
            </a:r>
            <a:r>
              <a:rPr lang="en-AU" altLang="zh-CN" sz="3300" smtClean="0">
                <a:solidFill>
                  <a:srgbClr val="0033CC"/>
                </a:solidFill>
                <a:ea typeface="宋体" pitchFamily="2" charset="-122"/>
              </a:rPr>
              <a:t> Liu</a:t>
            </a:r>
            <a:endParaRPr lang="en-US" altLang="zh-CN" sz="3300" smtClean="0">
              <a:solidFill>
                <a:srgbClr val="0033CC"/>
              </a:solidFill>
              <a:ea typeface="宋体" pitchFamily="2" charset="-122"/>
            </a:endParaRPr>
          </a:p>
          <a:p>
            <a:pPr eaLnBrk="1" hangingPunct="1"/>
            <a:r>
              <a:rPr lang="en-US" altLang="zh-CN" sz="3300" smtClean="0">
                <a:solidFill>
                  <a:srgbClr val="00CC00"/>
                </a:solidFill>
                <a:ea typeface="宋体" pitchFamily="2" charset="-122"/>
              </a:rPr>
              <a:t>Xuemin Lin</a:t>
            </a:r>
            <a:endParaRPr lang="en-US" altLang="zh-CN" sz="2400" i="1" smtClean="0">
              <a:solidFill>
                <a:srgbClr val="00CC00"/>
              </a:solidFill>
              <a:ea typeface="宋体" pitchFamily="2" charset="-122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191000" y="4784725"/>
            <a:ext cx="4114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000">
                <a:solidFill>
                  <a:srgbClr val="00CC00"/>
                </a:solidFill>
                <a:latin typeface="Arial Narrow" pitchFamily="34" charset="0"/>
              </a:rPr>
              <a:t>University of New South Wales &amp; NICTA, Australia</a:t>
            </a:r>
            <a:endParaRPr lang="zh-CN" altLang="en-US" sz="3000">
              <a:solidFill>
                <a:srgbClr val="00CC00"/>
              </a:solidFill>
              <a:latin typeface="Arial Narrow" pitchFamily="34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191000" y="4327525"/>
            <a:ext cx="4343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000">
                <a:latin typeface="Arial Narrow" pitchFamily="34" charset="0"/>
              </a:rPr>
              <a:t>Arizona State University, USA</a:t>
            </a:r>
            <a:endParaRPr lang="zh-CN" altLang="en-US" sz="30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91152"/>
            <a:ext cx="8229600" cy="1100138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Keyword Search on DB:  State-of-the Art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7995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Keyword search on DB has become a hot research direction, and attracted researchers in DB, IR, theory, etc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More than 50 research papers, from both research labs and universities in </a:t>
            </a:r>
            <a:r>
              <a:rPr lang="en-US" altLang="zh-CN" sz="2400" b="1" i="1" dirty="0" smtClean="0">
                <a:solidFill>
                  <a:srgbClr val="0033CC"/>
                </a:solidFill>
                <a:ea typeface="宋体" pitchFamily="2" charset="-122"/>
              </a:rPr>
              <a:t>major database </a:t>
            </a:r>
            <a:r>
              <a:rPr lang="en-US" altLang="zh-CN" sz="2400" dirty="0" smtClean="0">
                <a:ea typeface="宋体" pitchFamily="2" charset="-122"/>
              </a:rPr>
              <a:t>conferences/journals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Workshop about keyword search on DB (KEYS, June 28, 09)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0920B8-FB8B-4FC7-ACFB-A2C50D821E1C}" type="slidenum">
              <a:rPr lang="zh-CN" altLang="en-US" smtClean="0">
                <a:ea typeface="宋体" pitchFamily="2" charset="-122"/>
              </a:rPr>
              <a:pPr/>
              <a:t>10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2294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4EBE7A9D-0539-4086-8B58-81F341693869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838200" y="3548416"/>
          <a:ext cx="7067939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5"/>
          <p:cNvSpPr txBox="1"/>
          <p:nvPr/>
        </p:nvSpPr>
        <p:spPr>
          <a:xfrm>
            <a:off x="5943600" y="3853216"/>
            <a:ext cx="1885950" cy="4286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rgbClr val="000000"/>
                </a:solidFill>
                <a:ea typeface="宋体" pitchFamily="2" charset="-122"/>
              </a:rPr>
              <a:t>and counting...</a:t>
            </a:r>
            <a:endParaRPr lang="zh-CN" altLang="en-US" sz="160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>
            <a:spLocks/>
          </p:cNvSpPr>
          <p:nvPr/>
        </p:nvSpPr>
        <p:spPr bwMode="auto">
          <a:xfrm>
            <a:off x="457200" y="304800"/>
            <a:ext cx="8229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Representative</a:t>
            </a:r>
            <a:r>
              <a:rPr kumimoji="0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 Snippets </a:t>
            </a:r>
            <a:r>
              <a:rPr kumimoji="0" lang="en-US" altLang="zh-CN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[Huang et al. SIGMOD 08]</a:t>
            </a:r>
            <a:endParaRPr kumimoji="0" lang="zh-CN" altLang="en-US" sz="3200" b="0" i="0" u="none" strike="noStrike" kern="0" cap="none" spc="0" normalizeH="0" baseline="3000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457200" y="4269317"/>
            <a:ext cx="8229600" cy="18605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000" kern="0" dirty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Feature: (entity, attribute, value)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000" kern="0" dirty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e.g., (paper, title, XML)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000" kern="0" dirty="0">
                <a:solidFill>
                  <a:srgbClr val="C00000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Dominant </a:t>
            </a:r>
            <a:r>
              <a:rPr lang="en-US" altLang="zh-CN" sz="2000" kern="0" dirty="0" smtClean="0">
                <a:solidFill>
                  <a:srgbClr val="C00000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features: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features </a:t>
            </a:r>
            <a:r>
              <a:rPr lang="en-US" altLang="zh-CN" sz="2000" kern="0" dirty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that have more occurrences than the other features of the same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type.</a:t>
            </a:r>
            <a:endParaRPr lang="zh-CN" altLang="en-US" sz="2000" kern="0" dirty="0">
              <a:solidFill>
                <a:schemeClr val="tx1"/>
              </a:solidFill>
              <a:latin typeface="Arial Narrow" pitchFamily="34" charset="0"/>
              <a:ea typeface="宋体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57348" name="TextBox 88"/>
          <p:cNvSpPr txBox="1">
            <a:spLocks noChangeArrowheads="1"/>
          </p:cNvSpPr>
          <p:nvPr/>
        </p:nvSpPr>
        <p:spPr bwMode="auto">
          <a:xfrm>
            <a:off x="3205163" y="114018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conf</a:t>
            </a:r>
            <a:endParaRPr lang="zh-CN" altLang="en-US" sz="1400" dirty="0"/>
          </a:p>
        </p:txBody>
      </p:sp>
      <p:sp>
        <p:nvSpPr>
          <p:cNvPr id="57349" name="TextBox 93"/>
          <p:cNvSpPr txBox="1">
            <a:spLocks noChangeArrowheads="1"/>
          </p:cNvSpPr>
          <p:nvPr/>
        </p:nvSpPr>
        <p:spPr bwMode="auto">
          <a:xfrm>
            <a:off x="347663" y="2294290"/>
            <a:ext cx="852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SIGMOD</a:t>
            </a:r>
            <a:endParaRPr lang="zh-CN" altLang="en-US" sz="1400"/>
          </a:p>
        </p:txBody>
      </p:sp>
      <p:sp>
        <p:nvSpPr>
          <p:cNvPr id="57350" name="TextBox 95"/>
          <p:cNvSpPr txBox="1">
            <a:spLocks noChangeArrowheads="1"/>
          </p:cNvSpPr>
          <p:nvPr/>
        </p:nvSpPr>
        <p:spPr bwMode="auto">
          <a:xfrm>
            <a:off x="476250" y="1827565"/>
            <a:ext cx="604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cxnSp>
        <p:nvCxnSpPr>
          <p:cNvPr id="104" name="Straight Arrow Connector 103"/>
          <p:cNvCxnSpPr>
            <a:stCxn id="57350" idx="2"/>
            <a:endCxn id="57349" idx="0"/>
          </p:cNvCxnSpPr>
          <p:nvPr/>
        </p:nvCxnSpPr>
        <p:spPr>
          <a:xfrm rot="5400000">
            <a:off x="696119" y="2212534"/>
            <a:ext cx="158750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57348" idx="2"/>
            <a:endCxn id="57350" idx="0"/>
          </p:cNvCxnSpPr>
          <p:nvPr/>
        </p:nvCxnSpPr>
        <p:spPr>
          <a:xfrm rot="5400000">
            <a:off x="1927227" y="299598"/>
            <a:ext cx="379410" cy="2676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3" name="TextBox 105"/>
          <p:cNvSpPr txBox="1">
            <a:spLocks noChangeArrowheads="1"/>
          </p:cNvSpPr>
          <p:nvPr/>
        </p:nvSpPr>
        <p:spPr bwMode="auto">
          <a:xfrm>
            <a:off x="3000375" y="1673225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paper</a:t>
            </a:r>
            <a:endParaRPr lang="zh-CN" altLang="en-US" sz="1400"/>
          </a:p>
        </p:txBody>
      </p:sp>
      <p:sp>
        <p:nvSpPr>
          <p:cNvPr id="57354" name="TextBox 106"/>
          <p:cNvSpPr txBox="1">
            <a:spLocks noChangeArrowheads="1"/>
          </p:cNvSpPr>
          <p:nvPr/>
        </p:nvSpPr>
        <p:spPr bwMode="auto">
          <a:xfrm>
            <a:off x="1676400" y="2089503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title</a:t>
            </a:r>
            <a:endParaRPr lang="zh-CN" altLang="en-US" sz="1400"/>
          </a:p>
        </p:txBody>
      </p:sp>
      <p:sp>
        <p:nvSpPr>
          <p:cNvPr id="57355" name="TextBox 107"/>
          <p:cNvSpPr txBox="1">
            <a:spLocks noChangeArrowheads="1"/>
          </p:cNvSpPr>
          <p:nvPr/>
        </p:nvSpPr>
        <p:spPr bwMode="auto">
          <a:xfrm>
            <a:off x="1600200" y="2548291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keyword</a:t>
            </a:r>
            <a:endParaRPr lang="zh-CN" altLang="en-US" sz="1400"/>
          </a:p>
        </p:txBody>
      </p:sp>
      <p:sp>
        <p:nvSpPr>
          <p:cNvPr id="57356" name="TextBox 108"/>
          <p:cNvSpPr txBox="1">
            <a:spLocks noChangeArrowheads="1"/>
          </p:cNvSpPr>
          <p:nvPr/>
        </p:nvSpPr>
        <p:spPr bwMode="auto">
          <a:xfrm>
            <a:off x="838200" y="3430941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sp>
        <p:nvSpPr>
          <p:cNvPr id="57357" name="TextBox 109"/>
          <p:cNvSpPr txBox="1">
            <a:spLocks noChangeArrowheads="1"/>
          </p:cNvSpPr>
          <p:nvPr/>
        </p:nvSpPr>
        <p:spPr bwMode="auto">
          <a:xfrm>
            <a:off x="1766888" y="2980091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author</a:t>
            </a:r>
            <a:endParaRPr lang="zh-CN" altLang="en-US" sz="1400"/>
          </a:p>
        </p:txBody>
      </p:sp>
      <p:cxnSp>
        <p:nvCxnSpPr>
          <p:cNvPr id="111" name="Straight Arrow Connector 110"/>
          <p:cNvCxnSpPr>
            <a:stCxn id="57357" idx="2"/>
            <a:endCxn id="57356" idx="0"/>
          </p:cNvCxnSpPr>
          <p:nvPr/>
        </p:nvCxnSpPr>
        <p:spPr>
          <a:xfrm rot="5400000">
            <a:off x="1570831" y="2877698"/>
            <a:ext cx="142875" cy="963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9" name="TextBox 111"/>
          <p:cNvSpPr txBox="1">
            <a:spLocks noChangeArrowheads="1"/>
          </p:cNvSpPr>
          <p:nvPr/>
        </p:nvSpPr>
        <p:spPr bwMode="auto">
          <a:xfrm>
            <a:off x="609600" y="3905603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 dirty="0" smtClean="0"/>
              <a:t>Mark</a:t>
            </a:r>
            <a:endParaRPr lang="zh-CN" altLang="en-US" sz="1400" dirty="0"/>
          </a:p>
        </p:txBody>
      </p:sp>
      <p:cxnSp>
        <p:nvCxnSpPr>
          <p:cNvPr id="113" name="Straight Arrow Connector 112"/>
          <p:cNvCxnSpPr>
            <a:stCxn id="57356" idx="2"/>
            <a:endCxn id="57359" idx="0"/>
          </p:cNvCxnSpPr>
          <p:nvPr/>
        </p:nvCxnSpPr>
        <p:spPr>
          <a:xfrm rot="5400000">
            <a:off x="1068388" y="3813528"/>
            <a:ext cx="166687" cy="17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57354" idx="2"/>
            <a:endCxn id="57355" idx="0"/>
          </p:cNvCxnSpPr>
          <p:nvPr/>
        </p:nvCxnSpPr>
        <p:spPr>
          <a:xfrm rot="16200000" flipH="1">
            <a:off x="1928812" y="2467329"/>
            <a:ext cx="150813" cy="11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7353" idx="2"/>
            <a:endCxn id="57354" idx="0"/>
          </p:cNvCxnSpPr>
          <p:nvPr/>
        </p:nvCxnSpPr>
        <p:spPr>
          <a:xfrm rot="5400000">
            <a:off x="2605706" y="1373364"/>
            <a:ext cx="108303" cy="1323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7353" idx="2"/>
            <a:endCxn id="57357" idx="0"/>
          </p:cNvCxnSpPr>
          <p:nvPr/>
        </p:nvCxnSpPr>
        <p:spPr>
          <a:xfrm rot="5400000">
            <a:off x="2223515" y="1881761"/>
            <a:ext cx="998891" cy="11977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5" name="TextBox 118"/>
          <p:cNvSpPr txBox="1">
            <a:spLocks noChangeArrowheads="1"/>
          </p:cNvSpPr>
          <p:nvPr/>
        </p:nvSpPr>
        <p:spPr bwMode="auto">
          <a:xfrm>
            <a:off x="4162425" y="1857021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paper</a:t>
            </a:r>
            <a:endParaRPr lang="zh-CN" altLang="en-US" sz="1400" dirty="0"/>
          </a:p>
        </p:txBody>
      </p:sp>
      <p:sp>
        <p:nvSpPr>
          <p:cNvPr id="57366" name="TextBox 120"/>
          <p:cNvSpPr txBox="1">
            <a:spLocks noChangeArrowheads="1"/>
          </p:cNvSpPr>
          <p:nvPr/>
        </p:nvSpPr>
        <p:spPr bwMode="auto">
          <a:xfrm>
            <a:off x="3943350" y="2323746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title</a:t>
            </a:r>
            <a:endParaRPr lang="zh-CN" altLang="en-US" sz="1400"/>
          </a:p>
        </p:txBody>
      </p:sp>
      <p:sp>
        <p:nvSpPr>
          <p:cNvPr id="57367" name="TextBox 121"/>
          <p:cNvSpPr txBox="1">
            <a:spLocks noChangeArrowheads="1"/>
          </p:cNvSpPr>
          <p:nvPr/>
        </p:nvSpPr>
        <p:spPr bwMode="auto">
          <a:xfrm>
            <a:off x="3943350" y="2782534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XML</a:t>
            </a:r>
            <a:endParaRPr lang="zh-CN" altLang="en-US" sz="1400"/>
          </a:p>
        </p:txBody>
      </p:sp>
      <p:sp>
        <p:nvSpPr>
          <p:cNvPr id="57368" name="TextBox 122"/>
          <p:cNvSpPr txBox="1">
            <a:spLocks noChangeArrowheads="1"/>
          </p:cNvSpPr>
          <p:nvPr/>
        </p:nvSpPr>
        <p:spPr bwMode="auto">
          <a:xfrm>
            <a:off x="4405313" y="2790471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sp>
        <p:nvSpPr>
          <p:cNvPr id="57369" name="TextBox 123"/>
          <p:cNvSpPr txBox="1">
            <a:spLocks noChangeArrowheads="1"/>
          </p:cNvSpPr>
          <p:nvPr/>
        </p:nvSpPr>
        <p:spPr bwMode="auto">
          <a:xfrm>
            <a:off x="4371975" y="2323746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author</a:t>
            </a:r>
            <a:endParaRPr lang="zh-CN" altLang="en-US" sz="1400"/>
          </a:p>
        </p:txBody>
      </p:sp>
      <p:cxnSp>
        <p:nvCxnSpPr>
          <p:cNvPr id="125" name="Straight Arrow Connector 124"/>
          <p:cNvCxnSpPr>
            <a:stCxn id="57369" idx="2"/>
            <a:endCxn id="57368" idx="0"/>
          </p:cNvCxnSpPr>
          <p:nvPr/>
        </p:nvCxnSpPr>
        <p:spPr>
          <a:xfrm rot="5400000">
            <a:off x="4648201" y="2709508"/>
            <a:ext cx="15875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1" name="TextBox 125"/>
          <p:cNvSpPr txBox="1">
            <a:spLocks noChangeArrowheads="1"/>
          </p:cNvSpPr>
          <p:nvPr/>
        </p:nvSpPr>
        <p:spPr bwMode="auto">
          <a:xfrm>
            <a:off x="4405313" y="3249259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Liu</a:t>
            </a:r>
            <a:endParaRPr lang="zh-CN" altLang="en-US" sz="1400"/>
          </a:p>
        </p:txBody>
      </p:sp>
      <p:cxnSp>
        <p:nvCxnSpPr>
          <p:cNvPr id="128" name="Straight Arrow Connector 127"/>
          <p:cNvCxnSpPr>
            <a:stCxn id="57368" idx="2"/>
            <a:endCxn id="57371" idx="0"/>
          </p:cNvCxnSpPr>
          <p:nvPr/>
        </p:nvCxnSpPr>
        <p:spPr>
          <a:xfrm rot="5400000">
            <a:off x="4650582" y="3173852"/>
            <a:ext cx="152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57366" idx="2"/>
            <a:endCxn id="57367" idx="0"/>
          </p:cNvCxnSpPr>
          <p:nvPr/>
        </p:nvCxnSpPr>
        <p:spPr>
          <a:xfrm rot="5400000">
            <a:off x="4188619" y="2707127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57365" idx="2"/>
            <a:endCxn id="57366" idx="0"/>
          </p:cNvCxnSpPr>
          <p:nvPr/>
        </p:nvCxnSpPr>
        <p:spPr>
          <a:xfrm rot="5400000">
            <a:off x="4294188" y="2134833"/>
            <a:ext cx="158750" cy="219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57365" idx="2"/>
            <a:endCxn id="57369" idx="0"/>
          </p:cNvCxnSpPr>
          <p:nvPr/>
        </p:nvCxnSpPr>
        <p:spPr>
          <a:xfrm rot="16200000" flipH="1">
            <a:off x="4526757" y="2121339"/>
            <a:ext cx="158750" cy="246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57348" idx="2"/>
            <a:endCxn id="57408" idx="0"/>
          </p:cNvCxnSpPr>
          <p:nvPr/>
        </p:nvCxnSpPr>
        <p:spPr>
          <a:xfrm rot="16200000" flipH="1">
            <a:off x="4349752" y="553597"/>
            <a:ext cx="225423" cy="2014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57348" idx="2"/>
            <a:endCxn id="57353" idx="0"/>
          </p:cNvCxnSpPr>
          <p:nvPr/>
        </p:nvCxnSpPr>
        <p:spPr>
          <a:xfrm rot="5400000">
            <a:off x="3275984" y="1494015"/>
            <a:ext cx="225070" cy="133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80" name="TextBox 135"/>
          <p:cNvSpPr txBox="1">
            <a:spLocks noChangeArrowheads="1"/>
          </p:cNvSpPr>
          <p:nvPr/>
        </p:nvSpPr>
        <p:spPr bwMode="auto">
          <a:xfrm>
            <a:off x="990600" y="2305403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2007</a:t>
            </a:r>
            <a:endParaRPr lang="zh-CN" altLang="en-US" sz="1400"/>
          </a:p>
        </p:txBody>
      </p:sp>
      <p:sp>
        <p:nvSpPr>
          <p:cNvPr id="57381" name="TextBox 136"/>
          <p:cNvSpPr txBox="1">
            <a:spLocks noChangeArrowheads="1"/>
          </p:cNvSpPr>
          <p:nvPr/>
        </p:nvSpPr>
        <p:spPr bwMode="auto">
          <a:xfrm>
            <a:off x="1119188" y="1838678"/>
            <a:ext cx="604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year</a:t>
            </a:r>
            <a:endParaRPr lang="zh-CN" altLang="en-US" sz="1400"/>
          </a:p>
        </p:txBody>
      </p:sp>
      <p:cxnSp>
        <p:nvCxnSpPr>
          <p:cNvPr id="138" name="Straight Arrow Connector 137"/>
          <p:cNvCxnSpPr>
            <a:stCxn id="57381" idx="2"/>
            <a:endCxn id="57380" idx="0"/>
          </p:cNvCxnSpPr>
          <p:nvPr/>
        </p:nvCxnSpPr>
        <p:spPr>
          <a:xfrm rot="5400000">
            <a:off x="1340644" y="2223647"/>
            <a:ext cx="158750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57348" idx="2"/>
            <a:endCxn id="57381" idx="0"/>
          </p:cNvCxnSpPr>
          <p:nvPr/>
        </p:nvCxnSpPr>
        <p:spPr>
          <a:xfrm rot="5400000">
            <a:off x="2243140" y="626623"/>
            <a:ext cx="390523" cy="2033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84" name="TextBox 139"/>
          <p:cNvSpPr txBox="1">
            <a:spLocks noChangeArrowheads="1"/>
          </p:cNvSpPr>
          <p:nvPr/>
        </p:nvSpPr>
        <p:spPr bwMode="auto">
          <a:xfrm>
            <a:off x="1487488" y="343887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aff.</a:t>
            </a:r>
            <a:endParaRPr lang="zh-CN" altLang="en-US" sz="1400"/>
          </a:p>
        </p:txBody>
      </p:sp>
      <p:sp>
        <p:nvSpPr>
          <p:cNvPr id="57385" name="TextBox 140"/>
          <p:cNvSpPr txBox="1">
            <a:spLocks noChangeArrowheads="1"/>
          </p:cNvSpPr>
          <p:nvPr/>
        </p:nvSpPr>
        <p:spPr bwMode="auto">
          <a:xfrm>
            <a:off x="1406525" y="3907191"/>
            <a:ext cx="808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HKUST</a:t>
            </a:r>
            <a:endParaRPr lang="zh-CN" altLang="en-US" sz="1400"/>
          </a:p>
        </p:txBody>
      </p:sp>
      <p:cxnSp>
        <p:nvCxnSpPr>
          <p:cNvPr id="142" name="Straight Arrow Connector 141"/>
          <p:cNvCxnSpPr>
            <a:stCxn id="57384" idx="2"/>
            <a:endCxn id="57385" idx="0"/>
          </p:cNvCxnSpPr>
          <p:nvPr/>
        </p:nvCxnSpPr>
        <p:spPr>
          <a:xfrm rot="16200000" flipH="1">
            <a:off x="1728788" y="3826228"/>
            <a:ext cx="1603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87" name="TextBox 142"/>
          <p:cNvSpPr txBox="1">
            <a:spLocks noChangeArrowheads="1"/>
          </p:cNvSpPr>
          <p:nvPr/>
        </p:nvSpPr>
        <p:spPr bwMode="auto">
          <a:xfrm>
            <a:off x="1990725" y="3440466"/>
            <a:ext cx="871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country</a:t>
            </a:r>
            <a:endParaRPr lang="zh-CN" altLang="en-US" sz="1400"/>
          </a:p>
        </p:txBody>
      </p:sp>
      <p:sp>
        <p:nvSpPr>
          <p:cNvPr id="57388" name="TextBox 143"/>
          <p:cNvSpPr txBox="1">
            <a:spLocks noChangeArrowheads="1"/>
          </p:cNvSpPr>
          <p:nvPr/>
        </p:nvSpPr>
        <p:spPr bwMode="auto">
          <a:xfrm>
            <a:off x="1914525" y="3907191"/>
            <a:ext cx="1062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China</a:t>
            </a:r>
            <a:endParaRPr lang="zh-CN" altLang="en-US" sz="1400"/>
          </a:p>
        </p:txBody>
      </p:sp>
      <p:cxnSp>
        <p:nvCxnSpPr>
          <p:cNvPr id="145" name="Straight Arrow Connector 144"/>
          <p:cNvCxnSpPr>
            <a:stCxn id="57387" idx="2"/>
            <a:endCxn id="57388" idx="0"/>
          </p:cNvCxnSpPr>
          <p:nvPr/>
        </p:nvCxnSpPr>
        <p:spPr>
          <a:xfrm rot="16200000" flipH="1">
            <a:off x="2355850" y="3818291"/>
            <a:ext cx="158750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57357" idx="2"/>
            <a:endCxn id="57384" idx="0"/>
          </p:cNvCxnSpPr>
          <p:nvPr/>
        </p:nvCxnSpPr>
        <p:spPr>
          <a:xfrm rot="5400000">
            <a:off x="1890713" y="3205516"/>
            <a:ext cx="150812" cy="315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57357" idx="2"/>
            <a:endCxn id="57387" idx="0"/>
          </p:cNvCxnSpPr>
          <p:nvPr/>
        </p:nvCxnSpPr>
        <p:spPr>
          <a:xfrm rot="16200000" flipH="1">
            <a:off x="2198688" y="3213453"/>
            <a:ext cx="152400" cy="301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92" name="TextBox 147"/>
          <p:cNvSpPr txBox="1">
            <a:spLocks noChangeArrowheads="1"/>
          </p:cNvSpPr>
          <p:nvPr/>
        </p:nvSpPr>
        <p:spPr bwMode="auto">
          <a:xfrm>
            <a:off x="2438400" y="2761016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sp>
        <p:nvSpPr>
          <p:cNvPr id="57393" name="TextBox 148"/>
          <p:cNvSpPr txBox="1">
            <a:spLocks noChangeArrowheads="1"/>
          </p:cNvSpPr>
          <p:nvPr/>
        </p:nvSpPr>
        <p:spPr bwMode="auto">
          <a:xfrm>
            <a:off x="2833688" y="2294291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author</a:t>
            </a:r>
            <a:endParaRPr lang="zh-CN" altLang="en-US" sz="1400"/>
          </a:p>
        </p:txBody>
      </p:sp>
      <p:cxnSp>
        <p:nvCxnSpPr>
          <p:cNvPr id="150" name="Straight Arrow Connector 149"/>
          <p:cNvCxnSpPr>
            <a:stCxn id="57393" idx="2"/>
            <a:endCxn id="57392" idx="0"/>
          </p:cNvCxnSpPr>
          <p:nvPr/>
        </p:nvCxnSpPr>
        <p:spPr>
          <a:xfrm rot="5400000">
            <a:off x="2895600" y="2465741"/>
            <a:ext cx="1587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95" name="TextBox 150"/>
          <p:cNvSpPr txBox="1">
            <a:spLocks noChangeArrowheads="1"/>
          </p:cNvSpPr>
          <p:nvPr/>
        </p:nvSpPr>
        <p:spPr bwMode="auto">
          <a:xfrm>
            <a:off x="2438400" y="3219803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Yang</a:t>
            </a:r>
            <a:endParaRPr lang="zh-CN" altLang="en-US" sz="1400"/>
          </a:p>
        </p:txBody>
      </p:sp>
      <p:cxnSp>
        <p:nvCxnSpPr>
          <p:cNvPr id="152" name="Straight Arrow Connector 151"/>
          <p:cNvCxnSpPr>
            <a:stCxn id="57392" idx="2"/>
            <a:endCxn id="57395" idx="0"/>
          </p:cNvCxnSpPr>
          <p:nvPr/>
        </p:nvCxnSpPr>
        <p:spPr>
          <a:xfrm rot="5400000">
            <a:off x="2683669" y="3144397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97" name="TextBox 152"/>
          <p:cNvSpPr txBox="1">
            <a:spLocks noChangeArrowheads="1"/>
          </p:cNvSpPr>
          <p:nvPr/>
        </p:nvSpPr>
        <p:spPr bwMode="auto">
          <a:xfrm>
            <a:off x="2892425" y="275307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aff.</a:t>
            </a:r>
            <a:endParaRPr lang="zh-CN" altLang="en-US" sz="1400"/>
          </a:p>
        </p:txBody>
      </p:sp>
      <p:sp>
        <p:nvSpPr>
          <p:cNvPr id="57398" name="TextBox 153"/>
          <p:cNvSpPr txBox="1">
            <a:spLocks noChangeArrowheads="1"/>
          </p:cNvSpPr>
          <p:nvPr/>
        </p:nvSpPr>
        <p:spPr bwMode="auto">
          <a:xfrm>
            <a:off x="2862263" y="3221391"/>
            <a:ext cx="731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HKUST</a:t>
            </a:r>
            <a:endParaRPr lang="zh-CN" altLang="en-US" sz="1400"/>
          </a:p>
        </p:txBody>
      </p:sp>
      <p:cxnSp>
        <p:nvCxnSpPr>
          <p:cNvPr id="155" name="Straight Arrow Connector 154"/>
          <p:cNvCxnSpPr>
            <a:stCxn id="57397" idx="2"/>
            <a:endCxn id="57398" idx="0"/>
          </p:cNvCxnSpPr>
          <p:nvPr/>
        </p:nvCxnSpPr>
        <p:spPr>
          <a:xfrm rot="16200000" flipH="1">
            <a:off x="3140075" y="3134078"/>
            <a:ext cx="160338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00" name="TextBox 155"/>
          <p:cNvSpPr txBox="1">
            <a:spLocks noChangeArrowheads="1"/>
          </p:cNvSpPr>
          <p:nvPr/>
        </p:nvSpPr>
        <p:spPr bwMode="auto">
          <a:xfrm>
            <a:off x="3286125" y="2754666"/>
            <a:ext cx="871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country</a:t>
            </a:r>
            <a:endParaRPr lang="zh-CN" altLang="en-US" sz="1400"/>
          </a:p>
        </p:txBody>
      </p:sp>
      <p:sp>
        <p:nvSpPr>
          <p:cNvPr id="57401" name="TextBox 156"/>
          <p:cNvSpPr txBox="1">
            <a:spLocks noChangeArrowheads="1"/>
          </p:cNvSpPr>
          <p:nvPr/>
        </p:nvSpPr>
        <p:spPr bwMode="auto">
          <a:xfrm>
            <a:off x="3400425" y="3221391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China</a:t>
            </a:r>
            <a:endParaRPr lang="zh-CN" altLang="en-US" sz="1400"/>
          </a:p>
        </p:txBody>
      </p:sp>
      <p:cxnSp>
        <p:nvCxnSpPr>
          <p:cNvPr id="158" name="Straight Arrow Connector 157"/>
          <p:cNvCxnSpPr>
            <a:stCxn id="57400" idx="2"/>
            <a:endCxn id="57401" idx="0"/>
          </p:cNvCxnSpPr>
          <p:nvPr/>
        </p:nvCxnSpPr>
        <p:spPr>
          <a:xfrm rot="5400000">
            <a:off x="3641725" y="3142016"/>
            <a:ext cx="1603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57393" idx="2"/>
            <a:endCxn id="57397" idx="0"/>
          </p:cNvCxnSpPr>
          <p:nvPr/>
        </p:nvCxnSpPr>
        <p:spPr>
          <a:xfrm rot="16200000" flipH="1">
            <a:off x="3126582" y="2666559"/>
            <a:ext cx="150812" cy="22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57393" idx="2"/>
            <a:endCxn id="57400" idx="0"/>
          </p:cNvCxnSpPr>
          <p:nvPr/>
        </p:nvCxnSpPr>
        <p:spPr>
          <a:xfrm rot="16200000" flipH="1">
            <a:off x="3379788" y="2413353"/>
            <a:ext cx="152400" cy="53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57353" idx="2"/>
            <a:endCxn id="57393" idx="0"/>
          </p:cNvCxnSpPr>
          <p:nvPr/>
        </p:nvCxnSpPr>
        <p:spPr>
          <a:xfrm rot="5400000">
            <a:off x="3099815" y="2072261"/>
            <a:ext cx="313091" cy="130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06" name="TextBox 161"/>
          <p:cNvSpPr txBox="1">
            <a:spLocks noChangeArrowheads="1"/>
          </p:cNvSpPr>
          <p:nvPr/>
        </p:nvSpPr>
        <p:spPr bwMode="auto">
          <a:xfrm>
            <a:off x="4945063" y="2871434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/>
              <a:t>…</a:t>
            </a:r>
            <a:endParaRPr lang="zh-CN" altLang="en-US" sz="1800"/>
          </a:p>
        </p:txBody>
      </p:sp>
      <p:cxnSp>
        <p:nvCxnSpPr>
          <p:cNvPr id="163" name="Straight Arrow Connector 162"/>
          <p:cNvCxnSpPr>
            <a:stCxn id="57369" idx="2"/>
            <a:endCxn id="57406" idx="0"/>
          </p:cNvCxnSpPr>
          <p:nvPr/>
        </p:nvCxnSpPr>
        <p:spPr>
          <a:xfrm rot="16200000" flipH="1">
            <a:off x="4812506" y="2548378"/>
            <a:ext cx="239713" cy="40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08" name="TextBox 163"/>
          <p:cNvSpPr txBox="1">
            <a:spLocks noChangeArrowheads="1"/>
          </p:cNvSpPr>
          <p:nvPr/>
        </p:nvSpPr>
        <p:spPr bwMode="auto">
          <a:xfrm>
            <a:off x="5148263" y="167357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…</a:t>
            </a:r>
            <a:endParaRPr lang="zh-CN" altLang="en-US" sz="1400" dirty="0"/>
          </a:p>
        </p:txBody>
      </p:sp>
      <p:sp>
        <p:nvSpPr>
          <p:cNvPr id="57410" name="Rectangle 167"/>
          <p:cNvSpPr>
            <a:spLocks noChangeArrowheads="1"/>
          </p:cNvSpPr>
          <p:nvPr/>
        </p:nvSpPr>
        <p:spPr bwMode="auto">
          <a:xfrm>
            <a:off x="6290733" y="1241778"/>
            <a:ext cx="2286000" cy="31100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18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7411" name="TextBox 168"/>
          <p:cNvSpPr txBox="1">
            <a:spLocks noChangeArrowheads="1"/>
          </p:cNvSpPr>
          <p:nvPr/>
        </p:nvSpPr>
        <p:spPr bwMode="auto">
          <a:xfrm>
            <a:off x="6248400" y="1264357"/>
            <a:ext cx="2362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/>
              <a:t>statistics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Author: country</a:t>
            </a:r>
            <a:r>
              <a:rPr lang="en-US" altLang="zh-CN" sz="1400" dirty="0" smtClean="0"/>
              <a:t>: USA</a:t>
            </a:r>
            <a:r>
              <a:rPr lang="en-US" altLang="zh-CN" sz="1400" dirty="0"/>
              <a:t>: 84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Author: country: China: 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Author: country: Singapore: </a:t>
            </a:r>
            <a:r>
              <a:rPr lang="en-US" altLang="zh-CN" sz="1400" dirty="0" smtClean="0"/>
              <a:t>7</a:t>
            </a:r>
            <a:endParaRPr lang="en-US" altLang="zh-CN" sz="1400" dirty="0"/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Paper: title: database: </a:t>
            </a:r>
            <a:r>
              <a:rPr lang="en-US" altLang="zh-CN" sz="1400" dirty="0" smtClean="0"/>
              <a:t>21</a:t>
            </a:r>
            <a:endParaRPr lang="en-US" altLang="zh-CN" sz="1400" dirty="0"/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Paper: title: keyword: 6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Paper: title: ranking: </a:t>
            </a:r>
            <a:r>
              <a:rPr lang="en-US" altLang="zh-CN" sz="1400" dirty="0" smtClean="0"/>
              <a:t>3</a:t>
            </a:r>
            <a:endParaRPr lang="en-US" altLang="zh-CN" sz="1400" dirty="0"/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Author: </a:t>
            </a:r>
            <a:r>
              <a:rPr lang="en-US" altLang="zh-CN" sz="1400" dirty="0" err="1"/>
              <a:t>aff</a:t>
            </a:r>
            <a:r>
              <a:rPr lang="en-US" altLang="zh-CN" sz="1400" dirty="0"/>
              <a:t>.: Microsoft: </a:t>
            </a:r>
            <a:r>
              <a:rPr lang="en-US" altLang="zh-CN" sz="1400" dirty="0" smtClean="0"/>
              <a:t>35</a:t>
            </a:r>
            <a:endParaRPr lang="en-US" altLang="zh-CN" sz="1400" dirty="0"/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Author: </a:t>
            </a:r>
            <a:r>
              <a:rPr lang="en-US" altLang="zh-CN" sz="1400" dirty="0" err="1"/>
              <a:t>aff</a:t>
            </a:r>
            <a:r>
              <a:rPr lang="en-US" altLang="zh-CN" sz="1400" dirty="0"/>
              <a:t>.: HKUST: </a:t>
            </a:r>
            <a:r>
              <a:rPr lang="en-US" altLang="zh-CN" sz="1400" dirty="0" smtClean="0"/>
              <a:t>9</a:t>
            </a:r>
            <a:endParaRPr lang="zh-CN" altLang="en-US" sz="1400" dirty="0"/>
          </a:p>
        </p:txBody>
      </p:sp>
      <p:grpSp>
        <p:nvGrpSpPr>
          <p:cNvPr id="3" name="Group 311"/>
          <p:cNvGrpSpPr>
            <a:grpSpLocks/>
          </p:cNvGrpSpPr>
          <p:nvPr/>
        </p:nvGrpSpPr>
        <p:grpSpPr bwMode="auto">
          <a:xfrm>
            <a:off x="533400" y="5715000"/>
            <a:ext cx="8305800" cy="1371600"/>
            <a:chOff x="336" y="3168"/>
            <a:chExt cx="5232" cy="864"/>
          </a:xfrm>
        </p:grpSpPr>
        <p:sp>
          <p:nvSpPr>
            <p:cNvPr id="57414" name="Content Placeholder 2"/>
            <p:cNvSpPr>
              <a:spLocks/>
            </p:cNvSpPr>
            <p:nvPr/>
          </p:nvSpPr>
          <p:spPr bwMode="auto">
            <a:xfrm>
              <a:off x="336" y="3168"/>
              <a:ext cx="508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50000"/>
                </a:spcBef>
              </a:pPr>
              <a:r>
                <a:rPr lang="en-US" altLang="zh-CN" sz="2200" dirty="0">
                  <a:solidFill>
                    <a:srgbClr val="C00000"/>
                  </a:solidFill>
                </a:rPr>
                <a:t>Adding the dominant features of query result to </a:t>
              </a:r>
              <a:r>
                <a:rPr lang="en-US" altLang="zh-CN" sz="2200" dirty="0" err="1" smtClean="0">
                  <a:solidFill>
                    <a:srgbClr val="C00000"/>
                  </a:solidFill>
                </a:rPr>
                <a:t>IList</a:t>
              </a:r>
              <a:endParaRPr lang="en-US" altLang="zh-CN" sz="2200" dirty="0">
                <a:solidFill>
                  <a:srgbClr val="C00000"/>
                </a:solidFill>
              </a:endParaRPr>
            </a:p>
          </p:txBody>
        </p:sp>
        <p:sp>
          <p:nvSpPr>
            <p:cNvPr id="57415" name="TextBox 57"/>
            <p:cNvSpPr txBox="1">
              <a:spLocks noChangeArrowheads="1"/>
            </p:cNvSpPr>
            <p:nvPr/>
          </p:nvSpPr>
          <p:spPr bwMode="auto">
            <a:xfrm>
              <a:off x="432" y="3408"/>
              <a:ext cx="5136" cy="233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1800" dirty="0" err="1" smtClean="0"/>
                <a:t>IList</a:t>
              </a:r>
              <a:r>
                <a:rPr lang="en-US" altLang="zh-CN" sz="1800" dirty="0"/>
                <a:t>: </a:t>
              </a:r>
              <a:r>
                <a:rPr lang="en-US" altLang="zh-CN" sz="1800" dirty="0" smtClean="0"/>
                <a:t>SIGMOD, </a:t>
              </a:r>
              <a:r>
                <a:rPr lang="en-US" altLang="zh-CN" sz="1800" dirty="0"/>
                <a:t>conf, </a:t>
              </a:r>
              <a:r>
                <a:rPr lang="en-US" altLang="zh-CN" sz="1800" dirty="0" smtClean="0"/>
                <a:t>2007, </a:t>
              </a:r>
              <a:r>
                <a:rPr lang="en-US" altLang="zh-CN" sz="1800" b="1" u="sng" dirty="0"/>
                <a:t>USA, Microsoft, </a:t>
              </a:r>
              <a:r>
                <a:rPr lang="en-US" altLang="zh-CN" sz="1800" b="1" u="sng" dirty="0" smtClean="0"/>
                <a:t>database, keyword, HKUST</a:t>
              </a:r>
              <a:endParaRPr lang="zh-CN" altLang="en-US" sz="1800" b="1" u="sng" dirty="0"/>
            </a:p>
          </p:txBody>
        </p:sp>
      </p:grpSp>
      <p:cxnSp>
        <p:nvCxnSpPr>
          <p:cNvPr id="73" name="Straight Arrow Connector 72"/>
          <p:cNvCxnSpPr>
            <a:stCxn id="57348" idx="2"/>
            <a:endCxn id="57365" idx="0"/>
          </p:cNvCxnSpPr>
          <p:nvPr/>
        </p:nvCxnSpPr>
        <p:spPr>
          <a:xfrm rot="16200000" flipH="1">
            <a:off x="3765111" y="1138238"/>
            <a:ext cx="408866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676400" y="3733800"/>
            <a:ext cx="3048000" cy="889000"/>
            <a:chOff x="1676400" y="3733800"/>
            <a:chExt cx="3048000" cy="8890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1676400" y="4318000"/>
              <a:ext cx="1524000" cy="304800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0" name="Line Callout 1 69"/>
            <p:cNvSpPr/>
            <p:nvPr/>
          </p:nvSpPr>
          <p:spPr bwMode="auto">
            <a:xfrm>
              <a:off x="3352800" y="3733800"/>
              <a:ext cx="1371600" cy="457200"/>
            </a:xfrm>
            <a:prstGeom prst="borderCallout1">
              <a:avLst>
                <a:gd name="adj1" fmla="val 43750"/>
                <a:gd name="adj2" fmla="val -1851"/>
                <a:gd name="adj3" fmla="val 112500"/>
                <a:gd name="adj4" fmla="val -3833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chemeClr val="tx1"/>
                  </a:solidFill>
                  <a:latin typeface="Arial Narrow" pitchFamily="34" charset="0"/>
                </a:rPr>
                <a:t>Feature Type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3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5" grpId="0"/>
      <p:bldP spid="57366" grpId="0"/>
      <p:bldP spid="5736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3274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Small snippet: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Goal: selecting data instances, such that as many items in </a:t>
            </a:r>
            <a:r>
              <a:rPr lang="en-US" altLang="zh-CN" dirty="0" err="1" smtClean="0">
                <a:ea typeface="宋体" pitchFamily="2" charset="-122"/>
              </a:rPr>
              <a:t>IList</a:t>
            </a:r>
            <a:r>
              <a:rPr lang="en-US" altLang="zh-CN" dirty="0" smtClean="0">
                <a:ea typeface="宋体" pitchFamily="2" charset="-122"/>
              </a:rPr>
              <a:t> can be included in the snippet as possible with a size bound.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NP-hard.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Heuristic algorithms are proposed .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1BCA7D-91D1-482F-96B8-6133C6A4E748}" type="slidenum">
              <a:rPr lang="zh-CN" altLang="en-US" smtClean="0">
                <a:ea typeface="宋体" pitchFamily="2" charset="-122"/>
              </a:rPr>
              <a:pPr/>
              <a:t>101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58374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E8C26A52-8D87-483B-8B3E-5FD216F318F3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04800"/>
            <a:ext cx="8229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Result Snippets on XML </a:t>
            </a:r>
            <a:r>
              <a:rPr kumimoji="0" lang="en-US" altLang="zh-CN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[Huang et al. SIGMOD 08]</a:t>
            </a:r>
            <a:endParaRPr kumimoji="0" lang="zh-CN" altLang="en-US" sz="3200" b="0" i="0" u="none" strike="noStrike" kern="0" cap="none" spc="0" normalizeH="0" baseline="3000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217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45296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Result Definition and Algorithms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Result Analysis and Evaluation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Result Snippets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Mining Interesting Terms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Table Analysis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Result Evaluation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102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335844"/>
            <a:ext cx="8382000" cy="1100138"/>
          </a:xfrm>
        </p:spPr>
        <p:txBody>
          <a:bodyPr/>
          <a:lstStyle/>
          <a:p>
            <a:r>
              <a:rPr lang="en-US" altLang="zh-CN" sz="2600" dirty="0" smtClean="0">
                <a:ea typeface="宋体" pitchFamily="2" charset="-122"/>
              </a:rPr>
              <a:t>Mining Interesting Terms </a:t>
            </a:r>
            <a:r>
              <a:rPr lang="en-US" altLang="zh-CN" sz="2600" baseline="30000" dirty="0" smtClean="0">
                <a:ea typeface="宋体" pitchFamily="2" charset="-122"/>
              </a:rPr>
              <a:t>[Tao et al. EDBT 09, </a:t>
            </a:r>
            <a:r>
              <a:rPr lang="en-US" altLang="zh-CN" sz="2600" baseline="30000" dirty="0" err="1" smtClean="0">
                <a:ea typeface="宋体" pitchFamily="2" charset="-122"/>
              </a:rPr>
              <a:t>Koutrika</a:t>
            </a:r>
            <a:r>
              <a:rPr lang="en-US" altLang="zh-CN" sz="2600" baseline="30000" dirty="0" smtClean="0">
                <a:ea typeface="宋体" pitchFamily="2" charset="-122"/>
              </a:rPr>
              <a:t> et al. EDBT 09]</a:t>
            </a:r>
            <a:endParaRPr lang="zh-CN" altLang="en-US" sz="2600" baseline="30000" dirty="0" smtClean="0">
              <a:ea typeface="宋体" pitchFamily="2" charset="-122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679950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33CC"/>
                </a:solidFill>
              </a:rPr>
              <a:t>Snippets:</a:t>
            </a:r>
            <a:r>
              <a:rPr lang="en-US" altLang="zh-CN" sz="2800" dirty="0" smtClean="0"/>
              <a:t> generated for each </a:t>
            </a:r>
            <a:r>
              <a:rPr lang="en-US" altLang="zh-CN" sz="2800" dirty="0" smtClean="0">
                <a:solidFill>
                  <a:srgbClr val="0033CC"/>
                </a:solidFill>
              </a:rPr>
              <a:t>individual</a:t>
            </a:r>
            <a:r>
              <a:rPr lang="en-US" altLang="zh-CN" sz="2800" dirty="0" smtClean="0"/>
              <a:t> result to help users choose most relevant ones.</a:t>
            </a:r>
          </a:p>
          <a:p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Mining Interesting Terms: </a:t>
            </a:r>
            <a:r>
              <a:rPr lang="en-US" altLang="zh-CN" sz="2800" dirty="0" smtClean="0">
                <a:ea typeface="宋体" pitchFamily="2" charset="-122"/>
              </a:rPr>
              <a:t>returning interesting non-keyword terms in </a:t>
            </a:r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all</a:t>
            </a:r>
            <a:r>
              <a:rPr lang="en-US" altLang="zh-CN" sz="2800" dirty="0" smtClean="0">
                <a:ea typeface="宋体" pitchFamily="2" charset="-122"/>
              </a:rPr>
              <a:t> query results, to  help user better understand the results and issue new queries.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For query “art” on a course database, it is helpful to return the interesting words that are related to “art”.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E.g., “Performance”, “Renaissance”, “Byzantine”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74274F-94C4-403E-803F-1168800477C1}" type="slidenum">
              <a:rPr lang="zh-CN" altLang="en-US" smtClean="0">
                <a:ea typeface="宋体" pitchFamily="2" charset="-122"/>
              </a:rPr>
              <a:pPr/>
              <a:t>103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59398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B3CBB101-9D23-45B9-8ACC-34EBEC3847AE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6934200" cy="1100138"/>
          </a:xfrm>
        </p:spPr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Data Cloud </a:t>
            </a:r>
            <a:r>
              <a:rPr lang="en-US" altLang="zh-CN" sz="4000" baseline="30000" dirty="0" smtClean="0">
                <a:ea typeface="宋体" pitchFamily="2" charset="-122"/>
              </a:rPr>
              <a:t>[</a:t>
            </a:r>
            <a:r>
              <a:rPr lang="en-US" altLang="zh-CN" sz="4000" baseline="30000" dirty="0" err="1" smtClean="0">
                <a:ea typeface="宋体" pitchFamily="2" charset="-122"/>
              </a:rPr>
              <a:t>Koutrika</a:t>
            </a:r>
            <a:r>
              <a:rPr lang="en-US" altLang="zh-CN" sz="4000" baseline="30000" dirty="0" smtClean="0">
                <a:ea typeface="宋体" pitchFamily="2" charset="-122"/>
              </a:rPr>
              <a:t> et al. EDBT 09]</a:t>
            </a:r>
            <a:endParaRPr lang="zh-CN" altLang="en-US" sz="4000" baseline="30000" dirty="0" smtClean="0">
              <a:ea typeface="宋体" pitchFamily="2" charset="-122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Input: Query and results</a:t>
            </a:r>
          </a:p>
          <a:p>
            <a:endParaRPr lang="en-US" altLang="zh-CN" sz="900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Output: Top-k ranked non-keyword terms in the results.</a:t>
            </a:r>
          </a:p>
          <a:p>
            <a:endParaRPr lang="en-US" altLang="zh-CN" sz="900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Terms in results are ranked by several factors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Term frequency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Inverse Document Frequency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Rank of the result in which a term appears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084C37-7455-465E-A3D0-AA128BAD07BE}" type="slidenum">
              <a:rPr lang="zh-CN" altLang="en-US" smtClean="0">
                <a:ea typeface="宋体" pitchFamily="2" charset="-122"/>
              </a:rPr>
              <a:pPr/>
              <a:t>104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042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F9FBA1D5-7E9D-4399-AFEE-6303A2906315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Frequent Co-occurring Terms</a:t>
            </a:r>
            <a:r>
              <a:rPr lang="en-US" altLang="zh-CN" sz="3200" baseline="30000" dirty="0" smtClean="0">
                <a:ea typeface="宋体" pitchFamily="2" charset="-122"/>
              </a:rPr>
              <a:t>[Tao et al. EDBT 09]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zh-CN" sz="3000" dirty="0" smtClean="0">
                <a:ea typeface="宋体" pitchFamily="2" charset="-122"/>
              </a:rPr>
              <a:t>Can we avoid generating all results first?</a:t>
            </a:r>
            <a:endParaRPr lang="zh-CN" altLang="en-US" sz="3000" dirty="0" smtClean="0">
              <a:ea typeface="宋体" pitchFamily="2" charset="-122"/>
            </a:endParaRPr>
          </a:p>
          <a:p>
            <a:endParaRPr lang="en-US" altLang="zh-CN" sz="900" dirty="0" smtClean="0">
              <a:ea typeface="宋体" pitchFamily="2" charset="-122"/>
            </a:endParaRPr>
          </a:p>
          <a:p>
            <a:r>
              <a:rPr lang="en-US" altLang="zh-CN" sz="3000" dirty="0" smtClean="0">
                <a:ea typeface="宋体" pitchFamily="2" charset="-122"/>
              </a:rPr>
              <a:t>Input: Query</a:t>
            </a:r>
          </a:p>
          <a:p>
            <a:r>
              <a:rPr lang="en-US" altLang="zh-CN" sz="3000" dirty="0" smtClean="0">
                <a:ea typeface="宋体" pitchFamily="2" charset="-122"/>
              </a:rPr>
              <a:t>Output: Top-k ranked non-keyword terms in the results.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zh-CN" sz="700" dirty="0" smtClean="0">
              <a:ea typeface="宋体" pitchFamily="2" charset="-122"/>
            </a:endParaRP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zh-CN" sz="3000" dirty="0" smtClean="0">
                <a:ea typeface="宋体" pitchFamily="2" charset="-122"/>
              </a:rPr>
              <a:t>Capable of computing top-k terms efficiently without even generating results.</a:t>
            </a:r>
          </a:p>
          <a:p>
            <a:endParaRPr lang="en-US" altLang="zh-CN" sz="700" dirty="0" smtClean="0">
              <a:ea typeface="宋体" pitchFamily="2" charset="-122"/>
            </a:endParaRPr>
          </a:p>
          <a:p>
            <a:r>
              <a:rPr lang="en-US" altLang="zh-CN" sz="3000" dirty="0" smtClean="0">
                <a:ea typeface="宋体" pitchFamily="2" charset="-122"/>
              </a:rPr>
              <a:t>Terms in results are ranked by frequency.</a:t>
            </a:r>
          </a:p>
          <a:p>
            <a:pPr lvl="1"/>
            <a:r>
              <a:rPr lang="en-US" altLang="zh-CN" sz="2600" dirty="0" smtClean="0">
                <a:ea typeface="宋体" pitchFamily="2" charset="-122"/>
              </a:rPr>
              <a:t>Tradeoff of quality and efficiency.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9CBCB2-E0D4-4F16-AEB6-B38B6DBAC761}" type="slidenum">
              <a:rPr lang="zh-CN" altLang="en-US" smtClean="0">
                <a:ea typeface="宋体" pitchFamily="2" charset="-122"/>
              </a:rPr>
              <a:pPr/>
              <a:t>105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144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D288FE6-7028-44E0-AF46-E21F50CEE829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217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Result Definition and Algorithms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Result Analysis and Evaluation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Result Snippets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Mining Interesting Terms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 Table Analysis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Result Evaluation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106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ea typeface="宋体" pitchFamily="2" charset="-122"/>
              </a:rPr>
              <a:t>Table Analysis</a:t>
            </a:r>
            <a:r>
              <a:rPr lang="en-US" altLang="zh-CN" sz="3600" baseline="30000" dirty="0" smtClean="0">
                <a:ea typeface="宋体" pitchFamily="2" charset="-122"/>
              </a:rPr>
              <a:t>[Zhou et al. EDBT 09]</a:t>
            </a:r>
            <a:endParaRPr lang="zh-CN" altLang="en-US" sz="3600" baseline="30000" dirty="0" smtClean="0">
              <a:ea typeface="宋体" pitchFamily="2" charset="-122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9895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In some application scenarios, a user may be interested in a group of </a:t>
            </a:r>
            <a:r>
              <a:rPr lang="en-US" altLang="zh-CN" sz="2800" dirty="0" err="1" smtClean="0">
                <a:ea typeface="宋体" pitchFamily="2" charset="-122"/>
              </a:rPr>
              <a:t>tuples</a:t>
            </a:r>
            <a:r>
              <a:rPr lang="en-US" altLang="zh-CN" sz="2800" dirty="0" smtClean="0">
                <a:ea typeface="宋体" pitchFamily="2" charset="-122"/>
              </a:rPr>
              <a:t> jointly matching a set of query keywords.</a:t>
            </a:r>
          </a:p>
          <a:p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800" dirty="0" smtClean="0">
                <a:ea typeface="宋体" pitchFamily="2" charset="-122"/>
              </a:rPr>
              <a:t>Given a keyword query with a set of specified attributes,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Cluster </a:t>
            </a:r>
            <a:r>
              <a:rPr lang="en-US" altLang="zh-CN" sz="2400" dirty="0" err="1" smtClean="0">
                <a:ea typeface="宋体" pitchFamily="2" charset="-122"/>
              </a:rPr>
              <a:t>tuples</a:t>
            </a:r>
            <a:r>
              <a:rPr lang="en-US" altLang="zh-CN" sz="2400" dirty="0" smtClean="0">
                <a:ea typeface="宋体" pitchFamily="2" charset="-122"/>
              </a:rPr>
              <a:t> based on (subsets) of specified attributes so that each cluster has all keywords covered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Output results by clusters,  along with the shared specified attribute values</a:t>
            </a:r>
          </a:p>
          <a:p>
            <a:endParaRPr lang="en-US" altLang="zh-CN" sz="2800" dirty="0" smtClean="0">
              <a:ea typeface="宋体" pitchFamily="2" charset="-122"/>
            </a:endParaRPr>
          </a:p>
          <a:p>
            <a:endParaRPr lang="en-US" altLang="zh-CN" sz="2800" dirty="0" smtClean="0">
              <a:ea typeface="宋体" pitchFamily="2" charset="-122"/>
            </a:endParaRPr>
          </a:p>
          <a:p>
            <a:endParaRPr lang="zh-CN" altLang="en-US" sz="1800" dirty="0" smtClean="0">
              <a:ea typeface="宋体" pitchFamily="2" charset="-122"/>
            </a:endParaRP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F4288E-0968-4652-B766-AC07DBDF7A62}" type="slidenum">
              <a:rPr lang="zh-CN" altLang="en-US" smtClean="0">
                <a:ea typeface="宋体" pitchFamily="2" charset="-122"/>
              </a:rPr>
              <a:pPr/>
              <a:t>107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247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8878DC53-BDE6-47B8-94CB-135DEBA12A7B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ea typeface="宋体" pitchFamily="2" charset="-122"/>
              </a:rPr>
              <a:t>Table Analysis </a:t>
            </a:r>
            <a:r>
              <a:rPr lang="en-US" altLang="zh-CN" sz="3600" baseline="30000" dirty="0" smtClean="0">
                <a:ea typeface="宋体" pitchFamily="2" charset="-122"/>
              </a:rPr>
              <a:t>[Zhou et al. EDBT 09]</a:t>
            </a:r>
            <a:endParaRPr lang="zh-CN" altLang="en-US" sz="3600" baseline="30000" dirty="0" smtClean="0">
              <a:ea typeface="宋体" pitchFamily="2" charset="-122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755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Input: 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Keywords: “pool, motorcycle, American food”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Interesting attributes specified by the user: month state</a:t>
            </a:r>
          </a:p>
          <a:p>
            <a:r>
              <a:rPr lang="en-US" altLang="zh-CN" sz="2400" dirty="0" smtClean="0">
                <a:ea typeface="宋体" pitchFamily="2" charset="-122"/>
              </a:rPr>
              <a:t>Goal: cluster </a:t>
            </a:r>
            <a:r>
              <a:rPr lang="en-US" altLang="zh-CN" sz="2400" dirty="0" err="1" smtClean="0">
                <a:ea typeface="宋体" pitchFamily="2" charset="-122"/>
              </a:rPr>
              <a:t>tuples</a:t>
            </a:r>
            <a:r>
              <a:rPr lang="en-US" altLang="zh-CN" sz="2400" dirty="0" smtClean="0">
                <a:ea typeface="宋体" pitchFamily="2" charset="-122"/>
              </a:rPr>
              <a:t> so that each cluster has the same value of month and/or state and contains query keywords</a:t>
            </a:r>
          </a:p>
          <a:p>
            <a:r>
              <a:rPr lang="en-US" altLang="zh-CN" sz="2400" dirty="0" smtClean="0">
                <a:ea typeface="宋体" pitchFamily="2" charset="-122"/>
              </a:rPr>
              <a:t>Output</a:t>
            </a: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D7BF9F-C45A-4A44-8E63-F87A6F7EB335}" type="slidenum">
              <a:rPr lang="zh-CN" altLang="en-US" smtClean="0">
                <a:ea typeface="宋体" pitchFamily="2" charset="-122"/>
              </a:rPr>
              <a:pPr/>
              <a:t>108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3494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74A87D89-D9AD-4A92-A726-7EBF54116426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3495" name="Rounded Rectangular Callout 7"/>
          <p:cNvSpPr>
            <a:spLocks noChangeArrowheads="1"/>
          </p:cNvSpPr>
          <p:nvPr/>
        </p:nvSpPr>
        <p:spPr bwMode="auto">
          <a:xfrm>
            <a:off x="5562600" y="4191000"/>
            <a:ext cx="1219200" cy="533400"/>
          </a:xfrm>
          <a:prstGeom prst="wedgeRoundRectCallout">
            <a:avLst>
              <a:gd name="adj1" fmla="val -62579"/>
              <a:gd name="adj2" fmla="val 112634"/>
              <a:gd name="adj3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zh-CN" sz="1800" b="1">
              <a:solidFill>
                <a:schemeClr val="tx1"/>
              </a:solidFill>
              <a:latin typeface="Garamond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5884" y="3804979"/>
          <a:ext cx="7481669" cy="2694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16"/>
                <a:gridCol w="685800"/>
                <a:gridCol w="990600"/>
                <a:gridCol w="2362200"/>
                <a:gridCol w="2610553"/>
              </a:tblGrid>
              <a:tr h="439079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a typeface="宋体" pitchFamily="2" charset="-122"/>
                        </a:rPr>
                        <a:t>Month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a typeface="宋体" pitchFamily="2" charset="-122"/>
                        </a:rPr>
                        <a:t>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ea typeface="宋体" pitchFamily="2" charset="-122"/>
                        </a:rPr>
                        <a:t>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330986">
                <a:tc>
                  <a:txBody>
                    <a:bodyPr/>
                    <a:lstStyle/>
                    <a:p>
                      <a:r>
                        <a:rPr lang="en-US" sz="1600" b="0" i="0" u="none" dirty="0" smtClean="0"/>
                        <a:t>Dec</a:t>
                      </a:r>
                      <a:endParaRPr lang="en-US" sz="1600" b="0" i="0" u="none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 smtClean="0"/>
                        <a:t>TX</a:t>
                      </a:r>
                      <a:endParaRPr lang="en-US" sz="1600" b="0" i="0" u="none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Houston</a:t>
                      </a:r>
                      <a:endParaRPr lang="en-US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 Open</a:t>
                      </a:r>
                      <a:r>
                        <a:rPr lang="en-US" sz="1600" b="0" u="non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u="sng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Pool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Best of 19, ranking</a:t>
                      </a:r>
                      <a:endParaRPr lang="en-US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330986">
                <a:tc>
                  <a:txBody>
                    <a:bodyPr/>
                    <a:lstStyle/>
                    <a:p>
                      <a:r>
                        <a:rPr lang="en-US" sz="1600" b="0" i="0" u="none" dirty="0" smtClean="0"/>
                        <a:t>Dec</a:t>
                      </a:r>
                      <a:endParaRPr lang="en-US" sz="1600" b="0" i="0" u="none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 smtClean="0"/>
                        <a:t>TX</a:t>
                      </a:r>
                      <a:endParaRPr lang="en-US" sz="1600" b="0" i="0" u="none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Dallas</a:t>
                      </a:r>
                      <a:endParaRPr lang="en-US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Cowboy’s dream run</a:t>
                      </a:r>
                      <a:endParaRPr lang="en-US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solidFill>
                            <a:srgbClr val="C00000"/>
                          </a:solidFill>
                        </a:rPr>
                        <a:t>Motorcycle</a:t>
                      </a:r>
                      <a:r>
                        <a:rPr lang="en-US" sz="1600" b="1" dirty="0" smtClean="0"/>
                        <a:t>,</a:t>
                      </a:r>
                      <a:r>
                        <a:rPr lang="en-US" sz="1600" dirty="0" smtClean="0"/>
                        <a:t> beer</a:t>
                      </a:r>
                      <a:endParaRPr lang="en-US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330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dirty="0" smtClean="0"/>
                        <a:t>Dec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 smtClean="0"/>
                        <a:t>TX</a:t>
                      </a:r>
                      <a:endParaRPr lang="en-US" sz="1600" b="0" i="0" u="none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Austin</a:t>
                      </a:r>
                      <a:endParaRPr lang="en-US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SPAM Museum</a:t>
                      </a:r>
                      <a:r>
                        <a:rPr lang="en-US" sz="1600" baseline="0" dirty="0" smtClean="0"/>
                        <a:t> party</a:t>
                      </a:r>
                      <a:endParaRPr lang="en-US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Classical </a:t>
                      </a:r>
                      <a:r>
                        <a:rPr lang="en-US" sz="1600" b="1" u="sng" dirty="0" smtClean="0">
                          <a:solidFill>
                            <a:srgbClr val="C00000"/>
                          </a:solidFill>
                        </a:rPr>
                        <a:t>American fo</a:t>
                      </a:r>
                      <a:r>
                        <a:rPr lang="en-US" sz="1600" b="1" u="sng" dirty="0" smtClean="0"/>
                        <a:t>od</a:t>
                      </a:r>
                      <a:endParaRPr lang="en-US" sz="1600" b="1" u="sng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330986">
                <a:tc>
                  <a:txBody>
                    <a:bodyPr/>
                    <a:lstStyle/>
                    <a:p>
                      <a:r>
                        <a:rPr lang="en-US" sz="1600" b="0" i="0" u="none" dirty="0" smtClean="0">
                          <a:solidFill>
                            <a:schemeClr val="tx2"/>
                          </a:solidFill>
                        </a:rPr>
                        <a:t>Oct</a:t>
                      </a:r>
                      <a:endParaRPr lang="en-US" sz="1600" b="0" i="0" u="non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 smtClean="0">
                          <a:solidFill>
                            <a:schemeClr val="tx2"/>
                          </a:solidFill>
                        </a:rPr>
                        <a:t>MI</a:t>
                      </a:r>
                      <a:endParaRPr lang="en-US" sz="1600" b="0" i="0" u="non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Detroit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solidFill>
                            <a:srgbClr val="C00000"/>
                          </a:solidFill>
                        </a:rPr>
                        <a:t>Motorcycle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Rallies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Tournament, round robin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0986">
                <a:tc>
                  <a:txBody>
                    <a:bodyPr/>
                    <a:lstStyle/>
                    <a:p>
                      <a:r>
                        <a:rPr lang="en-US" sz="1600" b="0" i="0" u="none" dirty="0" smtClean="0">
                          <a:solidFill>
                            <a:schemeClr val="tx2"/>
                          </a:solidFill>
                        </a:rPr>
                        <a:t>Oct</a:t>
                      </a:r>
                      <a:endParaRPr lang="en-US" sz="1600" b="0" i="0" u="non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 smtClean="0">
                          <a:solidFill>
                            <a:schemeClr val="tx2"/>
                          </a:solidFill>
                        </a:rPr>
                        <a:t>MI</a:t>
                      </a:r>
                      <a:endParaRPr lang="en-US" sz="1600" b="0" i="0" u="non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Flint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Michigan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1" u="sng" baseline="0" dirty="0" smtClean="0">
                          <a:solidFill>
                            <a:srgbClr val="C00000"/>
                          </a:solidFill>
                        </a:rPr>
                        <a:t>Pool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Exhibition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Non-ranking, 2 days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0986">
                <a:tc>
                  <a:txBody>
                    <a:bodyPr/>
                    <a:lstStyle/>
                    <a:p>
                      <a:r>
                        <a:rPr lang="en-US" sz="1600" b="0" i="0" u="none" dirty="0" smtClean="0">
                          <a:solidFill>
                            <a:schemeClr val="tx2"/>
                          </a:solidFill>
                        </a:rPr>
                        <a:t>Sep</a:t>
                      </a:r>
                      <a:endParaRPr lang="en-US" sz="1600" b="0" i="0" u="non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 smtClean="0">
                          <a:solidFill>
                            <a:schemeClr val="tx2"/>
                          </a:solidFill>
                        </a:rPr>
                        <a:t>MI</a:t>
                      </a:r>
                      <a:endParaRPr lang="en-US" sz="1600" b="0" i="0" u="non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Lansing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solidFill>
                            <a:srgbClr val="C00000"/>
                          </a:solidFill>
                        </a:rPr>
                        <a:t>American</a:t>
                      </a:r>
                      <a:r>
                        <a:rPr lang="en-US" sz="1600" b="1" u="sng" baseline="0" dirty="0" smtClean="0">
                          <a:solidFill>
                            <a:srgbClr val="C00000"/>
                          </a:solidFill>
                        </a:rPr>
                        <a:t> Food </a:t>
                      </a:r>
                      <a:r>
                        <a:rPr lang="en-US" sz="1600" u="none" baseline="0" dirty="0" smtClean="0">
                          <a:solidFill>
                            <a:schemeClr val="tx2"/>
                          </a:solidFill>
                        </a:rPr>
                        <a:t>history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The best food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from USA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244" y="4385733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9A46"/>
                </a:solidFill>
              </a:rPr>
              <a:t>December Texas</a:t>
            </a:r>
            <a:endParaRPr lang="en-US" sz="2000" dirty="0">
              <a:solidFill>
                <a:srgbClr val="009A4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" y="4255910"/>
            <a:ext cx="1524000" cy="9708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" y="5235222"/>
            <a:ext cx="1524000" cy="101317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96" y="5410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*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Michigan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  <p:bldP spid="10" grpId="0"/>
      <p:bldP spid="11" grpId="0" animBg="1"/>
      <p:bldP spid="12" grpId="0" animBg="1"/>
      <p:bldP spid="1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217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45296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Result Definition and Algorithms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Result Analysis and Evaluation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Result Snippets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Mining Interesting Terms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Table Analysis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 Result Evaluation: Empirical </a:t>
            </a:r>
            <a:r>
              <a:rPr lang="en-US" altLang="zh-CN" sz="2400" dirty="0" err="1" smtClean="0">
                <a:solidFill>
                  <a:srgbClr val="C00000"/>
                </a:solidFill>
                <a:ea typeface="宋体" pitchFamily="2" charset="-122"/>
              </a:rPr>
              <a:t>vs</a:t>
            </a:r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 Formal 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109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229600" cy="1100138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Timeline /1</a:t>
            </a:r>
            <a:endParaRPr lang="en-US" altLang="zh-CN" sz="4000" dirty="0">
              <a:ea typeface="宋体" pitchFamily="2" charset="-12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38200" y="1614642"/>
            <a:ext cx="8305800" cy="1588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304800" y="2140082"/>
            <a:ext cx="990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XML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rot="5400000">
            <a:off x="4572000" y="1537648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4343400" y="1156648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2005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rot="5400000">
            <a:off x="2590800" y="15384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3651912" y="15384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Rectangle 55"/>
          <p:cNvSpPr/>
          <p:nvPr/>
        </p:nvSpPr>
        <p:spPr bwMode="auto">
          <a:xfrm>
            <a:off x="2209800" y="17526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XKeyword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5562600" y="15384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5334000" y="1157442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2006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rot="5400000">
            <a:off x="6553200" y="15384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6324600" y="1157442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2007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rot="5400000">
            <a:off x="7543800" y="15384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7315200" y="1157442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2008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 rot="5400000">
            <a:off x="8458200" y="1537648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8229600" y="1156648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2009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209800" y="24384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XSEarch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209800" y="31242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XRank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7526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MLCA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3505200" y="1143000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2004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2362200" y="1143000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4191000" y="17526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SLCA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172200" y="17526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XSeek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172200" y="24384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SLCA</a:t>
            </a:r>
            <a:r>
              <a:rPr kumimoji="0" lang="en-AU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2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172200" y="31242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CVLCA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5181600" y="17526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Tree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proximity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7162800" y="17526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MaxMatch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2800" y="24384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eXtract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8175008" y="1766248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XReal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161360" y="2452048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RTF</a:t>
            </a:r>
          </a:p>
        </p:txBody>
      </p:sp>
      <p:cxnSp>
        <p:nvCxnSpPr>
          <p:cNvPr id="105" name="Straight Connector 104"/>
          <p:cNvCxnSpPr/>
          <p:nvPr/>
        </p:nvCxnSpPr>
        <p:spPr bwMode="auto">
          <a:xfrm>
            <a:off x="304800" y="3968882"/>
            <a:ext cx="861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Rectangle 105"/>
          <p:cNvSpPr/>
          <p:nvPr/>
        </p:nvSpPr>
        <p:spPr bwMode="auto">
          <a:xfrm>
            <a:off x="381000" y="4191000"/>
            <a:ext cx="990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Nested Graphs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/Workflows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8077200" y="40386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WISE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7162800" y="31242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ELCA</a:t>
            </a:r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0CC96CF3-54A1-4E7A-B5E9-D9231DFC66C1}" type="slidenum">
              <a:rPr lang="zh-CN" altLang="en-US" smtClean="0">
                <a:ea typeface="宋体" pitchFamily="2" charset="-122"/>
              </a:rPr>
              <a:pPr/>
              <a:t>11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45" name="Date Placeholder 5"/>
          <p:cNvSpPr>
            <a:spLocks noGrp="1"/>
          </p:cNvSpPr>
          <p:nvPr>
            <p:ph type="dt" sz="quarter" idx="12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B6F51F18-F957-4A37-B08E-A05F5E69BA28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INEX - </a:t>
            </a:r>
            <a:r>
              <a:rPr lang="en-US" altLang="zh-CN" sz="2400" dirty="0" err="1" smtClean="0">
                <a:ea typeface="宋体" pitchFamily="2" charset="-122"/>
              </a:rPr>
              <a:t>INitiative</a:t>
            </a:r>
            <a:r>
              <a:rPr lang="en-US" altLang="zh-CN" sz="2400" dirty="0" smtClean="0">
                <a:ea typeface="宋体" pitchFamily="2" charset="-122"/>
              </a:rPr>
              <a:t> for the Evaluation of XML Retrieval</a:t>
            </a:r>
            <a:endParaRPr lang="zh-CN" altLang="en-US" sz="2400" dirty="0" smtClean="0">
              <a:ea typeface="宋体" pitchFamily="2" charset="-122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7995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Benchmarks for DB: TPC,  for IR: TREC</a:t>
            </a:r>
          </a:p>
          <a:p>
            <a:r>
              <a:rPr lang="en-US" altLang="zh-CN" sz="2400" dirty="0" smtClean="0">
                <a:ea typeface="宋体" pitchFamily="2" charset="-122"/>
              </a:rPr>
              <a:t>A large-scale campaign for the evaluation of document-oriented XML retrieval systems.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Document oriented XML </a:t>
            </a:r>
          </a:p>
          <a:p>
            <a:pPr lvl="1"/>
            <a:endParaRPr lang="en-US" altLang="zh-CN" sz="2400" dirty="0" smtClean="0">
              <a:ea typeface="宋体" pitchFamily="2" charset="-122"/>
            </a:endParaRPr>
          </a:p>
          <a:p>
            <a:pPr lvl="1"/>
            <a:endParaRPr lang="en-US" altLang="zh-CN" sz="2400" dirty="0" smtClean="0">
              <a:ea typeface="宋体" pitchFamily="2" charset="-122"/>
            </a:endParaRPr>
          </a:p>
          <a:p>
            <a:pPr lvl="1"/>
            <a:endParaRPr lang="en-US" altLang="zh-CN" sz="2400" dirty="0" smtClean="0">
              <a:ea typeface="宋体" pitchFamily="2" charset="-122"/>
            </a:endParaRPr>
          </a:p>
          <a:p>
            <a:pPr lvl="1"/>
            <a:endParaRPr lang="en-US" altLang="zh-CN" sz="2400" dirty="0" smtClean="0">
              <a:ea typeface="宋体" pitchFamily="2" charset="-122"/>
            </a:endParaRPr>
          </a:p>
          <a:p>
            <a:pPr lvl="1"/>
            <a:endParaRPr lang="en-US" altLang="zh-CN" sz="2400" dirty="0" smtClean="0">
              <a:ea typeface="宋体" pitchFamily="2" charset="-122"/>
            </a:endParaRP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Search quality is evaluated by large-scale user studies.</a:t>
            </a:r>
            <a:endParaRPr lang="zh-CN" altLang="en-US" sz="2400" dirty="0" smtClean="0">
              <a:ea typeface="宋体" pitchFamily="2" charset="-122"/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29C055-64D1-4FAD-A099-695FE9876D49}" type="slidenum">
              <a:rPr lang="zh-CN" altLang="en-US" smtClean="0">
                <a:ea typeface="宋体" pitchFamily="2" charset="-122"/>
              </a:rPr>
              <a:pPr/>
              <a:t>110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554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75131CEB-2B3D-49BF-9049-0E20C59FB56D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655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4786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35100" y="6002635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http://inex.is.informatik.uni-duisburg.de/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ea typeface="宋体" pitchFamily="2" charset="-122"/>
              </a:rPr>
              <a:t>Axiomatic Framework</a:t>
            </a:r>
            <a:endParaRPr lang="zh-CN" altLang="en-US" sz="3600" baseline="30000" dirty="0" smtClean="0">
              <a:ea typeface="宋体" pitchFamily="2" charset="-122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720850"/>
            <a:ext cx="8229600" cy="467995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Formalize broad intuitions as a collection of simple axioms and evaluate strategies based on the axioms.</a:t>
            </a:r>
          </a:p>
          <a:p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800" dirty="0" smtClean="0">
                <a:ea typeface="宋体" pitchFamily="2" charset="-122"/>
              </a:rPr>
              <a:t>It has been successful in many areas, e.g. mathematical economics, clustering, location theory, collaborative filtering, etc</a:t>
            </a:r>
          </a:p>
          <a:p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F9FBAE-97EE-4F3C-AF0D-2EB120166EC3}" type="slidenum">
              <a:rPr lang="zh-CN" altLang="en-US" smtClean="0">
                <a:ea typeface="宋体" pitchFamily="2" charset="-122"/>
              </a:rPr>
              <a:pPr/>
              <a:t>111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168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1B7B3647-F16C-45B6-815A-1FCD98D11776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Axioms </a:t>
            </a:r>
            <a:r>
              <a:rPr lang="en-US" altLang="zh-CN" baseline="30000" dirty="0" smtClean="0">
                <a:ea typeface="宋体" pitchFamily="2" charset="-122"/>
              </a:rPr>
              <a:t>[Liu et al. VLDB 08]</a:t>
            </a:r>
            <a:endParaRPr lang="zh-CN" altLang="en-US" baseline="30000" dirty="0" smtClean="0">
              <a:ea typeface="宋体" pitchFamily="2" charset="-122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9950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ea typeface="宋体" pitchFamily="2" charset="-122"/>
              </a:rPr>
              <a:t>	</a:t>
            </a:r>
            <a:r>
              <a:rPr lang="en-US" altLang="zh-CN" sz="2800" dirty="0" smtClean="0">
                <a:ea typeface="宋体" pitchFamily="2" charset="-122"/>
              </a:rPr>
              <a:t>Axioms for XML keyword search have been proposed for identifying relevant keyword matches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Assuming “AND” semantics</a:t>
            </a:r>
          </a:p>
          <a:p>
            <a:pPr lvl="1"/>
            <a:endParaRPr lang="en-US" altLang="zh-CN" sz="900" dirty="0" smtClean="0"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Some abnormal behaviors can be clearly observed when examining results of two similar queries or one query on two similar documents produced by the same search engine.</a:t>
            </a:r>
          </a:p>
          <a:p>
            <a:pPr lvl="1"/>
            <a:endParaRPr lang="en-US" altLang="zh-CN" sz="900" dirty="0" smtClean="0"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Four axioms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Data </a:t>
            </a:r>
            <a:r>
              <a:rPr lang="en-US" altLang="zh-CN" sz="2000" dirty="0" err="1" smtClean="0">
                <a:ea typeface="宋体" pitchFamily="2" charset="-122"/>
              </a:rPr>
              <a:t>Monotonicity</a:t>
            </a:r>
            <a:endParaRPr lang="en-US" altLang="zh-CN" sz="2000" dirty="0" smtClean="0">
              <a:ea typeface="宋体" pitchFamily="2" charset="-122"/>
            </a:endParaRP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Query </a:t>
            </a:r>
            <a:r>
              <a:rPr lang="en-US" altLang="zh-CN" sz="2000" dirty="0" err="1" smtClean="0">
                <a:ea typeface="宋体" pitchFamily="2" charset="-122"/>
              </a:rPr>
              <a:t>Monotonicity</a:t>
            </a:r>
            <a:endParaRPr lang="en-US" altLang="zh-CN" sz="2000" dirty="0" smtClean="0">
              <a:ea typeface="宋体" pitchFamily="2" charset="-122"/>
            </a:endParaRP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Data Consistency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Query Consistency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8AC4BE-C716-4E47-B7FE-0D83AAAFAC5A}" type="slidenum">
              <a:rPr lang="zh-CN" altLang="en-US" smtClean="0">
                <a:ea typeface="宋体" pitchFamily="2" charset="-122"/>
              </a:rPr>
              <a:pPr/>
              <a:t>112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271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86490DE3-1E54-4E79-A1CD-D9E506BFDC8F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Example: Query </a:t>
            </a:r>
            <a:r>
              <a:rPr lang="en-US" altLang="zh-CN" sz="3200" dirty="0" err="1" smtClean="0">
                <a:ea typeface="宋体" pitchFamily="2" charset="-122"/>
              </a:rPr>
              <a:t>Monotonicity</a:t>
            </a:r>
            <a:r>
              <a:rPr lang="en-US" altLang="zh-CN" sz="3200" dirty="0" smtClean="0">
                <a:ea typeface="宋体" pitchFamily="2" charset="-122"/>
              </a:rPr>
              <a:t> / Consistency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D2C916-5264-45B3-9D22-A2FB173637FA}" type="slidenum">
              <a:rPr lang="zh-CN" altLang="en-US" smtClean="0">
                <a:ea typeface="宋体" pitchFamily="2" charset="-122"/>
              </a:rPr>
              <a:pPr/>
              <a:t>113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4757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7D369580-4376-494E-BCF6-27D2FC0556E5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3500" y="5491163"/>
            <a:ext cx="8991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smtClean="0">
                <a:solidFill>
                  <a:srgbClr val="CC0000"/>
                </a:solidFill>
              </a:rPr>
              <a:t>Query </a:t>
            </a:r>
            <a:r>
              <a:rPr lang="en-US" altLang="zh-CN" sz="1800" b="1" dirty="0" err="1" smtClean="0">
                <a:solidFill>
                  <a:srgbClr val="CC0000"/>
                </a:solidFill>
              </a:rPr>
              <a:t>Monotonicity</a:t>
            </a:r>
            <a:r>
              <a:rPr lang="en-US" altLang="zh-CN" sz="1800" b="1" dirty="0">
                <a:solidFill>
                  <a:srgbClr val="CC0000"/>
                </a:solidFill>
              </a:rPr>
              <a:t>:</a:t>
            </a:r>
            <a:r>
              <a:rPr lang="en-US" altLang="zh-CN" sz="1800" dirty="0"/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the </a:t>
            </a:r>
            <a:r>
              <a:rPr lang="en-US" altLang="zh-CN" sz="1800" dirty="0" smtClean="0">
                <a:solidFill>
                  <a:schemeClr val="tx1"/>
                </a:solidFill>
              </a:rPr>
              <a:t># of query results does not increase after adding a query keyword.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smtClean="0">
                <a:solidFill>
                  <a:srgbClr val="CC0000"/>
                </a:solidFill>
              </a:rPr>
              <a:t>Query Consistency</a:t>
            </a:r>
            <a:r>
              <a:rPr lang="en-US" altLang="zh-CN" sz="1800" b="1" dirty="0">
                <a:solidFill>
                  <a:srgbClr val="CC0000"/>
                </a:solidFill>
              </a:rPr>
              <a:t>:</a:t>
            </a:r>
            <a:r>
              <a:rPr lang="en-US" altLang="zh-CN" sz="1800" dirty="0">
                <a:solidFill>
                  <a:srgbClr val="CC0000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the new result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subtree</a:t>
            </a:r>
            <a:r>
              <a:rPr lang="en-US" altLang="zh-CN" sz="1800" dirty="0" smtClean="0">
                <a:solidFill>
                  <a:schemeClr val="tx1"/>
                </a:solidFill>
              </a:rPr>
              <a:t> contains the new query keyword.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94" name="TextBox 7"/>
          <p:cNvSpPr txBox="1">
            <a:spLocks noChangeArrowheads="1"/>
          </p:cNvSpPr>
          <p:nvPr/>
        </p:nvSpPr>
        <p:spPr bwMode="auto">
          <a:xfrm>
            <a:off x="3196277" y="2314575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5" name="TextBox 8"/>
          <p:cNvSpPr txBox="1">
            <a:spLocks noChangeArrowheads="1"/>
          </p:cNvSpPr>
          <p:nvPr/>
        </p:nvSpPr>
        <p:spPr bwMode="auto">
          <a:xfrm>
            <a:off x="457200" y="3538184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TextBox 9"/>
          <p:cNvSpPr txBox="1">
            <a:spLocks noChangeArrowheads="1"/>
          </p:cNvSpPr>
          <p:nvPr/>
        </p:nvSpPr>
        <p:spPr bwMode="auto">
          <a:xfrm>
            <a:off x="595952" y="2962275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7" name="Straight Arrow Connector 96"/>
          <p:cNvCxnSpPr>
            <a:stCxn id="96" idx="2"/>
            <a:endCxn id="95" idx="0"/>
          </p:cNvCxnSpPr>
          <p:nvPr/>
        </p:nvCxnSpPr>
        <p:spPr>
          <a:xfrm rot="5400000">
            <a:off x="823428" y="3417996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4" idx="2"/>
            <a:endCxn id="96" idx="0"/>
          </p:cNvCxnSpPr>
          <p:nvPr/>
        </p:nvCxnSpPr>
        <p:spPr>
          <a:xfrm rot="5400000">
            <a:off x="2058248" y="1538496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12"/>
          <p:cNvSpPr txBox="1">
            <a:spLocks noChangeArrowheads="1"/>
          </p:cNvSpPr>
          <p:nvPr/>
        </p:nvSpPr>
        <p:spPr bwMode="auto">
          <a:xfrm>
            <a:off x="2419990" y="3025775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13"/>
          <p:cNvSpPr txBox="1">
            <a:spLocks noChangeArrowheads="1"/>
          </p:cNvSpPr>
          <p:nvPr/>
        </p:nvSpPr>
        <p:spPr bwMode="auto">
          <a:xfrm>
            <a:off x="1812572" y="3521692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TextBox 14"/>
          <p:cNvSpPr txBox="1">
            <a:spLocks noChangeArrowheads="1"/>
          </p:cNvSpPr>
          <p:nvPr/>
        </p:nvSpPr>
        <p:spPr bwMode="auto">
          <a:xfrm>
            <a:off x="1667161" y="4090285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2512396" y="4077407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Box 16"/>
          <p:cNvSpPr txBox="1">
            <a:spLocks noChangeArrowheads="1"/>
          </p:cNvSpPr>
          <p:nvPr/>
        </p:nvSpPr>
        <p:spPr bwMode="auto">
          <a:xfrm>
            <a:off x="2487590" y="3539463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4" name="Straight Arrow Connector 103"/>
          <p:cNvCxnSpPr>
            <a:stCxn id="103" idx="2"/>
            <a:endCxn id="102" idx="0"/>
          </p:cNvCxnSpPr>
          <p:nvPr/>
        </p:nvCxnSpPr>
        <p:spPr>
          <a:xfrm rot="16200000" flipH="1">
            <a:off x="2783128" y="3974922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8"/>
          <p:cNvSpPr txBox="1">
            <a:spLocks noChangeArrowheads="1"/>
          </p:cNvSpPr>
          <p:nvPr/>
        </p:nvSpPr>
        <p:spPr bwMode="auto">
          <a:xfrm>
            <a:off x="2303485" y="4629373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6" name="Straight Arrow Connector 105"/>
          <p:cNvCxnSpPr>
            <a:stCxn id="102" idx="2"/>
            <a:endCxn id="105" idx="0"/>
          </p:cNvCxnSpPr>
          <p:nvPr/>
        </p:nvCxnSpPr>
        <p:spPr>
          <a:xfrm rot="16200000" flipH="1">
            <a:off x="2780417" y="4521157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0" idx="2"/>
            <a:endCxn id="101" idx="0"/>
          </p:cNvCxnSpPr>
          <p:nvPr/>
        </p:nvCxnSpPr>
        <p:spPr>
          <a:xfrm rot="16200000" flipH="1">
            <a:off x="2023707" y="3970580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9" idx="2"/>
            <a:endCxn id="100" idx="0"/>
          </p:cNvCxnSpPr>
          <p:nvPr/>
        </p:nvCxnSpPr>
        <p:spPr>
          <a:xfrm rot="5400000">
            <a:off x="2382882" y="3115489"/>
            <a:ext cx="157363" cy="6550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9" idx="2"/>
            <a:endCxn id="103" idx="0"/>
          </p:cNvCxnSpPr>
          <p:nvPr/>
        </p:nvCxnSpPr>
        <p:spPr>
          <a:xfrm rot="16200000" flipH="1">
            <a:off x="2746992" y="3406421"/>
            <a:ext cx="175134" cy="90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37"/>
          <p:cNvSpPr txBox="1">
            <a:spLocks noChangeArrowheads="1"/>
          </p:cNvSpPr>
          <p:nvPr/>
        </p:nvSpPr>
        <p:spPr bwMode="auto">
          <a:xfrm>
            <a:off x="4768256" y="3019425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1" name="TextBox 38"/>
          <p:cNvSpPr txBox="1">
            <a:spLocks noChangeArrowheads="1"/>
          </p:cNvSpPr>
          <p:nvPr/>
        </p:nvSpPr>
        <p:spPr bwMode="auto">
          <a:xfrm>
            <a:off x="4267200" y="3524250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" name="TextBox 39"/>
          <p:cNvSpPr txBox="1">
            <a:spLocks noChangeArrowheads="1"/>
          </p:cNvSpPr>
          <p:nvPr/>
        </p:nvSpPr>
        <p:spPr bwMode="auto">
          <a:xfrm>
            <a:off x="4159581" y="4078574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" name="TextBox 40"/>
          <p:cNvSpPr txBox="1">
            <a:spLocks noChangeArrowheads="1"/>
          </p:cNvSpPr>
          <p:nvPr/>
        </p:nvSpPr>
        <p:spPr bwMode="auto">
          <a:xfrm>
            <a:off x="4830808" y="4086511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4" name="TextBox 41"/>
          <p:cNvSpPr txBox="1">
            <a:spLocks noChangeArrowheads="1"/>
          </p:cNvSpPr>
          <p:nvPr/>
        </p:nvSpPr>
        <p:spPr bwMode="auto">
          <a:xfrm>
            <a:off x="4811118" y="3524250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5" name="Straight Arrow Connector 114"/>
          <p:cNvCxnSpPr>
            <a:stCxn id="114" idx="2"/>
            <a:endCxn id="113" idx="0"/>
          </p:cNvCxnSpPr>
          <p:nvPr/>
        </p:nvCxnSpPr>
        <p:spPr>
          <a:xfrm rot="16200000" flipH="1">
            <a:off x="5115113" y="3973146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43"/>
          <p:cNvSpPr txBox="1">
            <a:spLocks noChangeArrowheads="1"/>
          </p:cNvSpPr>
          <p:nvPr/>
        </p:nvSpPr>
        <p:spPr bwMode="auto">
          <a:xfrm>
            <a:off x="4852371" y="4590280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7" name="Straight Arrow Connector 116"/>
          <p:cNvCxnSpPr>
            <a:stCxn id="113" idx="2"/>
            <a:endCxn id="116" idx="0"/>
          </p:cNvCxnSpPr>
          <p:nvPr/>
        </p:nvCxnSpPr>
        <p:spPr>
          <a:xfrm rot="16200000" flipH="1">
            <a:off x="5147126" y="4506415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1" idx="2"/>
            <a:endCxn id="112" idx="0"/>
          </p:cNvCxnSpPr>
          <p:nvPr/>
        </p:nvCxnSpPr>
        <p:spPr>
          <a:xfrm rot="16200000" flipH="1">
            <a:off x="4482697" y="3965921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0" idx="2"/>
            <a:endCxn id="111" idx="0"/>
          </p:cNvCxnSpPr>
          <p:nvPr/>
        </p:nvCxnSpPr>
        <p:spPr>
          <a:xfrm rot="5400000">
            <a:off x="4792735" y="3151059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0" idx="2"/>
            <a:endCxn id="114" idx="0"/>
          </p:cNvCxnSpPr>
          <p:nvPr/>
        </p:nvCxnSpPr>
        <p:spPr>
          <a:xfrm rot="16200000" flipH="1">
            <a:off x="5112555" y="3411348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4" idx="2"/>
            <a:endCxn id="110" idx="0"/>
          </p:cNvCxnSpPr>
          <p:nvPr/>
        </p:nvCxnSpPr>
        <p:spPr>
          <a:xfrm rot="16200000" flipH="1">
            <a:off x="4140828" y="1994328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94" idx="2"/>
            <a:endCxn id="99" idx="0"/>
          </p:cNvCxnSpPr>
          <p:nvPr/>
        </p:nvCxnSpPr>
        <p:spPr>
          <a:xfrm rot="5400000">
            <a:off x="2949233" y="2492981"/>
            <a:ext cx="372646" cy="6929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50"/>
          <p:cNvSpPr txBox="1">
            <a:spLocks noChangeArrowheads="1"/>
          </p:cNvSpPr>
          <p:nvPr/>
        </p:nvSpPr>
        <p:spPr bwMode="auto">
          <a:xfrm>
            <a:off x="6396677" y="3019425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" name="TextBox 51"/>
          <p:cNvSpPr txBox="1">
            <a:spLocks noChangeArrowheads="1"/>
          </p:cNvSpPr>
          <p:nvPr/>
        </p:nvSpPr>
        <p:spPr bwMode="auto">
          <a:xfrm>
            <a:off x="6224941" y="3524250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5" name="TextBox 52"/>
          <p:cNvSpPr txBox="1">
            <a:spLocks noChangeArrowheads="1"/>
          </p:cNvSpPr>
          <p:nvPr/>
        </p:nvSpPr>
        <p:spPr bwMode="auto">
          <a:xfrm>
            <a:off x="6121445" y="4037630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TextBox 53"/>
          <p:cNvSpPr txBox="1">
            <a:spLocks noChangeArrowheads="1"/>
          </p:cNvSpPr>
          <p:nvPr/>
        </p:nvSpPr>
        <p:spPr bwMode="auto">
          <a:xfrm>
            <a:off x="6725004" y="4059215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7" name="TextBox 54"/>
          <p:cNvSpPr txBox="1">
            <a:spLocks noChangeArrowheads="1"/>
          </p:cNvSpPr>
          <p:nvPr/>
        </p:nvSpPr>
        <p:spPr bwMode="auto">
          <a:xfrm>
            <a:off x="6664370" y="3524250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8" name="Straight Arrow Connector 127"/>
          <p:cNvCxnSpPr>
            <a:stCxn id="127" idx="2"/>
            <a:endCxn id="126" idx="0"/>
          </p:cNvCxnSpPr>
          <p:nvPr/>
        </p:nvCxnSpPr>
        <p:spPr>
          <a:xfrm rot="16200000" flipH="1">
            <a:off x="7021535" y="3958076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56"/>
          <p:cNvSpPr txBox="1">
            <a:spLocks noChangeArrowheads="1"/>
          </p:cNvSpPr>
          <p:nvPr/>
        </p:nvSpPr>
        <p:spPr bwMode="auto">
          <a:xfrm>
            <a:off x="6646577" y="4597355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0" name="Straight Arrow Connector 129"/>
          <p:cNvCxnSpPr>
            <a:stCxn id="126" idx="2"/>
            <a:endCxn id="129" idx="0"/>
          </p:cNvCxnSpPr>
          <p:nvPr/>
        </p:nvCxnSpPr>
        <p:spPr>
          <a:xfrm rot="16200000" flipH="1">
            <a:off x="7025735" y="4494707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4" idx="2"/>
            <a:endCxn id="125" idx="0"/>
          </p:cNvCxnSpPr>
          <p:nvPr/>
        </p:nvCxnSpPr>
        <p:spPr>
          <a:xfrm rot="16200000" flipH="1">
            <a:off x="6397724" y="3949577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23" idx="2"/>
            <a:endCxn id="124" idx="0"/>
          </p:cNvCxnSpPr>
          <p:nvPr/>
        </p:nvCxnSpPr>
        <p:spPr>
          <a:xfrm rot="5400000">
            <a:off x="6547953" y="3294525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23" idx="2"/>
            <a:endCxn id="127" idx="0"/>
          </p:cNvCxnSpPr>
          <p:nvPr/>
        </p:nvCxnSpPr>
        <p:spPr>
          <a:xfrm rot="16200000" flipH="1">
            <a:off x="6864107" y="3271548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61"/>
          <p:cNvSpPr txBox="1">
            <a:spLocks noChangeArrowheads="1"/>
          </p:cNvSpPr>
          <p:nvPr/>
        </p:nvSpPr>
        <p:spPr bwMode="auto">
          <a:xfrm>
            <a:off x="5502982" y="4079190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5" name="TextBox 62"/>
          <p:cNvSpPr txBox="1">
            <a:spLocks noChangeArrowheads="1"/>
          </p:cNvSpPr>
          <p:nvPr/>
        </p:nvSpPr>
        <p:spPr bwMode="auto">
          <a:xfrm>
            <a:off x="5584870" y="4582959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134" idx="2"/>
            <a:endCxn id="135" idx="0"/>
          </p:cNvCxnSpPr>
          <p:nvPr/>
        </p:nvCxnSpPr>
        <p:spPr>
          <a:xfrm rot="16200000" flipH="1">
            <a:off x="5823666" y="4500285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43" idx="2"/>
            <a:endCxn id="134" idx="0"/>
          </p:cNvCxnSpPr>
          <p:nvPr/>
        </p:nvCxnSpPr>
        <p:spPr>
          <a:xfrm rot="16200000" flipH="1">
            <a:off x="5790066" y="3963048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94" idx="2"/>
            <a:endCxn id="123" idx="0"/>
          </p:cNvCxnSpPr>
          <p:nvPr/>
        </p:nvCxnSpPr>
        <p:spPr>
          <a:xfrm rot="16200000" flipH="1">
            <a:off x="4946704" y="1188452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66"/>
          <p:cNvSpPr txBox="1">
            <a:spLocks noChangeArrowheads="1"/>
          </p:cNvSpPr>
          <p:nvPr/>
        </p:nvSpPr>
        <p:spPr bwMode="auto">
          <a:xfrm>
            <a:off x="1214438" y="3549297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0" name="TextBox 67"/>
          <p:cNvSpPr txBox="1">
            <a:spLocks noChangeArrowheads="1"/>
          </p:cNvSpPr>
          <p:nvPr/>
        </p:nvSpPr>
        <p:spPr bwMode="auto">
          <a:xfrm>
            <a:off x="1329377" y="2973388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1" name="Straight Arrow Connector 140"/>
          <p:cNvCxnSpPr>
            <a:stCxn id="140" idx="2"/>
            <a:endCxn id="139" idx="0"/>
          </p:cNvCxnSpPr>
          <p:nvPr/>
        </p:nvCxnSpPr>
        <p:spPr>
          <a:xfrm rot="16200000" flipH="1">
            <a:off x="1517562" y="3426176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94" idx="2"/>
            <a:endCxn id="140" idx="0"/>
          </p:cNvCxnSpPr>
          <p:nvPr/>
        </p:nvCxnSpPr>
        <p:spPr>
          <a:xfrm rot="5400000">
            <a:off x="2396783" y="1888143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70"/>
          <p:cNvSpPr txBox="1">
            <a:spLocks noChangeArrowheads="1"/>
          </p:cNvSpPr>
          <p:nvPr/>
        </p:nvSpPr>
        <p:spPr bwMode="auto">
          <a:xfrm>
            <a:off x="5481705" y="3512167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stCxn id="110" idx="2"/>
            <a:endCxn id="143" idx="0"/>
          </p:cNvCxnSpPr>
          <p:nvPr/>
        </p:nvCxnSpPr>
        <p:spPr>
          <a:xfrm rot="16200000" flipH="1">
            <a:off x="5457065" y="3066839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80"/>
          <p:cNvSpPr txBox="1">
            <a:spLocks noChangeArrowheads="1"/>
          </p:cNvSpPr>
          <p:nvPr/>
        </p:nvSpPr>
        <p:spPr bwMode="auto">
          <a:xfrm>
            <a:off x="3266436" y="4082388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TextBox 81"/>
          <p:cNvSpPr txBox="1">
            <a:spLocks noChangeArrowheads="1"/>
          </p:cNvSpPr>
          <p:nvPr/>
        </p:nvSpPr>
        <p:spPr bwMode="auto">
          <a:xfrm>
            <a:off x="3205802" y="3533775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7" name="Straight Arrow Connector 146"/>
          <p:cNvCxnSpPr>
            <a:stCxn id="146" idx="2"/>
            <a:endCxn id="145" idx="0"/>
          </p:cNvCxnSpPr>
          <p:nvPr/>
        </p:nvCxnSpPr>
        <p:spPr>
          <a:xfrm rot="16200000" flipH="1">
            <a:off x="3518043" y="3974425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83"/>
          <p:cNvSpPr txBox="1">
            <a:spLocks noChangeArrowheads="1"/>
          </p:cNvSpPr>
          <p:nvPr/>
        </p:nvSpPr>
        <p:spPr bwMode="auto">
          <a:xfrm>
            <a:off x="3307380" y="4643021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9" name="Straight Arrow Connector 148"/>
          <p:cNvCxnSpPr>
            <a:stCxn id="145" idx="2"/>
            <a:endCxn id="148" idx="0"/>
          </p:cNvCxnSpPr>
          <p:nvPr/>
        </p:nvCxnSpPr>
        <p:spPr>
          <a:xfrm rot="16200000" flipH="1">
            <a:off x="3516388" y="4530559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99" idx="2"/>
            <a:endCxn id="146" idx="0"/>
          </p:cNvCxnSpPr>
          <p:nvPr/>
        </p:nvCxnSpPr>
        <p:spPr>
          <a:xfrm rot="16200000" flipH="1">
            <a:off x="3119889" y="3033524"/>
            <a:ext cx="169446" cy="831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07"/>
          <p:cNvSpPr txBox="1">
            <a:spLocks noChangeArrowheads="1"/>
          </p:cNvSpPr>
          <p:nvPr/>
        </p:nvSpPr>
        <p:spPr bwMode="auto">
          <a:xfrm>
            <a:off x="3832865" y="3554412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2" name="Straight Arrow Connector 151"/>
          <p:cNvCxnSpPr>
            <a:stCxn id="99" idx="2"/>
            <a:endCxn id="151" idx="0"/>
          </p:cNvCxnSpPr>
          <p:nvPr/>
        </p:nvCxnSpPr>
        <p:spPr>
          <a:xfrm rot="16200000" flipH="1">
            <a:off x="3376668" y="2776745"/>
            <a:ext cx="190083" cy="1365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5867400" y="1600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Q1: “paper, title”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5867400" y="1600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Q2: “paper, title, </a:t>
            </a:r>
            <a:r>
              <a:rPr lang="en-US" b="1" i="1" u="sng" dirty="0" smtClean="0"/>
              <a:t>Mark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59" name="Oval 8"/>
          <p:cNvSpPr>
            <a:spLocks noChangeArrowheads="1"/>
          </p:cNvSpPr>
          <p:nvPr/>
        </p:nvSpPr>
        <p:spPr bwMode="auto">
          <a:xfrm>
            <a:off x="4724400" y="2997200"/>
            <a:ext cx="8382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160" name="Oval 8"/>
          <p:cNvSpPr>
            <a:spLocks noChangeArrowheads="1"/>
          </p:cNvSpPr>
          <p:nvPr/>
        </p:nvSpPr>
        <p:spPr bwMode="auto">
          <a:xfrm>
            <a:off x="2362200" y="3009900"/>
            <a:ext cx="8382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167" name="Isosceles Triangle 166"/>
          <p:cNvSpPr/>
          <p:nvPr/>
        </p:nvSpPr>
        <p:spPr bwMode="auto">
          <a:xfrm rot="1130740">
            <a:off x="1748777" y="2929751"/>
            <a:ext cx="844726" cy="900840"/>
          </a:xfrm>
          <a:prstGeom prst="triangle">
            <a:avLst>
              <a:gd name="adj" fmla="val 100000"/>
            </a:avLst>
          </a:prstGeom>
          <a:noFill/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2" name="Isosceles Triangle 171"/>
          <p:cNvSpPr/>
          <p:nvPr/>
        </p:nvSpPr>
        <p:spPr bwMode="auto">
          <a:xfrm rot="1130740">
            <a:off x="4302921" y="2893586"/>
            <a:ext cx="844726" cy="900840"/>
          </a:xfrm>
          <a:prstGeom prst="triangle">
            <a:avLst>
              <a:gd name="adj" fmla="val 100000"/>
            </a:avLst>
          </a:prstGeom>
          <a:noFill/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3" name="Isosceles Triangle 172"/>
          <p:cNvSpPr/>
          <p:nvPr/>
        </p:nvSpPr>
        <p:spPr bwMode="auto">
          <a:xfrm>
            <a:off x="2408855" y="3388886"/>
            <a:ext cx="844726" cy="1564113"/>
          </a:xfrm>
          <a:prstGeom prst="triangle">
            <a:avLst>
              <a:gd name="adj" fmla="val 51487"/>
            </a:avLst>
          </a:prstGeom>
          <a:noFill/>
          <a:ln w="19050" cap="flat" cmpd="sng" algn="ctr">
            <a:solidFill>
              <a:srgbClr val="CA06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Example: Violation of Query Consistency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52DD33-2972-45E1-926B-E981BB4B9DFF}" type="slidenum">
              <a:rPr lang="zh-CN" altLang="en-US" smtClean="0">
                <a:ea typeface="宋体" pitchFamily="2" charset="-122"/>
              </a:rPr>
              <a:pPr/>
              <a:t>114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5781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CCAB0FC9-98BC-4FA0-85C0-44899055EEE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5853" name="TextBox 78"/>
          <p:cNvSpPr txBox="1">
            <a:spLocks noChangeArrowheads="1"/>
          </p:cNvSpPr>
          <p:nvPr/>
        </p:nvSpPr>
        <p:spPr bwMode="auto">
          <a:xfrm>
            <a:off x="5195248" y="1434152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Q1: paper, Mark</a:t>
            </a:r>
            <a:endParaRPr lang="zh-CN" altLang="en-US" dirty="0"/>
          </a:p>
        </p:txBody>
      </p:sp>
      <p:sp>
        <p:nvSpPr>
          <p:cNvPr id="96" name="TextBox 5"/>
          <p:cNvSpPr txBox="1">
            <a:spLocks noChangeArrowheads="1"/>
          </p:cNvSpPr>
          <p:nvPr/>
        </p:nvSpPr>
        <p:spPr bwMode="auto">
          <a:xfrm>
            <a:off x="838200" y="5083175"/>
            <a:ext cx="7604125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dirty="0"/>
              <a:t>An XML keyword search engine that considers this </a:t>
            </a:r>
            <a:r>
              <a:rPr lang="en-US" altLang="zh-CN" sz="2000" dirty="0" err="1" smtClean="0"/>
              <a:t>subtree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as relevant for the new query  </a:t>
            </a:r>
            <a:r>
              <a:rPr lang="en-US" altLang="zh-CN" sz="2000" b="1" i="1" u="sng" dirty="0"/>
              <a:t>violates query consistency </a:t>
            </a:r>
            <a:r>
              <a:rPr lang="en-US" altLang="zh-CN" sz="2000" dirty="0"/>
              <a:t>.</a:t>
            </a:r>
          </a:p>
        </p:txBody>
      </p:sp>
      <p:sp>
        <p:nvSpPr>
          <p:cNvPr id="95" name="TextBox 7"/>
          <p:cNvSpPr txBox="1">
            <a:spLocks noChangeArrowheads="1"/>
          </p:cNvSpPr>
          <p:nvPr/>
        </p:nvSpPr>
        <p:spPr bwMode="auto">
          <a:xfrm>
            <a:off x="3196277" y="1835150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TextBox 8"/>
          <p:cNvSpPr txBox="1">
            <a:spLocks noChangeArrowheads="1"/>
          </p:cNvSpPr>
          <p:nvPr/>
        </p:nvSpPr>
        <p:spPr bwMode="auto">
          <a:xfrm>
            <a:off x="457200" y="3058759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"/>
          <p:cNvSpPr txBox="1">
            <a:spLocks noChangeArrowheads="1"/>
          </p:cNvSpPr>
          <p:nvPr/>
        </p:nvSpPr>
        <p:spPr bwMode="auto">
          <a:xfrm>
            <a:off x="595952" y="2482850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9" name="Straight Arrow Connector 98"/>
          <p:cNvCxnSpPr>
            <a:stCxn id="98" idx="2"/>
            <a:endCxn id="97" idx="0"/>
          </p:cNvCxnSpPr>
          <p:nvPr/>
        </p:nvCxnSpPr>
        <p:spPr>
          <a:xfrm rot="5400000">
            <a:off x="823428" y="2938571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5" idx="2"/>
            <a:endCxn id="98" idx="0"/>
          </p:cNvCxnSpPr>
          <p:nvPr/>
        </p:nvCxnSpPr>
        <p:spPr>
          <a:xfrm rot="5400000">
            <a:off x="2058248" y="1059071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2"/>
          <p:cNvSpPr txBox="1">
            <a:spLocks noChangeArrowheads="1"/>
          </p:cNvSpPr>
          <p:nvPr/>
        </p:nvSpPr>
        <p:spPr bwMode="auto">
          <a:xfrm>
            <a:off x="2991490" y="2482850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TextBox 13"/>
          <p:cNvSpPr txBox="1">
            <a:spLocks noChangeArrowheads="1"/>
          </p:cNvSpPr>
          <p:nvPr/>
        </p:nvSpPr>
        <p:spPr bwMode="auto">
          <a:xfrm>
            <a:off x="1812572" y="304226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Box 14"/>
          <p:cNvSpPr txBox="1">
            <a:spLocks noChangeArrowheads="1"/>
          </p:cNvSpPr>
          <p:nvPr/>
        </p:nvSpPr>
        <p:spPr bwMode="auto">
          <a:xfrm>
            <a:off x="1667161" y="3610860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TextBox 15"/>
          <p:cNvSpPr txBox="1">
            <a:spLocks noChangeArrowheads="1"/>
          </p:cNvSpPr>
          <p:nvPr/>
        </p:nvSpPr>
        <p:spPr bwMode="auto">
          <a:xfrm>
            <a:off x="2512396" y="3597982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TextBox 16"/>
          <p:cNvSpPr txBox="1">
            <a:spLocks noChangeArrowheads="1"/>
          </p:cNvSpPr>
          <p:nvPr/>
        </p:nvSpPr>
        <p:spPr bwMode="auto">
          <a:xfrm>
            <a:off x="2487590" y="3060038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6" name="Straight Arrow Connector 105"/>
          <p:cNvCxnSpPr>
            <a:stCxn id="105" idx="2"/>
            <a:endCxn id="104" idx="0"/>
          </p:cNvCxnSpPr>
          <p:nvPr/>
        </p:nvCxnSpPr>
        <p:spPr>
          <a:xfrm rot="16200000" flipH="1">
            <a:off x="2783128" y="3495497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8"/>
          <p:cNvSpPr txBox="1">
            <a:spLocks noChangeArrowheads="1"/>
          </p:cNvSpPr>
          <p:nvPr/>
        </p:nvSpPr>
        <p:spPr bwMode="auto">
          <a:xfrm>
            <a:off x="2303485" y="4149948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8" name="Straight Arrow Connector 107"/>
          <p:cNvCxnSpPr>
            <a:stCxn id="104" idx="2"/>
            <a:endCxn id="107" idx="0"/>
          </p:cNvCxnSpPr>
          <p:nvPr/>
        </p:nvCxnSpPr>
        <p:spPr>
          <a:xfrm rot="16200000" flipH="1">
            <a:off x="2780417" y="4041732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2" idx="2"/>
            <a:endCxn id="103" idx="0"/>
          </p:cNvCxnSpPr>
          <p:nvPr/>
        </p:nvCxnSpPr>
        <p:spPr>
          <a:xfrm rot="16200000" flipH="1">
            <a:off x="2023707" y="3491155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1" idx="2"/>
            <a:endCxn id="102" idx="0"/>
          </p:cNvCxnSpPr>
          <p:nvPr/>
        </p:nvCxnSpPr>
        <p:spPr>
          <a:xfrm rot="5400000">
            <a:off x="2636882" y="2318564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1" idx="2"/>
            <a:endCxn id="105" idx="0"/>
          </p:cNvCxnSpPr>
          <p:nvPr/>
        </p:nvCxnSpPr>
        <p:spPr>
          <a:xfrm rot="5400000">
            <a:off x="3000992" y="2700446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37"/>
          <p:cNvSpPr txBox="1">
            <a:spLocks noChangeArrowheads="1"/>
          </p:cNvSpPr>
          <p:nvPr/>
        </p:nvSpPr>
        <p:spPr bwMode="auto">
          <a:xfrm>
            <a:off x="4768256" y="254000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" name="TextBox 38"/>
          <p:cNvSpPr txBox="1">
            <a:spLocks noChangeArrowheads="1"/>
          </p:cNvSpPr>
          <p:nvPr/>
        </p:nvSpPr>
        <p:spPr bwMode="auto">
          <a:xfrm>
            <a:off x="4267200" y="3044825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4" name="TextBox 39"/>
          <p:cNvSpPr txBox="1">
            <a:spLocks noChangeArrowheads="1"/>
          </p:cNvSpPr>
          <p:nvPr/>
        </p:nvSpPr>
        <p:spPr bwMode="auto">
          <a:xfrm>
            <a:off x="4159581" y="3599149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5" name="TextBox 40"/>
          <p:cNvSpPr txBox="1">
            <a:spLocks noChangeArrowheads="1"/>
          </p:cNvSpPr>
          <p:nvPr/>
        </p:nvSpPr>
        <p:spPr bwMode="auto">
          <a:xfrm>
            <a:off x="4830808" y="3607086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TextBox 41"/>
          <p:cNvSpPr txBox="1">
            <a:spLocks noChangeArrowheads="1"/>
          </p:cNvSpPr>
          <p:nvPr/>
        </p:nvSpPr>
        <p:spPr bwMode="auto">
          <a:xfrm>
            <a:off x="4811118" y="3044825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7" name="Straight Arrow Connector 116"/>
          <p:cNvCxnSpPr>
            <a:stCxn id="116" idx="2"/>
            <a:endCxn id="115" idx="0"/>
          </p:cNvCxnSpPr>
          <p:nvPr/>
        </p:nvCxnSpPr>
        <p:spPr>
          <a:xfrm rot="16200000" flipH="1">
            <a:off x="5115113" y="3493721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43"/>
          <p:cNvSpPr txBox="1">
            <a:spLocks noChangeArrowheads="1"/>
          </p:cNvSpPr>
          <p:nvPr/>
        </p:nvSpPr>
        <p:spPr bwMode="auto">
          <a:xfrm>
            <a:off x="4852371" y="4110855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9" name="Straight Arrow Connector 118"/>
          <p:cNvCxnSpPr>
            <a:stCxn id="115" idx="2"/>
            <a:endCxn id="118" idx="0"/>
          </p:cNvCxnSpPr>
          <p:nvPr/>
        </p:nvCxnSpPr>
        <p:spPr>
          <a:xfrm rot="16200000" flipH="1">
            <a:off x="5147126" y="4026990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3" idx="2"/>
            <a:endCxn id="114" idx="0"/>
          </p:cNvCxnSpPr>
          <p:nvPr/>
        </p:nvCxnSpPr>
        <p:spPr>
          <a:xfrm rot="16200000" flipH="1">
            <a:off x="4482697" y="3486496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2" idx="2"/>
            <a:endCxn id="113" idx="0"/>
          </p:cNvCxnSpPr>
          <p:nvPr/>
        </p:nvCxnSpPr>
        <p:spPr>
          <a:xfrm rot="5400000">
            <a:off x="4792735" y="2671634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2" idx="2"/>
            <a:endCxn id="116" idx="0"/>
          </p:cNvCxnSpPr>
          <p:nvPr/>
        </p:nvCxnSpPr>
        <p:spPr>
          <a:xfrm rot="16200000" flipH="1">
            <a:off x="5112555" y="2931923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5" idx="2"/>
            <a:endCxn id="112" idx="0"/>
          </p:cNvCxnSpPr>
          <p:nvPr/>
        </p:nvCxnSpPr>
        <p:spPr>
          <a:xfrm rot="16200000" flipH="1">
            <a:off x="4140828" y="1514903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95" idx="2"/>
            <a:endCxn id="101" idx="0"/>
          </p:cNvCxnSpPr>
          <p:nvPr/>
        </p:nvCxnSpPr>
        <p:spPr>
          <a:xfrm rot="5400000">
            <a:off x="3266733" y="2267556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50"/>
          <p:cNvSpPr txBox="1">
            <a:spLocks noChangeArrowheads="1"/>
          </p:cNvSpPr>
          <p:nvPr/>
        </p:nvSpPr>
        <p:spPr bwMode="auto">
          <a:xfrm>
            <a:off x="6396677" y="254000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TextBox 51"/>
          <p:cNvSpPr txBox="1">
            <a:spLocks noChangeArrowheads="1"/>
          </p:cNvSpPr>
          <p:nvPr/>
        </p:nvSpPr>
        <p:spPr bwMode="auto">
          <a:xfrm>
            <a:off x="6224941" y="3044825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7" name="TextBox 52"/>
          <p:cNvSpPr txBox="1">
            <a:spLocks noChangeArrowheads="1"/>
          </p:cNvSpPr>
          <p:nvPr/>
        </p:nvSpPr>
        <p:spPr bwMode="auto">
          <a:xfrm>
            <a:off x="6121445" y="3558205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8" name="TextBox 53"/>
          <p:cNvSpPr txBox="1">
            <a:spLocks noChangeArrowheads="1"/>
          </p:cNvSpPr>
          <p:nvPr/>
        </p:nvSpPr>
        <p:spPr bwMode="auto">
          <a:xfrm>
            <a:off x="6725004" y="357979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9" name="TextBox 54"/>
          <p:cNvSpPr txBox="1">
            <a:spLocks noChangeArrowheads="1"/>
          </p:cNvSpPr>
          <p:nvPr/>
        </p:nvSpPr>
        <p:spPr bwMode="auto">
          <a:xfrm>
            <a:off x="6664370" y="3044825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0" name="Straight Arrow Connector 129"/>
          <p:cNvCxnSpPr>
            <a:stCxn id="129" idx="2"/>
            <a:endCxn id="128" idx="0"/>
          </p:cNvCxnSpPr>
          <p:nvPr/>
        </p:nvCxnSpPr>
        <p:spPr>
          <a:xfrm rot="16200000" flipH="1">
            <a:off x="7021535" y="3478651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56"/>
          <p:cNvSpPr txBox="1">
            <a:spLocks noChangeArrowheads="1"/>
          </p:cNvSpPr>
          <p:nvPr/>
        </p:nvSpPr>
        <p:spPr bwMode="auto">
          <a:xfrm>
            <a:off x="6646577" y="4117930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2" name="Straight Arrow Connector 131"/>
          <p:cNvCxnSpPr>
            <a:stCxn id="128" idx="2"/>
            <a:endCxn id="131" idx="0"/>
          </p:cNvCxnSpPr>
          <p:nvPr/>
        </p:nvCxnSpPr>
        <p:spPr>
          <a:xfrm rot="16200000" flipH="1">
            <a:off x="7025735" y="4015282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26" idx="2"/>
            <a:endCxn id="127" idx="0"/>
          </p:cNvCxnSpPr>
          <p:nvPr/>
        </p:nvCxnSpPr>
        <p:spPr>
          <a:xfrm rot="16200000" flipH="1">
            <a:off x="6397724" y="3470152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5" idx="2"/>
            <a:endCxn id="126" idx="0"/>
          </p:cNvCxnSpPr>
          <p:nvPr/>
        </p:nvCxnSpPr>
        <p:spPr>
          <a:xfrm rot="5400000">
            <a:off x="6547953" y="2815100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5" idx="2"/>
            <a:endCxn id="129" idx="0"/>
          </p:cNvCxnSpPr>
          <p:nvPr/>
        </p:nvCxnSpPr>
        <p:spPr>
          <a:xfrm rot="16200000" flipH="1">
            <a:off x="6864107" y="2792123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61"/>
          <p:cNvSpPr txBox="1">
            <a:spLocks noChangeArrowheads="1"/>
          </p:cNvSpPr>
          <p:nvPr/>
        </p:nvSpPr>
        <p:spPr bwMode="auto">
          <a:xfrm>
            <a:off x="5502982" y="3599765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TextBox 62"/>
          <p:cNvSpPr txBox="1">
            <a:spLocks noChangeArrowheads="1"/>
          </p:cNvSpPr>
          <p:nvPr/>
        </p:nvSpPr>
        <p:spPr bwMode="auto">
          <a:xfrm>
            <a:off x="5584870" y="4103534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8" name="Straight Arrow Connector 137"/>
          <p:cNvCxnSpPr>
            <a:stCxn id="136" idx="2"/>
            <a:endCxn id="137" idx="0"/>
          </p:cNvCxnSpPr>
          <p:nvPr/>
        </p:nvCxnSpPr>
        <p:spPr>
          <a:xfrm rot="16200000" flipH="1">
            <a:off x="5823666" y="4020860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45" idx="2"/>
            <a:endCxn id="136" idx="0"/>
          </p:cNvCxnSpPr>
          <p:nvPr/>
        </p:nvCxnSpPr>
        <p:spPr>
          <a:xfrm rot="16200000" flipH="1">
            <a:off x="5790066" y="3483623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95" idx="2"/>
            <a:endCxn id="125" idx="0"/>
          </p:cNvCxnSpPr>
          <p:nvPr/>
        </p:nvCxnSpPr>
        <p:spPr>
          <a:xfrm rot="16200000" flipH="1">
            <a:off x="4946704" y="709027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66"/>
          <p:cNvSpPr txBox="1">
            <a:spLocks noChangeArrowheads="1"/>
          </p:cNvSpPr>
          <p:nvPr/>
        </p:nvSpPr>
        <p:spPr bwMode="auto">
          <a:xfrm>
            <a:off x="1214438" y="3069872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2" name="TextBox 67"/>
          <p:cNvSpPr txBox="1">
            <a:spLocks noChangeArrowheads="1"/>
          </p:cNvSpPr>
          <p:nvPr/>
        </p:nvSpPr>
        <p:spPr bwMode="auto">
          <a:xfrm>
            <a:off x="1329377" y="2493963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3" name="Straight Arrow Connector 142"/>
          <p:cNvCxnSpPr>
            <a:stCxn id="142" idx="2"/>
            <a:endCxn id="141" idx="0"/>
          </p:cNvCxnSpPr>
          <p:nvPr/>
        </p:nvCxnSpPr>
        <p:spPr>
          <a:xfrm rot="16200000" flipH="1">
            <a:off x="1517562" y="2946751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95" idx="2"/>
            <a:endCxn id="142" idx="0"/>
          </p:cNvCxnSpPr>
          <p:nvPr/>
        </p:nvCxnSpPr>
        <p:spPr>
          <a:xfrm rot="5400000">
            <a:off x="2396783" y="1408718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70"/>
          <p:cNvSpPr txBox="1">
            <a:spLocks noChangeArrowheads="1"/>
          </p:cNvSpPr>
          <p:nvPr/>
        </p:nvSpPr>
        <p:spPr bwMode="auto">
          <a:xfrm>
            <a:off x="5481705" y="3032742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6" name="Straight Arrow Connector 145"/>
          <p:cNvCxnSpPr>
            <a:stCxn id="112" idx="2"/>
            <a:endCxn id="145" idx="0"/>
          </p:cNvCxnSpPr>
          <p:nvPr/>
        </p:nvCxnSpPr>
        <p:spPr>
          <a:xfrm rot="16200000" flipH="1">
            <a:off x="5457065" y="2587414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80"/>
          <p:cNvSpPr txBox="1">
            <a:spLocks noChangeArrowheads="1"/>
          </p:cNvSpPr>
          <p:nvPr/>
        </p:nvSpPr>
        <p:spPr bwMode="auto">
          <a:xfrm>
            <a:off x="3266436" y="3602963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8" name="TextBox 81"/>
          <p:cNvSpPr txBox="1">
            <a:spLocks noChangeArrowheads="1"/>
          </p:cNvSpPr>
          <p:nvPr/>
        </p:nvSpPr>
        <p:spPr bwMode="auto">
          <a:xfrm>
            <a:off x="3205802" y="3054350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9" name="Straight Arrow Connector 148"/>
          <p:cNvCxnSpPr>
            <a:stCxn id="148" idx="2"/>
            <a:endCxn id="147" idx="0"/>
          </p:cNvCxnSpPr>
          <p:nvPr/>
        </p:nvCxnSpPr>
        <p:spPr>
          <a:xfrm rot="16200000" flipH="1">
            <a:off x="3518043" y="3495000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83"/>
          <p:cNvSpPr txBox="1">
            <a:spLocks noChangeArrowheads="1"/>
          </p:cNvSpPr>
          <p:nvPr/>
        </p:nvSpPr>
        <p:spPr bwMode="auto">
          <a:xfrm>
            <a:off x="3307380" y="4163596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1" name="Straight Arrow Connector 150"/>
          <p:cNvCxnSpPr>
            <a:stCxn id="147" idx="2"/>
            <a:endCxn id="150" idx="0"/>
          </p:cNvCxnSpPr>
          <p:nvPr/>
        </p:nvCxnSpPr>
        <p:spPr>
          <a:xfrm rot="16200000" flipH="1">
            <a:off x="3516388" y="4051134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01" idx="2"/>
            <a:endCxn id="148" idx="0"/>
          </p:cNvCxnSpPr>
          <p:nvPr/>
        </p:nvCxnSpPr>
        <p:spPr>
          <a:xfrm rot="16200000" flipH="1">
            <a:off x="3373889" y="2808099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07"/>
          <p:cNvSpPr txBox="1">
            <a:spLocks noChangeArrowheads="1"/>
          </p:cNvSpPr>
          <p:nvPr/>
        </p:nvSpPr>
        <p:spPr bwMode="auto">
          <a:xfrm>
            <a:off x="3832865" y="307498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Arrow Connector 153"/>
          <p:cNvCxnSpPr>
            <a:stCxn id="101" idx="2"/>
            <a:endCxn id="153" idx="0"/>
          </p:cNvCxnSpPr>
          <p:nvPr/>
        </p:nvCxnSpPr>
        <p:spPr>
          <a:xfrm rot="16200000" flipH="1">
            <a:off x="3630668" y="2551320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8"/>
          <p:cNvSpPr>
            <a:spLocks noChangeArrowheads="1"/>
          </p:cNvSpPr>
          <p:nvPr/>
        </p:nvSpPr>
        <p:spPr bwMode="auto">
          <a:xfrm>
            <a:off x="2936544" y="2465079"/>
            <a:ext cx="8382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156" name="Oval 8"/>
          <p:cNvSpPr>
            <a:spLocks noChangeArrowheads="1"/>
          </p:cNvSpPr>
          <p:nvPr/>
        </p:nvSpPr>
        <p:spPr bwMode="auto">
          <a:xfrm>
            <a:off x="4724400" y="2506023"/>
            <a:ext cx="83820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7" name="TextBox 78"/>
          <p:cNvSpPr txBox="1">
            <a:spLocks noChangeArrowheads="1"/>
          </p:cNvSpPr>
          <p:nvPr/>
        </p:nvSpPr>
        <p:spPr bwMode="auto">
          <a:xfrm>
            <a:off x="5638800" y="1748135"/>
            <a:ext cx="3521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Q2: </a:t>
            </a:r>
            <a:r>
              <a:rPr lang="en-US" altLang="zh-CN" b="1" i="1" u="sng" dirty="0" smtClean="0"/>
              <a:t>SIGMOD</a:t>
            </a:r>
            <a:r>
              <a:rPr lang="en-US" altLang="zh-CN" dirty="0" smtClean="0"/>
              <a:t>, paper, Mark</a:t>
            </a:r>
            <a:endParaRPr lang="zh-CN" altLang="en-US" dirty="0"/>
          </a:p>
        </p:txBody>
      </p:sp>
      <p:sp>
        <p:nvSpPr>
          <p:cNvPr id="158" name="Oval 8"/>
          <p:cNvSpPr>
            <a:spLocks noChangeArrowheads="1"/>
          </p:cNvSpPr>
          <p:nvPr/>
        </p:nvSpPr>
        <p:spPr bwMode="auto">
          <a:xfrm>
            <a:off x="2473656" y="4141479"/>
            <a:ext cx="8382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cxnSp>
        <p:nvCxnSpPr>
          <p:cNvPr id="160" name="Straight Connector 159"/>
          <p:cNvCxnSpPr/>
          <p:nvPr/>
        </p:nvCxnSpPr>
        <p:spPr bwMode="auto">
          <a:xfrm rot="5400000">
            <a:off x="4838700" y="4511675"/>
            <a:ext cx="609600" cy="53340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Oval 8"/>
          <p:cNvSpPr>
            <a:spLocks noChangeArrowheads="1"/>
          </p:cNvSpPr>
          <p:nvPr/>
        </p:nvSpPr>
        <p:spPr bwMode="auto">
          <a:xfrm>
            <a:off x="498144" y="3025775"/>
            <a:ext cx="8382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73" name="Isosceles Triangle 72"/>
          <p:cNvSpPr/>
          <p:nvPr/>
        </p:nvSpPr>
        <p:spPr bwMode="auto">
          <a:xfrm>
            <a:off x="1524000" y="2416175"/>
            <a:ext cx="3505200" cy="2197147"/>
          </a:xfrm>
          <a:prstGeom prst="triangle">
            <a:avLst>
              <a:gd name="adj" fmla="val 47636"/>
            </a:avLst>
          </a:prstGeom>
          <a:noFill/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3886200" y="2263775"/>
            <a:ext cx="2743200" cy="2209800"/>
          </a:xfrm>
          <a:prstGeom prst="triangle">
            <a:avLst>
              <a:gd name="adj" fmla="val 47636"/>
            </a:avLst>
          </a:prstGeom>
          <a:noFill/>
          <a:ln w="19050" cap="flat" cmpd="sng" algn="ctr">
            <a:solidFill>
              <a:srgbClr val="CA06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3500" y="6019800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smtClean="0">
                <a:solidFill>
                  <a:srgbClr val="CC0000"/>
                </a:solidFill>
              </a:rPr>
              <a:t>Query Consistency</a:t>
            </a:r>
            <a:r>
              <a:rPr lang="en-US" altLang="zh-CN" sz="1800" b="1" dirty="0">
                <a:solidFill>
                  <a:srgbClr val="CC0000"/>
                </a:solidFill>
              </a:rPr>
              <a:t>:</a:t>
            </a:r>
            <a:r>
              <a:rPr lang="en-US" altLang="zh-CN" sz="1800" dirty="0">
                <a:solidFill>
                  <a:srgbClr val="CC0000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the new result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subtree</a:t>
            </a:r>
            <a:r>
              <a:rPr lang="en-US" altLang="zh-CN" sz="1800" dirty="0" smtClean="0">
                <a:solidFill>
                  <a:schemeClr val="tx1"/>
                </a:solidFill>
              </a:rPr>
              <a:t> contains the new query keyword.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56" grpId="0" animBg="1"/>
      <p:bldP spid="157" grpId="0"/>
      <p:bldP spid="161" grpId="0" animBg="1"/>
      <p:bldP spid="75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Example: Data Consistency / </a:t>
            </a:r>
            <a:r>
              <a:rPr lang="en-US" altLang="zh-CN" sz="2800" dirty="0" err="1" smtClean="0">
                <a:ea typeface="宋体" pitchFamily="2" charset="-122"/>
              </a:rPr>
              <a:t>Monotonicity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73222E-4B7A-4593-9C26-67BB7FE13B60}" type="slidenum">
              <a:rPr lang="zh-CN" altLang="en-US" smtClean="0">
                <a:ea typeface="宋体" pitchFamily="2" charset="-122"/>
              </a:rPr>
              <a:pPr/>
              <a:t>115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7829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BC0E2E9-F07F-4E88-BF01-439E117A02A1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-190500" y="5334000"/>
            <a:ext cx="9525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smtClean="0">
                <a:solidFill>
                  <a:srgbClr val="C00000"/>
                </a:solidFill>
              </a:rPr>
              <a:t>Data </a:t>
            </a:r>
            <a:r>
              <a:rPr lang="en-US" altLang="zh-CN" sz="1800" b="1" dirty="0" err="1" smtClean="0">
                <a:solidFill>
                  <a:srgbClr val="C00000"/>
                </a:solidFill>
              </a:rPr>
              <a:t>Monotonicity</a:t>
            </a:r>
            <a:r>
              <a:rPr lang="en-US" altLang="zh-CN" sz="1800" b="1" dirty="0">
                <a:solidFill>
                  <a:srgbClr val="C00000"/>
                </a:solidFill>
              </a:rPr>
              <a:t>:</a:t>
            </a:r>
            <a:r>
              <a:rPr lang="en-US" altLang="zh-CN" sz="1800" dirty="0"/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the </a:t>
            </a:r>
            <a:r>
              <a:rPr lang="en-US" altLang="zh-CN" sz="1800" dirty="0" smtClean="0">
                <a:solidFill>
                  <a:schemeClr val="tx1"/>
                </a:solidFill>
              </a:rPr>
              <a:t># of </a:t>
            </a:r>
            <a:r>
              <a:rPr lang="en-US" altLang="zh-CN" sz="1800" dirty="0">
                <a:solidFill>
                  <a:schemeClr val="tx1"/>
                </a:solidFill>
              </a:rPr>
              <a:t>query results </a:t>
            </a:r>
            <a:r>
              <a:rPr lang="en-US" altLang="zh-CN" sz="1800" dirty="0" smtClean="0">
                <a:solidFill>
                  <a:schemeClr val="tx1"/>
                </a:solidFill>
              </a:rPr>
              <a:t>doesn’t decrease after inserting a new data node.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smtClean="0">
                <a:solidFill>
                  <a:srgbClr val="C00000"/>
                </a:solidFill>
              </a:rPr>
              <a:t>Data Consistency</a:t>
            </a:r>
            <a:r>
              <a:rPr lang="en-US" altLang="zh-CN" sz="1800" b="1" dirty="0">
                <a:solidFill>
                  <a:srgbClr val="C00000"/>
                </a:solidFill>
              </a:rPr>
              <a:t>:</a:t>
            </a:r>
            <a:r>
              <a:rPr lang="en-US" altLang="zh-CN" sz="1800" dirty="0"/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each new result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subtree</a:t>
            </a:r>
            <a:r>
              <a:rPr lang="en-US" altLang="zh-CN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contains the new data node.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4" name="TextBox 7"/>
          <p:cNvSpPr txBox="1">
            <a:spLocks noChangeArrowheads="1"/>
          </p:cNvSpPr>
          <p:nvPr/>
        </p:nvSpPr>
        <p:spPr bwMode="auto">
          <a:xfrm>
            <a:off x="3196277" y="2133600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TextBox 8"/>
          <p:cNvSpPr txBox="1">
            <a:spLocks noChangeArrowheads="1"/>
          </p:cNvSpPr>
          <p:nvPr/>
        </p:nvSpPr>
        <p:spPr bwMode="auto">
          <a:xfrm>
            <a:off x="457200" y="3357209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TextBox 9"/>
          <p:cNvSpPr txBox="1">
            <a:spLocks noChangeArrowheads="1"/>
          </p:cNvSpPr>
          <p:nvPr/>
        </p:nvSpPr>
        <p:spPr bwMode="auto">
          <a:xfrm>
            <a:off x="595952" y="2781300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8" name="Straight Arrow Connector 87"/>
          <p:cNvCxnSpPr>
            <a:stCxn id="87" idx="2"/>
            <a:endCxn id="85" idx="0"/>
          </p:cNvCxnSpPr>
          <p:nvPr/>
        </p:nvCxnSpPr>
        <p:spPr>
          <a:xfrm rot="5400000">
            <a:off x="823428" y="3237021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4" idx="2"/>
            <a:endCxn id="87" idx="0"/>
          </p:cNvCxnSpPr>
          <p:nvPr/>
        </p:nvCxnSpPr>
        <p:spPr>
          <a:xfrm rot="5400000">
            <a:off x="2058248" y="1357521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2"/>
          <p:cNvSpPr txBox="1">
            <a:spLocks noChangeArrowheads="1"/>
          </p:cNvSpPr>
          <p:nvPr/>
        </p:nvSpPr>
        <p:spPr bwMode="auto">
          <a:xfrm>
            <a:off x="2991490" y="2781300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TextBox 13"/>
          <p:cNvSpPr txBox="1">
            <a:spLocks noChangeArrowheads="1"/>
          </p:cNvSpPr>
          <p:nvPr/>
        </p:nvSpPr>
        <p:spPr bwMode="auto">
          <a:xfrm>
            <a:off x="1812572" y="334071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TextBox 14"/>
          <p:cNvSpPr txBox="1">
            <a:spLocks noChangeArrowheads="1"/>
          </p:cNvSpPr>
          <p:nvPr/>
        </p:nvSpPr>
        <p:spPr bwMode="auto">
          <a:xfrm>
            <a:off x="1667161" y="3909310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TextBox 15"/>
          <p:cNvSpPr txBox="1">
            <a:spLocks noChangeArrowheads="1"/>
          </p:cNvSpPr>
          <p:nvPr/>
        </p:nvSpPr>
        <p:spPr bwMode="auto">
          <a:xfrm>
            <a:off x="2512396" y="3896432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TextBox 16"/>
          <p:cNvSpPr txBox="1">
            <a:spLocks noChangeArrowheads="1"/>
          </p:cNvSpPr>
          <p:nvPr/>
        </p:nvSpPr>
        <p:spPr bwMode="auto">
          <a:xfrm>
            <a:off x="2487590" y="3358488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5" name="Straight Arrow Connector 94"/>
          <p:cNvCxnSpPr>
            <a:stCxn id="94" idx="2"/>
            <a:endCxn id="93" idx="0"/>
          </p:cNvCxnSpPr>
          <p:nvPr/>
        </p:nvCxnSpPr>
        <p:spPr>
          <a:xfrm rot="16200000" flipH="1">
            <a:off x="2783128" y="3793947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18"/>
          <p:cNvSpPr txBox="1">
            <a:spLocks noChangeArrowheads="1"/>
          </p:cNvSpPr>
          <p:nvPr/>
        </p:nvSpPr>
        <p:spPr bwMode="auto">
          <a:xfrm>
            <a:off x="2303485" y="4448398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7" name="Straight Arrow Connector 96"/>
          <p:cNvCxnSpPr>
            <a:stCxn id="93" idx="2"/>
            <a:endCxn id="96" idx="0"/>
          </p:cNvCxnSpPr>
          <p:nvPr/>
        </p:nvCxnSpPr>
        <p:spPr>
          <a:xfrm rot="16200000" flipH="1">
            <a:off x="2780417" y="4340182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1" idx="2"/>
            <a:endCxn id="92" idx="0"/>
          </p:cNvCxnSpPr>
          <p:nvPr/>
        </p:nvCxnSpPr>
        <p:spPr>
          <a:xfrm rot="16200000" flipH="1">
            <a:off x="2023707" y="3789605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0" idx="2"/>
            <a:endCxn id="91" idx="0"/>
          </p:cNvCxnSpPr>
          <p:nvPr/>
        </p:nvCxnSpPr>
        <p:spPr>
          <a:xfrm rot="5400000">
            <a:off x="2636882" y="2617014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0" idx="2"/>
            <a:endCxn id="94" idx="0"/>
          </p:cNvCxnSpPr>
          <p:nvPr/>
        </p:nvCxnSpPr>
        <p:spPr>
          <a:xfrm rot="5400000">
            <a:off x="3000992" y="2998896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37"/>
          <p:cNvSpPr txBox="1">
            <a:spLocks noChangeArrowheads="1"/>
          </p:cNvSpPr>
          <p:nvPr/>
        </p:nvSpPr>
        <p:spPr bwMode="auto">
          <a:xfrm>
            <a:off x="4768256" y="283845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TextBox 38"/>
          <p:cNvSpPr txBox="1">
            <a:spLocks noChangeArrowheads="1"/>
          </p:cNvSpPr>
          <p:nvPr/>
        </p:nvSpPr>
        <p:spPr bwMode="auto">
          <a:xfrm>
            <a:off x="4267200" y="3343275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FF0000"/>
                </a:solidFill>
              </a:rPr>
              <a:t>title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3" name="TextBox 39"/>
          <p:cNvSpPr txBox="1">
            <a:spLocks noChangeArrowheads="1"/>
          </p:cNvSpPr>
          <p:nvPr/>
        </p:nvSpPr>
        <p:spPr bwMode="auto">
          <a:xfrm>
            <a:off x="4159581" y="3897599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FF0000"/>
                </a:solidFill>
              </a:rPr>
              <a:t>XML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4" name="TextBox 40"/>
          <p:cNvSpPr txBox="1">
            <a:spLocks noChangeArrowheads="1"/>
          </p:cNvSpPr>
          <p:nvPr/>
        </p:nvSpPr>
        <p:spPr bwMode="auto">
          <a:xfrm>
            <a:off x="4830808" y="3905536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TextBox 41"/>
          <p:cNvSpPr txBox="1">
            <a:spLocks noChangeArrowheads="1"/>
          </p:cNvSpPr>
          <p:nvPr/>
        </p:nvSpPr>
        <p:spPr bwMode="auto">
          <a:xfrm>
            <a:off x="4811118" y="3343275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6" name="Straight Arrow Connector 105"/>
          <p:cNvCxnSpPr>
            <a:stCxn id="105" idx="2"/>
            <a:endCxn id="104" idx="0"/>
          </p:cNvCxnSpPr>
          <p:nvPr/>
        </p:nvCxnSpPr>
        <p:spPr>
          <a:xfrm rot="16200000" flipH="1">
            <a:off x="5115113" y="3792171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43"/>
          <p:cNvSpPr txBox="1">
            <a:spLocks noChangeArrowheads="1"/>
          </p:cNvSpPr>
          <p:nvPr/>
        </p:nvSpPr>
        <p:spPr bwMode="auto">
          <a:xfrm>
            <a:off x="4852371" y="4409305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8" name="Straight Arrow Connector 107"/>
          <p:cNvCxnSpPr>
            <a:stCxn id="104" idx="2"/>
            <a:endCxn id="107" idx="0"/>
          </p:cNvCxnSpPr>
          <p:nvPr/>
        </p:nvCxnSpPr>
        <p:spPr>
          <a:xfrm rot="16200000" flipH="1">
            <a:off x="5147126" y="4325440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2" idx="2"/>
            <a:endCxn id="103" idx="0"/>
          </p:cNvCxnSpPr>
          <p:nvPr/>
        </p:nvCxnSpPr>
        <p:spPr>
          <a:xfrm rot="16200000" flipH="1">
            <a:off x="4482697" y="3784946"/>
            <a:ext cx="215770" cy="95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1" idx="2"/>
            <a:endCxn id="102" idx="0"/>
          </p:cNvCxnSpPr>
          <p:nvPr/>
        </p:nvCxnSpPr>
        <p:spPr>
          <a:xfrm rot="5400000">
            <a:off x="4792735" y="2970084"/>
            <a:ext cx="166271" cy="5801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1" idx="2"/>
            <a:endCxn id="105" idx="0"/>
          </p:cNvCxnSpPr>
          <p:nvPr/>
        </p:nvCxnSpPr>
        <p:spPr>
          <a:xfrm rot="16200000" flipH="1">
            <a:off x="5112555" y="3230373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4" idx="2"/>
            <a:endCxn id="101" idx="0"/>
          </p:cNvCxnSpPr>
          <p:nvPr/>
        </p:nvCxnSpPr>
        <p:spPr>
          <a:xfrm rot="16200000" flipH="1">
            <a:off x="4140828" y="1813353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84" idx="2"/>
            <a:endCxn id="90" idx="0"/>
          </p:cNvCxnSpPr>
          <p:nvPr/>
        </p:nvCxnSpPr>
        <p:spPr>
          <a:xfrm rot="5400000">
            <a:off x="3266733" y="2566006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50"/>
          <p:cNvSpPr txBox="1">
            <a:spLocks noChangeArrowheads="1"/>
          </p:cNvSpPr>
          <p:nvPr/>
        </p:nvSpPr>
        <p:spPr bwMode="auto">
          <a:xfrm>
            <a:off x="6396677" y="283845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5" name="TextBox 51"/>
          <p:cNvSpPr txBox="1">
            <a:spLocks noChangeArrowheads="1"/>
          </p:cNvSpPr>
          <p:nvPr/>
        </p:nvSpPr>
        <p:spPr bwMode="auto">
          <a:xfrm>
            <a:off x="6224941" y="3343275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TextBox 52"/>
          <p:cNvSpPr txBox="1">
            <a:spLocks noChangeArrowheads="1"/>
          </p:cNvSpPr>
          <p:nvPr/>
        </p:nvSpPr>
        <p:spPr bwMode="auto">
          <a:xfrm>
            <a:off x="6121445" y="3856655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TextBox 53"/>
          <p:cNvSpPr txBox="1">
            <a:spLocks noChangeArrowheads="1"/>
          </p:cNvSpPr>
          <p:nvPr/>
        </p:nvSpPr>
        <p:spPr bwMode="auto">
          <a:xfrm>
            <a:off x="6725004" y="387824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8" name="TextBox 54"/>
          <p:cNvSpPr txBox="1">
            <a:spLocks noChangeArrowheads="1"/>
          </p:cNvSpPr>
          <p:nvPr/>
        </p:nvSpPr>
        <p:spPr bwMode="auto">
          <a:xfrm>
            <a:off x="6664370" y="3343275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9" name="Straight Arrow Connector 118"/>
          <p:cNvCxnSpPr>
            <a:stCxn id="118" idx="2"/>
            <a:endCxn id="117" idx="0"/>
          </p:cNvCxnSpPr>
          <p:nvPr/>
        </p:nvCxnSpPr>
        <p:spPr>
          <a:xfrm rot="16200000" flipH="1">
            <a:off x="7021535" y="3777101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56"/>
          <p:cNvSpPr txBox="1">
            <a:spLocks noChangeArrowheads="1"/>
          </p:cNvSpPr>
          <p:nvPr/>
        </p:nvSpPr>
        <p:spPr bwMode="auto">
          <a:xfrm>
            <a:off x="6646577" y="4416380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stCxn id="117" idx="2"/>
            <a:endCxn id="120" idx="0"/>
          </p:cNvCxnSpPr>
          <p:nvPr/>
        </p:nvCxnSpPr>
        <p:spPr>
          <a:xfrm rot="16200000" flipH="1">
            <a:off x="7025735" y="4313732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5" idx="2"/>
            <a:endCxn id="116" idx="0"/>
          </p:cNvCxnSpPr>
          <p:nvPr/>
        </p:nvCxnSpPr>
        <p:spPr>
          <a:xfrm rot="16200000" flipH="1">
            <a:off x="6397724" y="3768602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4" idx="2"/>
            <a:endCxn id="115" idx="0"/>
          </p:cNvCxnSpPr>
          <p:nvPr/>
        </p:nvCxnSpPr>
        <p:spPr>
          <a:xfrm rot="5400000">
            <a:off x="6547953" y="3113550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4" idx="2"/>
            <a:endCxn id="118" idx="0"/>
          </p:cNvCxnSpPr>
          <p:nvPr/>
        </p:nvCxnSpPr>
        <p:spPr>
          <a:xfrm rot="16200000" flipH="1">
            <a:off x="6864107" y="3090573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61"/>
          <p:cNvSpPr txBox="1">
            <a:spLocks noChangeArrowheads="1"/>
          </p:cNvSpPr>
          <p:nvPr/>
        </p:nvSpPr>
        <p:spPr bwMode="auto">
          <a:xfrm>
            <a:off x="5502982" y="3898215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TextBox 62"/>
          <p:cNvSpPr txBox="1">
            <a:spLocks noChangeArrowheads="1"/>
          </p:cNvSpPr>
          <p:nvPr/>
        </p:nvSpPr>
        <p:spPr bwMode="auto">
          <a:xfrm>
            <a:off x="5584870" y="4401984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7" name="Straight Arrow Connector 126"/>
          <p:cNvCxnSpPr>
            <a:stCxn id="125" idx="2"/>
            <a:endCxn id="126" idx="0"/>
          </p:cNvCxnSpPr>
          <p:nvPr/>
        </p:nvCxnSpPr>
        <p:spPr>
          <a:xfrm rot="16200000" flipH="1">
            <a:off x="5823666" y="4319310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34" idx="2"/>
            <a:endCxn id="125" idx="0"/>
          </p:cNvCxnSpPr>
          <p:nvPr/>
        </p:nvCxnSpPr>
        <p:spPr>
          <a:xfrm rot="16200000" flipH="1">
            <a:off x="5790066" y="3782073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84" idx="2"/>
            <a:endCxn id="114" idx="0"/>
          </p:cNvCxnSpPr>
          <p:nvPr/>
        </p:nvCxnSpPr>
        <p:spPr>
          <a:xfrm rot="16200000" flipH="1">
            <a:off x="4946704" y="1007477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66"/>
          <p:cNvSpPr txBox="1">
            <a:spLocks noChangeArrowheads="1"/>
          </p:cNvSpPr>
          <p:nvPr/>
        </p:nvSpPr>
        <p:spPr bwMode="auto">
          <a:xfrm>
            <a:off x="1214438" y="3368322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1" name="TextBox 67"/>
          <p:cNvSpPr txBox="1">
            <a:spLocks noChangeArrowheads="1"/>
          </p:cNvSpPr>
          <p:nvPr/>
        </p:nvSpPr>
        <p:spPr bwMode="auto">
          <a:xfrm>
            <a:off x="1329377" y="2792413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2" name="Straight Arrow Connector 131"/>
          <p:cNvCxnSpPr>
            <a:stCxn id="131" idx="2"/>
            <a:endCxn id="130" idx="0"/>
          </p:cNvCxnSpPr>
          <p:nvPr/>
        </p:nvCxnSpPr>
        <p:spPr>
          <a:xfrm rot="16200000" flipH="1">
            <a:off x="1517562" y="3245201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4" idx="2"/>
            <a:endCxn id="131" idx="0"/>
          </p:cNvCxnSpPr>
          <p:nvPr/>
        </p:nvCxnSpPr>
        <p:spPr>
          <a:xfrm rot="5400000">
            <a:off x="2396783" y="1707168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70"/>
          <p:cNvSpPr txBox="1">
            <a:spLocks noChangeArrowheads="1"/>
          </p:cNvSpPr>
          <p:nvPr/>
        </p:nvSpPr>
        <p:spPr bwMode="auto">
          <a:xfrm>
            <a:off x="5481705" y="3331192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5" name="Straight Arrow Connector 134"/>
          <p:cNvCxnSpPr>
            <a:stCxn id="101" idx="2"/>
            <a:endCxn id="134" idx="0"/>
          </p:cNvCxnSpPr>
          <p:nvPr/>
        </p:nvCxnSpPr>
        <p:spPr>
          <a:xfrm rot="16200000" flipH="1">
            <a:off x="5457065" y="2885864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80"/>
          <p:cNvSpPr txBox="1">
            <a:spLocks noChangeArrowheads="1"/>
          </p:cNvSpPr>
          <p:nvPr/>
        </p:nvSpPr>
        <p:spPr bwMode="auto">
          <a:xfrm>
            <a:off x="3266436" y="3901413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TextBox 81"/>
          <p:cNvSpPr txBox="1">
            <a:spLocks noChangeArrowheads="1"/>
          </p:cNvSpPr>
          <p:nvPr/>
        </p:nvSpPr>
        <p:spPr bwMode="auto">
          <a:xfrm>
            <a:off x="3205802" y="3352800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8" name="Straight Arrow Connector 137"/>
          <p:cNvCxnSpPr>
            <a:stCxn id="137" idx="2"/>
            <a:endCxn id="136" idx="0"/>
          </p:cNvCxnSpPr>
          <p:nvPr/>
        </p:nvCxnSpPr>
        <p:spPr>
          <a:xfrm rot="16200000" flipH="1">
            <a:off x="3518043" y="3793450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83"/>
          <p:cNvSpPr txBox="1">
            <a:spLocks noChangeArrowheads="1"/>
          </p:cNvSpPr>
          <p:nvPr/>
        </p:nvSpPr>
        <p:spPr bwMode="auto">
          <a:xfrm>
            <a:off x="3307380" y="4462046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0" name="Straight Arrow Connector 139"/>
          <p:cNvCxnSpPr>
            <a:stCxn id="136" idx="2"/>
            <a:endCxn id="139" idx="0"/>
          </p:cNvCxnSpPr>
          <p:nvPr/>
        </p:nvCxnSpPr>
        <p:spPr>
          <a:xfrm rot="16200000" flipH="1">
            <a:off x="3516388" y="4349584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90" idx="2"/>
            <a:endCxn id="137" idx="0"/>
          </p:cNvCxnSpPr>
          <p:nvPr/>
        </p:nvCxnSpPr>
        <p:spPr>
          <a:xfrm rot="16200000" flipH="1">
            <a:off x="3373889" y="3106549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07"/>
          <p:cNvSpPr txBox="1">
            <a:spLocks noChangeArrowheads="1"/>
          </p:cNvSpPr>
          <p:nvPr/>
        </p:nvSpPr>
        <p:spPr bwMode="auto">
          <a:xfrm>
            <a:off x="3832865" y="337343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3" name="Straight Arrow Connector 142"/>
          <p:cNvCxnSpPr>
            <a:stCxn id="90" idx="2"/>
            <a:endCxn id="142" idx="0"/>
          </p:cNvCxnSpPr>
          <p:nvPr/>
        </p:nvCxnSpPr>
        <p:spPr>
          <a:xfrm rot="16200000" flipH="1">
            <a:off x="3630668" y="2849770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8"/>
          <p:cNvSpPr>
            <a:spLocks noChangeArrowheads="1"/>
          </p:cNvSpPr>
          <p:nvPr/>
        </p:nvSpPr>
        <p:spPr bwMode="auto">
          <a:xfrm>
            <a:off x="2936544" y="2763529"/>
            <a:ext cx="8382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145" name="Oval 8"/>
          <p:cNvSpPr>
            <a:spLocks noChangeArrowheads="1"/>
          </p:cNvSpPr>
          <p:nvPr/>
        </p:nvSpPr>
        <p:spPr bwMode="auto">
          <a:xfrm>
            <a:off x="4724400" y="2804473"/>
            <a:ext cx="8382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146" name="Oval 8"/>
          <p:cNvSpPr>
            <a:spLocks noChangeArrowheads="1"/>
          </p:cNvSpPr>
          <p:nvPr/>
        </p:nvSpPr>
        <p:spPr bwMode="auto">
          <a:xfrm>
            <a:off x="1842448" y="3302617"/>
            <a:ext cx="6096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148" name="Rectangle 147"/>
          <p:cNvSpPr/>
          <p:nvPr/>
        </p:nvSpPr>
        <p:spPr>
          <a:xfrm>
            <a:off x="6781800" y="1676400"/>
            <a:ext cx="1788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“paper, title”</a:t>
            </a:r>
            <a:endParaRPr lang="en-US" dirty="0"/>
          </a:p>
        </p:txBody>
      </p:sp>
      <p:sp>
        <p:nvSpPr>
          <p:cNvPr id="149" name="Oval 8"/>
          <p:cNvSpPr>
            <a:spLocks noChangeArrowheads="1"/>
          </p:cNvSpPr>
          <p:nvPr/>
        </p:nvSpPr>
        <p:spPr bwMode="auto">
          <a:xfrm>
            <a:off x="4267200" y="3324225"/>
            <a:ext cx="6096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71" name="Isosceles Triangle 70"/>
          <p:cNvSpPr/>
          <p:nvPr/>
        </p:nvSpPr>
        <p:spPr bwMode="auto">
          <a:xfrm>
            <a:off x="3733800" y="2803525"/>
            <a:ext cx="2971800" cy="1905000"/>
          </a:xfrm>
          <a:prstGeom prst="triangle">
            <a:avLst>
              <a:gd name="adj" fmla="val 48944"/>
            </a:avLst>
          </a:prstGeom>
          <a:noFill/>
          <a:ln w="19050" cap="flat" cmpd="sng" algn="ctr">
            <a:solidFill>
              <a:srgbClr val="CA06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>
            <a:off x="1600200" y="2562225"/>
            <a:ext cx="3200400" cy="2286000"/>
          </a:xfrm>
          <a:prstGeom prst="triangle">
            <a:avLst>
              <a:gd name="adj" fmla="val 48944"/>
            </a:avLst>
          </a:prstGeom>
          <a:noFill/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45" grpId="0" animBg="1"/>
      <p:bldP spid="149" grpId="0" animBg="1"/>
      <p:bldP spid="71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 dirty="0" smtClean="0">
                <a:ea typeface="宋体" pitchFamily="2" charset="-122"/>
              </a:rPr>
              <a:t>Example: Violation of Data </a:t>
            </a:r>
            <a:r>
              <a:rPr lang="en-US" altLang="zh-CN" sz="3400" dirty="0" err="1" smtClean="0">
                <a:ea typeface="宋体" pitchFamily="2" charset="-122"/>
              </a:rPr>
              <a:t>Monotonicity</a:t>
            </a:r>
            <a:endParaRPr lang="zh-CN" altLang="en-US" sz="3400" dirty="0" smtClean="0">
              <a:ea typeface="宋体" pitchFamily="2" charset="-122"/>
            </a:endParaRP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2D7B6F-E8AC-4614-8CC8-CA4070B25243}" type="slidenum">
              <a:rPr lang="zh-CN" altLang="en-US" smtClean="0">
                <a:ea typeface="宋体" pitchFamily="2" charset="-122"/>
              </a:rPr>
              <a:pPr/>
              <a:t>116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8853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1B12B095-682D-4B85-B2AC-ACEE83FAA05F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4" name="TextBox 5"/>
          <p:cNvSpPr txBox="1">
            <a:spLocks noChangeArrowheads="1"/>
          </p:cNvSpPr>
          <p:nvPr/>
        </p:nvSpPr>
        <p:spPr bwMode="auto">
          <a:xfrm>
            <a:off x="914400" y="5159375"/>
            <a:ext cx="72263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/>
              <a:t> An XML keyword search engine that outputs an empty result on the updated data  </a:t>
            </a:r>
            <a:r>
              <a:rPr lang="en-US" altLang="zh-CN" sz="2000" b="1" i="1" u="sng"/>
              <a:t>violates data monotonicity.</a:t>
            </a:r>
          </a:p>
        </p:txBody>
      </p:sp>
      <p:sp>
        <p:nvSpPr>
          <p:cNvPr id="85" name="TextBox 7"/>
          <p:cNvSpPr txBox="1">
            <a:spLocks noChangeArrowheads="1"/>
          </p:cNvSpPr>
          <p:nvPr/>
        </p:nvSpPr>
        <p:spPr bwMode="auto">
          <a:xfrm>
            <a:off x="3196277" y="1933575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TextBox 8"/>
          <p:cNvSpPr txBox="1">
            <a:spLocks noChangeArrowheads="1"/>
          </p:cNvSpPr>
          <p:nvPr/>
        </p:nvSpPr>
        <p:spPr bwMode="auto">
          <a:xfrm>
            <a:off x="457200" y="3157184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TextBox 9"/>
          <p:cNvSpPr txBox="1">
            <a:spLocks noChangeArrowheads="1"/>
          </p:cNvSpPr>
          <p:nvPr/>
        </p:nvSpPr>
        <p:spPr bwMode="auto">
          <a:xfrm>
            <a:off x="595952" y="2581275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8" name="Straight Arrow Connector 87"/>
          <p:cNvCxnSpPr>
            <a:stCxn id="87" idx="2"/>
            <a:endCxn id="86" idx="0"/>
          </p:cNvCxnSpPr>
          <p:nvPr/>
        </p:nvCxnSpPr>
        <p:spPr>
          <a:xfrm rot="5400000">
            <a:off x="823428" y="3036996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5" idx="2"/>
            <a:endCxn id="87" idx="0"/>
          </p:cNvCxnSpPr>
          <p:nvPr/>
        </p:nvCxnSpPr>
        <p:spPr>
          <a:xfrm rot="5400000">
            <a:off x="2058248" y="1157496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2"/>
          <p:cNvSpPr txBox="1">
            <a:spLocks noChangeArrowheads="1"/>
          </p:cNvSpPr>
          <p:nvPr/>
        </p:nvSpPr>
        <p:spPr bwMode="auto">
          <a:xfrm>
            <a:off x="2991490" y="2581275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TextBox 13"/>
          <p:cNvSpPr txBox="1">
            <a:spLocks noChangeArrowheads="1"/>
          </p:cNvSpPr>
          <p:nvPr/>
        </p:nvSpPr>
        <p:spPr bwMode="auto">
          <a:xfrm>
            <a:off x="1812572" y="3140692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TextBox 14"/>
          <p:cNvSpPr txBox="1">
            <a:spLocks noChangeArrowheads="1"/>
          </p:cNvSpPr>
          <p:nvPr/>
        </p:nvSpPr>
        <p:spPr bwMode="auto">
          <a:xfrm>
            <a:off x="1667161" y="3709285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TextBox 15"/>
          <p:cNvSpPr txBox="1">
            <a:spLocks noChangeArrowheads="1"/>
          </p:cNvSpPr>
          <p:nvPr/>
        </p:nvSpPr>
        <p:spPr bwMode="auto">
          <a:xfrm>
            <a:off x="2512396" y="3696407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TextBox 16"/>
          <p:cNvSpPr txBox="1">
            <a:spLocks noChangeArrowheads="1"/>
          </p:cNvSpPr>
          <p:nvPr/>
        </p:nvSpPr>
        <p:spPr bwMode="auto">
          <a:xfrm>
            <a:off x="2487590" y="3158463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5" name="Straight Arrow Connector 94"/>
          <p:cNvCxnSpPr>
            <a:stCxn id="94" idx="2"/>
            <a:endCxn id="93" idx="0"/>
          </p:cNvCxnSpPr>
          <p:nvPr/>
        </p:nvCxnSpPr>
        <p:spPr>
          <a:xfrm rot="16200000" flipH="1">
            <a:off x="2783128" y="3593922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18"/>
          <p:cNvSpPr txBox="1">
            <a:spLocks noChangeArrowheads="1"/>
          </p:cNvSpPr>
          <p:nvPr/>
        </p:nvSpPr>
        <p:spPr bwMode="auto">
          <a:xfrm>
            <a:off x="2303485" y="4248373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7" name="Straight Arrow Connector 96"/>
          <p:cNvCxnSpPr>
            <a:stCxn id="93" idx="2"/>
            <a:endCxn id="96" idx="0"/>
          </p:cNvCxnSpPr>
          <p:nvPr/>
        </p:nvCxnSpPr>
        <p:spPr>
          <a:xfrm rot="16200000" flipH="1">
            <a:off x="2780417" y="4140157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1" idx="2"/>
            <a:endCxn id="92" idx="0"/>
          </p:cNvCxnSpPr>
          <p:nvPr/>
        </p:nvCxnSpPr>
        <p:spPr>
          <a:xfrm rot="16200000" flipH="1">
            <a:off x="2023707" y="3589580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0" idx="2"/>
            <a:endCxn id="91" idx="0"/>
          </p:cNvCxnSpPr>
          <p:nvPr/>
        </p:nvCxnSpPr>
        <p:spPr>
          <a:xfrm rot="5400000">
            <a:off x="2636882" y="2416989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0" idx="2"/>
            <a:endCxn id="94" idx="0"/>
          </p:cNvCxnSpPr>
          <p:nvPr/>
        </p:nvCxnSpPr>
        <p:spPr>
          <a:xfrm rot="5400000">
            <a:off x="3000992" y="2798871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37"/>
          <p:cNvSpPr txBox="1">
            <a:spLocks noChangeArrowheads="1"/>
          </p:cNvSpPr>
          <p:nvPr/>
        </p:nvSpPr>
        <p:spPr bwMode="auto">
          <a:xfrm>
            <a:off x="4768256" y="2638425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TextBox 38"/>
          <p:cNvSpPr txBox="1">
            <a:spLocks noChangeArrowheads="1"/>
          </p:cNvSpPr>
          <p:nvPr/>
        </p:nvSpPr>
        <p:spPr bwMode="auto">
          <a:xfrm>
            <a:off x="4267200" y="3143250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FF0000"/>
                </a:solidFill>
              </a:rPr>
              <a:t>title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3" name="TextBox 39"/>
          <p:cNvSpPr txBox="1">
            <a:spLocks noChangeArrowheads="1"/>
          </p:cNvSpPr>
          <p:nvPr/>
        </p:nvSpPr>
        <p:spPr bwMode="auto">
          <a:xfrm>
            <a:off x="4159581" y="3697574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FF0000"/>
                </a:solidFill>
              </a:rPr>
              <a:t>XML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4" name="TextBox 40"/>
          <p:cNvSpPr txBox="1">
            <a:spLocks noChangeArrowheads="1"/>
          </p:cNvSpPr>
          <p:nvPr/>
        </p:nvSpPr>
        <p:spPr bwMode="auto">
          <a:xfrm>
            <a:off x="4830808" y="3705511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TextBox 41"/>
          <p:cNvSpPr txBox="1">
            <a:spLocks noChangeArrowheads="1"/>
          </p:cNvSpPr>
          <p:nvPr/>
        </p:nvSpPr>
        <p:spPr bwMode="auto">
          <a:xfrm>
            <a:off x="4811118" y="3143250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6" name="Straight Arrow Connector 105"/>
          <p:cNvCxnSpPr>
            <a:stCxn id="105" idx="2"/>
            <a:endCxn id="104" idx="0"/>
          </p:cNvCxnSpPr>
          <p:nvPr/>
        </p:nvCxnSpPr>
        <p:spPr>
          <a:xfrm rot="16200000" flipH="1">
            <a:off x="5115113" y="3592146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43"/>
          <p:cNvSpPr txBox="1">
            <a:spLocks noChangeArrowheads="1"/>
          </p:cNvSpPr>
          <p:nvPr/>
        </p:nvSpPr>
        <p:spPr bwMode="auto">
          <a:xfrm>
            <a:off x="4852371" y="4209280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8" name="Straight Arrow Connector 107"/>
          <p:cNvCxnSpPr>
            <a:stCxn id="104" idx="2"/>
            <a:endCxn id="107" idx="0"/>
          </p:cNvCxnSpPr>
          <p:nvPr/>
        </p:nvCxnSpPr>
        <p:spPr>
          <a:xfrm rot="16200000" flipH="1">
            <a:off x="5147126" y="4125415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2" idx="2"/>
            <a:endCxn id="103" idx="0"/>
          </p:cNvCxnSpPr>
          <p:nvPr/>
        </p:nvCxnSpPr>
        <p:spPr>
          <a:xfrm rot="16200000" flipH="1">
            <a:off x="4482697" y="3584921"/>
            <a:ext cx="215770" cy="95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1" idx="2"/>
            <a:endCxn id="102" idx="0"/>
          </p:cNvCxnSpPr>
          <p:nvPr/>
        </p:nvCxnSpPr>
        <p:spPr>
          <a:xfrm rot="5400000">
            <a:off x="4792735" y="2770059"/>
            <a:ext cx="166271" cy="5801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1" idx="2"/>
            <a:endCxn id="105" idx="0"/>
          </p:cNvCxnSpPr>
          <p:nvPr/>
        </p:nvCxnSpPr>
        <p:spPr>
          <a:xfrm rot="16200000" flipH="1">
            <a:off x="5112555" y="3030348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5" idx="2"/>
            <a:endCxn id="101" idx="0"/>
          </p:cNvCxnSpPr>
          <p:nvPr/>
        </p:nvCxnSpPr>
        <p:spPr>
          <a:xfrm rot="16200000" flipH="1">
            <a:off x="4140828" y="1613328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85" idx="2"/>
            <a:endCxn id="90" idx="0"/>
          </p:cNvCxnSpPr>
          <p:nvPr/>
        </p:nvCxnSpPr>
        <p:spPr>
          <a:xfrm rot="5400000">
            <a:off x="3266733" y="2365981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50"/>
          <p:cNvSpPr txBox="1">
            <a:spLocks noChangeArrowheads="1"/>
          </p:cNvSpPr>
          <p:nvPr/>
        </p:nvSpPr>
        <p:spPr bwMode="auto">
          <a:xfrm>
            <a:off x="6396677" y="2638425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5" name="TextBox 51"/>
          <p:cNvSpPr txBox="1">
            <a:spLocks noChangeArrowheads="1"/>
          </p:cNvSpPr>
          <p:nvPr/>
        </p:nvSpPr>
        <p:spPr bwMode="auto">
          <a:xfrm>
            <a:off x="6224941" y="3143250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TextBox 52"/>
          <p:cNvSpPr txBox="1">
            <a:spLocks noChangeArrowheads="1"/>
          </p:cNvSpPr>
          <p:nvPr/>
        </p:nvSpPr>
        <p:spPr bwMode="auto">
          <a:xfrm>
            <a:off x="6121445" y="3656630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TextBox 53"/>
          <p:cNvSpPr txBox="1">
            <a:spLocks noChangeArrowheads="1"/>
          </p:cNvSpPr>
          <p:nvPr/>
        </p:nvSpPr>
        <p:spPr bwMode="auto">
          <a:xfrm>
            <a:off x="6725004" y="3678215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8" name="TextBox 54"/>
          <p:cNvSpPr txBox="1">
            <a:spLocks noChangeArrowheads="1"/>
          </p:cNvSpPr>
          <p:nvPr/>
        </p:nvSpPr>
        <p:spPr bwMode="auto">
          <a:xfrm>
            <a:off x="6664370" y="3143250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9" name="Straight Arrow Connector 118"/>
          <p:cNvCxnSpPr>
            <a:stCxn id="118" idx="2"/>
            <a:endCxn id="117" idx="0"/>
          </p:cNvCxnSpPr>
          <p:nvPr/>
        </p:nvCxnSpPr>
        <p:spPr>
          <a:xfrm rot="16200000" flipH="1">
            <a:off x="7021535" y="3577076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56"/>
          <p:cNvSpPr txBox="1">
            <a:spLocks noChangeArrowheads="1"/>
          </p:cNvSpPr>
          <p:nvPr/>
        </p:nvSpPr>
        <p:spPr bwMode="auto">
          <a:xfrm>
            <a:off x="6646577" y="4216355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stCxn id="117" idx="2"/>
            <a:endCxn id="120" idx="0"/>
          </p:cNvCxnSpPr>
          <p:nvPr/>
        </p:nvCxnSpPr>
        <p:spPr>
          <a:xfrm rot="16200000" flipH="1">
            <a:off x="7025735" y="4113707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5" idx="2"/>
            <a:endCxn id="116" idx="0"/>
          </p:cNvCxnSpPr>
          <p:nvPr/>
        </p:nvCxnSpPr>
        <p:spPr>
          <a:xfrm rot="16200000" flipH="1">
            <a:off x="6397724" y="3568577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4" idx="2"/>
            <a:endCxn id="115" idx="0"/>
          </p:cNvCxnSpPr>
          <p:nvPr/>
        </p:nvCxnSpPr>
        <p:spPr>
          <a:xfrm rot="5400000">
            <a:off x="6547953" y="2913525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4" idx="2"/>
            <a:endCxn id="118" idx="0"/>
          </p:cNvCxnSpPr>
          <p:nvPr/>
        </p:nvCxnSpPr>
        <p:spPr>
          <a:xfrm rot="16200000" flipH="1">
            <a:off x="6864107" y="2890548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61"/>
          <p:cNvSpPr txBox="1">
            <a:spLocks noChangeArrowheads="1"/>
          </p:cNvSpPr>
          <p:nvPr/>
        </p:nvSpPr>
        <p:spPr bwMode="auto">
          <a:xfrm>
            <a:off x="5502982" y="3698190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TextBox 62"/>
          <p:cNvSpPr txBox="1">
            <a:spLocks noChangeArrowheads="1"/>
          </p:cNvSpPr>
          <p:nvPr/>
        </p:nvSpPr>
        <p:spPr bwMode="auto">
          <a:xfrm>
            <a:off x="5584870" y="4201959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7" name="Straight Arrow Connector 126"/>
          <p:cNvCxnSpPr>
            <a:stCxn id="125" idx="2"/>
            <a:endCxn id="126" idx="0"/>
          </p:cNvCxnSpPr>
          <p:nvPr/>
        </p:nvCxnSpPr>
        <p:spPr>
          <a:xfrm rot="16200000" flipH="1">
            <a:off x="5823666" y="4119285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34" idx="2"/>
            <a:endCxn id="125" idx="0"/>
          </p:cNvCxnSpPr>
          <p:nvPr/>
        </p:nvCxnSpPr>
        <p:spPr>
          <a:xfrm rot="16200000" flipH="1">
            <a:off x="5790066" y="3582048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85" idx="2"/>
            <a:endCxn id="114" idx="0"/>
          </p:cNvCxnSpPr>
          <p:nvPr/>
        </p:nvCxnSpPr>
        <p:spPr>
          <a:xfrm rot="16200000" flipH="1">
            <a:off x="4946704" y="807452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66"/>
          <p:cNvSpPr txBox="1">
            <a:spLocks noChangeArrowheads="1"/>
          </p:cNvSpPr>
          <p:nvPr/>
        </p:nvSpPr>
        <p:spPr bwMode="auto">
          <a:xfrm>
            <a:off x="1214438" y="3168297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1" name="TextBox 67"/>
          <p:cNvSpPr txBox="1">
            <a:spLocks noChangeArrowheads="1"/>
          </p:cNvSpPr>
          <p:nvPr/>
        </p:nvSpPr>
        <p:spPr bwMode="auto">
          <a:xfrm>
            <a:off x="1329377" y="2592388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2" name="Straight Arrow Connector 131"/>
          <p:cNvCxnSpPr>
            <a:stCxn id="131" idx="2"/>
            <a:endCxn id="130" idx="0"/>
          </p:cNvCxnSpPr>
          <p:nvPr/>
        </p:nvCxnSpPr>
        <p:spPr>
          <a:xfrm rot="16200000" flipH="1">
            <a:off x="1517562" y="3045176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5" idx="2"/>
            <a:endCxn id="131" idx="0"/>
          </p:cNvCxnSpPr>
          <p:nvPr/>
        </p:nvCxnSpPr>
        <p:spPr>
          <a:xfrm rot="5400000">
            <a:off x="2396783" y="1507143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70"/>
          <p:cNvSpPr txBox="1">
            <a:spLocks noChangeArrowheads="1"/>
          </p:cNvSpPr>
          <p:nvPr/>
        </p:nvSpPr>
        <p:spPr bwMode="auto">
          <a:xfrm>
            <a:off x="5481705" y="3131167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5" name="Straight Arrow Connector 134"/>
          <p:cNvCxnSpPr>
            <a:stCxn id="101" idx="2"/>
            <a:endCxn id="134" idx="0"/>
          </p:cNvCxnSpPr>
          <p:nvPr/>
        </p:nvCxnSpPr>
        <p:spPr>
          <a:xfrm rot="16200000" flipH="1">
            <a:off x="5457065" y="2685839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80"/>
          <p:cNvSpPr txBox="1">
            <a:spLocks noChangeArrowheads="1"/>
          </p:cNvSpPr>
          <p:nvPr/>
        </p:nvSpPr>
        <p:spPr bwMode="auto">
          <a:xfrm>
            <a:off x="3266436" y="3701388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7" name="TextBox 81"/>
          <p:cNvSpPr txBox="1">
            <a:spLocks noChangeArrowheads="1"/>
          </p:cNvSpPr>
          <p:nvPr/>
        </p:nvSpPr>
        <p:spPr bwMode="auto">
          <a:xfrm>
            <a:off x="3205802" y="3152775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8" name="Straight Arrow Connector 137"/>
          <p:cNvCxnSpPr>
            <a:stCxn id="137" idx="2"/>
            <a:endCxn id="136" idx="0"/>
          </p:cNvCxnSpPr>
          <p:nvPr/>
        </p:nvCxnSpPr>
        <p:spPr>
          <a:xfrm rot="16200000" flipH="1">
            <a:off x="3518043" y="3593425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83"/>
          <p:cNvSpPr txBox="1">
            <a:spLocks noChangeArrowheads="1"/>
          </p:cNvSpPr>
          <p:nvPr/>
        </p:nvSpPr>
        <p:spPr bwMode="auto">
          <a:xfrm>
            <a:off x="3307380" y="4262021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0" name="Straight Arrow Connector 139"/>
          <p:cNvCxnSpPr>
            <a:stCxn id="136" idx="2"/>
            <a:endCxn id="139" idx="0"/>
          </p:cNvCxnSpPr>
          <p:nvPr/>
        </p:nvCxnSpPr>
        <p:spPr>
          <a:xfrm rot="16200000" flipH="1">
            <a:off x="3516388" y="4149559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90" idx="2"/>
            <a:endCxn id="137" idx="0"/>
          </p:cNvCxnSpPr>
          <p:nvPr/>
        </p:nvCxnSpPr>
        <p:spPr>
          <a:xfrm rot="16200000" flipH="1">
            <a:off x="3373889" y="2906524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07"/>
          <p:cNvSpPr txBox="1">
            <a:spLocks noChangeArrowheads="1"/>
          </p:cNvSpPr>
          <p:nvPr/>
        </p:nvSpPr>
        <p:spPr bwMode="auto">
          <a:xfrm>
            <a:off x="3832865" y="3173412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3" name="Straight Arrow Connector 142"/>
          <p:cNvCxnSpPr>
            <a:stCxn id="90" idx="2"/>
            <a:endCxn id="142" idx="0"/>
          </p:cNvCxnSpPr>
          <p:nvPr/>
        </p:nvCxnSpPr>
        <p:spPr>
          <a:xfrm rot="16200000" flipH="1">
            <a:off x="3630668" y="2649745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4267200" y="1371600"/>
            <a:ext cx="3457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“SIGMOD, Mark, Liu, title”</a:t>
            </a:r>
            <a:endParaRPr lang="en-US" dirty="0"/>
          </a:p>
        </p:txBody>
      </p:sp>
      <p:sp>
        <p:nvSpPr>
          <p:cNvPr id="150" name="Oval 8"/>
          <p:cNvSpPr>
            <a:spLocks noChangeArrowheads="1"/>
          </p:cNvSpPr>
          <p:nvPr/>
        </p:nvSpPr>
        <p:spPr bwMode="auto">
          <a:xfrm>
            <a:off x="2936544" y="2563504"/>
            <a:ext cx="838200" cy="381000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8" name="Isosceles Triangle 67"/>
          <p:cNvSpPr/>
          <p:nvPr/>
        </p:nvSpPr>
        <p:spPr bwMode="auto">
          <a:xfrm>
            <a:off x="1524000" y="2108200"/>
            <a:ext cx="5334000" cy="2514600"/>
          </a:xfrm>
          <a:prstGeom prst="triangle">
            <a:avLst>
              <a:gd name="adj" fmla="val 48944"/>
            </a:avLst>
          </a:prstGeom>
          <a:noFill/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-152400" y="6000690"/>
            <a:ext cx="952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smtClean="0">
                <a:solidFill>
                  <a:srgbClr val="C00000"/>
                </a:solidFill>
              </a:rPr>
              <a:t>Data </a:t>
            </a:r>
            <a:r>
              <a:rPr lang="en-US" altLang="zh-CN" sz="1800" b="1" dirty="0" err="1" smtClean="0">
                <a:solidFill>
                  <a:srgbClr val="C00000"/>
                </a:solidFill>
              </a:rPr>
              <a:t>Monotonicity</a:t>
            </a:r>
            <a:r>
              <a:rPr lang="en-US" altLang="zh-CN" sz="1800" b="1" dirty="0">
                <a:solidFill>
                  <a:srgbClr val="C00000"/>
                </a:solidFill>
              </a:rPr>
              <a:t>:</a:t>
            </a:r>
            <a:r>
              <a:rPr lang="en-US" altLang="zh-CN" sz="1800" dirty="0"/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the </a:t>
            </a:r>
            <a:r>
              <a:rPr lang="en-US" altLang="zh-CN" sz="1800" dirty="0" smtClean="0">
                <a:solidFill>
                  <a:schemeClr val="tx1"/>
                </a:solidFill>
              </a:rPr>
              <a:t># of </a:t>
            </a:r>
            <a:r>
              <a:rPr lang="en-US" altLang="zh-CN" sz="1800" dirty="0">
                <a:solidFill>
                  <a:schemeClr val="tx1"/>
                </a:solidFill>
              </a:rPr>
              <a:t>query results </a:t>
            </a:r>
            <a:r>
              <a:rPr lang="en-US" altLang="zh-CN" sz="1800" dirty="0" smtClean="0">
                <a:solidFill>
                  <a:schemeClr val="tx1"/>
                </a:solidFill>
              </a:rPr>
              <a:t>doesn’t decrease after inserting a new data node.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02" grpId="0"/>
      <p:bldP spid="103" grpId="0"/>
      <p:bldP spid="150" grpId="0" animBg="1"/>
      <p:bldP spid="6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SzPct val="75000"/>
              <a:buNone/>
            </a:pPr>
            <a:r>
              <a:rPr lang="en-US" sz="2800" dirty="0" smtClean="0"/>
              <a:t>	</a:t>
            </a:r>
            <a:r>
              <a:rPr lang="en-US" sz="3200" dirty="0" smtClean="0"/>
              <a:t>This set of axioms is  non-trivial, but indeed</a:t>
            </a:r>
            <a:r>
              <a:rPr lang="en-US" altLang="zh-CN" sz="3200" dirty="0" smtClean="0">
                <a:ea typeface="宋体" pitchFamily="2" charset="-122"/>
              </a:rPr>
              <a:t> </a:t>
            </a:r>
            <a:r>
              <a:rPr lang="en-US" altLang="zh-CN" sz="3200" dirty="0" err="1" smtClean="0">
                <a:ea typeface="宋体" pitchFamily="2" charset="-122"/>
              </a:rPr>
              <a:t>satisfiable</a:t>
            </a:r>
            <a:r>
              <a:rPr lang="en-US" altLang="zh-CN" sz="3200" dirty="0" smtClean="0">
                <a:ea typeface="宋体" pitchFamily="2" charset="-122"/>
              </a:rPr>
              <a:t> [Liu et al VLDB 08]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117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Empirical vs. Formal Evaluation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470642"/>
            <a:ext cx="3886200" cy="467995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Benchmark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The ultimate evaluation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Costly – needs large data sets, query sets, and users.</a:t>
            </a:r>
            <a:endParaRPr lang="zh-CN" altLang="en-US" sz="2400" dirty="0" smtClean="0">
              <a:ea typeface="宋体" pitchFamily="2" charset="-122"/>
            </a:endParaRP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0667C2-B4D1-4951-AECD-60E5573DBC98}" type="slidenum">
              <a:rPr lang="zh-CN" altLang="en-US" smtClean="0">
                <a:ea typeface="宋体" pitchFamily="2" charset="-122"/>
              </a:rPr>
              <a:pPr/>
              <a:t>118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066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29E02E1A-55B3-400E-933D-0EC3DFBF3E62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24400" y="1447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 kern="0" dirty="0">
                <a:solidFill>
                  <a:schemeClr val="tx1"/>
                </a:solidFill>
                <a:latin typeface="Arial Narrow" pitchFamily="34" charset="0"/>
                <a:ea typeface="+mn-ea"/>
              </a:rPr>
              <a:t>Axioms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altLang="zh-CN" kern="0" dirty="0">
                <a:solidFill>
                  <a:schemeClr val="tx1"/>
                </a:solidFill>
                <a:latin typeface="Arial Narrow" pitchFamily="34" charset="0"/>
                <a:ea typeface="+mn-ea"/>
              </a:rPr>
              <a:t>Cost-effective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Arial Narrow" pitchFamily="34" charset="0"/>
              </a:rPr>
              <a:t>Theoretical and objective</a:t>
            </a:r>
            <a:endParaRPr lang="en-US" altLang="zh-CN" kern="0" dirty="0" smtClean="0">
              <a:solidFill>
                <a:schemeClr val="tx1"/>
              </a:solidFill>
              <a:latin typeface="Arial Narrow" pitchFamily="34" charset="0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Arial Narrow" pitchFamily="34" charset="0"/>
                <a:ea typeface="+mn-ea"/>
              </a:rPr>
              <a:t>Guiding </a:t>
            </a:r>
            <a:r>
              <a:rPr lang="en-US" altLang="zh-CN" kern="0" dirty="0">
                <a:solidFill>
                  <a:schemeClr val="tx1"/>
                </a:solidFill>
                <a:latin typeface="Arial Narrow" pitchFamily="34" charset="0"/>
                <a:ea typeface="+mn-ea"/>
              </a:rPr>
              <a:t>the design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Arial Narrow" pitchFamily="34" charset="0"/>
                <a:ea typeface="+mn-ea"/>
              </a:rPr>
              <a:t>Complement </a:t>
            </a:r>
            <a:r>
              <a:rPr lang="en-US" altLang="zh-CN" kern="0" dirty="0">
                <a:solidFill>
                  <a:schemeClr val="tx1"/>
                </a:solidFill>
                <a:latin typeface="Arial Narrow" pitchFamily="34" charset="0"/>
                <a:ea typeface="+mn-ea"/>
              </a:rPr>
              <a:t>empirical studies</a:t>
            </a:r>
          </a:p>
        </p:txBody>
      </p:sp>
      <p:pic>
        <p:nvPicPr>
          <p:cNvPr id="70664" name="Picture 2" descr="http://www.carolin-altenkirch.de/projekte/userstudy/images/u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43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4" descr="http://www.mathwarehouse.com/geometry/similar/triangles/images/side-splitter/corolla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28194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217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Result Definition and Algorithms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ea typeface="宋体" pitchFamily="2" charset="-122"/>
              </a:rPr>
              <a:t>Result Analysis and Evaluation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Searching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119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229600" cy="1100138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Timeline /2</a:t>
            </a:r>
            <a:endParaRPr lang="en-US" altLang="zh-CN" sz="4000" dirty="0">
              <a:ea typeface="宋体" pitchFamily="2" charset="-12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38200" y="1386042"/>
            <a:ext cx="8305800" cy="1588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33400" y="1911482"/>
            <a:ext cx="990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RDBMS/ Graph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Result </a:t>
            </a: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G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eneration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rot="5400000">
            <a:off x="4572000" y="1309048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4343400" y="928048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2003-2005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rot="5400000">
            <a:off x="2590800" y="13098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2119952" y="928842"/>
            <a:ext cx="990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Before 2002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2160896" y="22162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Information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Unit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3651912" y="13098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3423312" y="928842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2002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151496" y="15304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BANKS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151496" y="29020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Discover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151496" y="22162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DBXplorer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142096" y="15304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Discover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2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142096" y="22162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BANKS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2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5562600" y="13098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5334000" y="928842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2006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rot="5400000">
            <a:off x="6553200" y="13098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6324600" y="928842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2007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rot="5400000">
            <a:off x="7543800" y="1309842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7315200" y="928842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2008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 rot="5400000">
            <a:off x="8458200" y="1309048"/>
            <a:ext cx="1524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8229600" y="928048"/>
            <a:ext cx="533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Garamond" pitchFamily="18" charset="0"/>
              </a:rPr>
              <a:t>2009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6172200" y="15304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SPARK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5181600" y="38244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Ranking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7184408" y="29020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EASE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188656" y="15304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Community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162800" y="15304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BANKS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5181600" y="22162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D&amp;C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162800" y="38244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QUnit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181600" y="29020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DP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172200" y="22162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BLINKS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181600" y="15304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Preis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7162800" y="22162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SUITS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8175008" y="383809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Form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Search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160896" y="153048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Proximity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Search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304800" y="3740282"/>
            <a:ext cx="861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498144" y="3976842"/>
            <a:ext cx="990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RDBMS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/ Graph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Other Applications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202304" y="223789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RDMBS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172200" y="29100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Hetero-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geneous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162800" y="45102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SQAK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172200" y="38244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KDAP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159088" y="45102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Frequent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terms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8180696" y="51960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Data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Clouds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8229600" y="58818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Minimal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Group-by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172200" y="45102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DB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selection 1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162800" y="51960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DB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Selection</a:t>
            </a:r>
            <a:r>
              <a:rPr kumimoji="0" lang="en-AU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2</a:t>
            </a:r>
            <a:endParaRPr kumimoji="0" lang="en-A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162800" y="5881842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Query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  <a:latin typeface="Arial Narrow" pitchFamily="34" charset="0"/>
              </a:rPr>
              <a:t>Cleaning</a:t>
            </a:r>
          </a:p>
        </p:txBody>
      </p:sp>
      <p:sp>
        <p:nvSpPr>
          <p:cNvPr id="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0CC96CF3-54A1-4E7A-B5E9-D9231DFC66C1}" type="slidenum">
              <a:rPr lang="zh-CN" altLang="en-US" smtClean="0">
                <a:ea typeface="宋体" pitchFamily="2" charset="-122"/>
              </a:rPr>
              <a:pPr/>
              <a:t>12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" name="Date Placeholder 5"/>
          <p:cNvSpPr>
            <a:spLocks noGrp="1"/>
          </p:cNvSpPr>
          <p:nvPr>
            <p:ph type="dt" sz="quarter" idx="12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B6F51F18-F957-4A37-B08E-A05F5E69BA28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0138"/>
          </a:xfrm>
        </p:spPr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Database Selection</a:t>
            </a:r>
            <a:r>
              <a:rPr lang="en-US" altLang="zh-CN" sz="4000" baseline="30000" dirty="0" smtClean="0">
                <a:ea typeface="宋体" pitchFamily="2" charset="-122"/>
              </a:rPr>
              <a:t> [Yu et al. SIGMOD 07]</a:t>
            </a:r>
            <a:endParaRPr lang="zh-CN" altLang="en-US" sz="4000" dirty="0" smtClean="0">
              <a:ea typeface="宋体" pitchFamily="2" charset="-122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52400" y="1358900"/>
            <a:ext cx="8686800" cy="4679950"/>
          </a:xfrm>
        </p:spPr>
        <p:txBody>
          <a:bodyPr/>
          <a:lstStyle/>
          <a:p>
            <a:r>
              <a:rPr lang="en-US" altLang="zh-CN" sz="2600" dirty="0" smtClean="0">
                <a:ea typeface="宋体" pitchFamily="2" charset="-122"/>
              </a:rPr>
              <a:t>Input: </a:t>
            </a:r>
          </a:p>
          <a:p>
            <a:pPr lvl="1"/>
            <a:r>
              <a:rPr lang="en-US" altLang="zh-CN" sz="2200" dirty="0" smtClean="0">
                <a:ea typeface="宋体" pitchFamily="2" charset="-122"/>
              </a:rPr>
              <a:t>a query</a:t>
            </a:r>
          </a:p>
          <a:p>
            <a:pPr lvl="1"/>
            <a:r>
              <a:rPr lang="en-US" altLang="zh-CN" sz="2200" dirty="0" smtClean="0">
                <a:ea typeface="宋体" pitchFamily="2" charset="-122"/>
              </a:rPr>
              <a:t>multiple databases, each of which that can provide results to the query. </a:t>
            </a:r>
          </a:p>
          <a:p>
            <a:r>
              <a:rPr lang="en-US" altLang="zh-CN" sz="2600" dirty="0" smtClean="0">
                <a:ea typeface="宋体" pitchFamily="2" charset="-122"/>
              </a:rPr>
              <a:t>Output: names of databases that are likely to generate top-K results</a:t>
            </a:r>
          </a:p>
          <a:p>
            <a:endParaRPr lang="en-US" altLang="zh-CN" sz="2000" dirty="0" smtClean="0">
              <a:ea typeface="宋体" pitchFamily="2" charset="-122"/>
            </a:endParaRPr>
          </a:p>
          <a:p>
            <a:r>
              <a:rPr lang="en-US" altLang="zh-CN" sz="2600" dirty="0" smtClean="0">
                <a:ea typeface="宋体" pitchFamily="2" charset="-122"/>
              </a:rPr>
              <a:t>Intuition: Pushing top-K query processing at database level</a:t>
            </a:r>
          </a:p>
          <a:p>
            <a:pPr>
              <a:buNone/>
            </a:pPr>
            <a:r>
              <a:rPr lang="en-US" altLang="zh-CN" sz="2600" dirty="0" smtClean="0">
                <a:ea typeface="宋体" pitchFamily="2" charset="-122"/>
              </a:rPr>
              <a:t>	instead of issuing the query to all databases, only issue it to high-quality databases</a:t>
            </a:r>
          </a:p>
          <a:p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916F6E-BAFB-46D2-BA47-6DCBDEB6CD28}" type="slidenum">
              <a:rPr lang="zh-CN" altLang="en-US" smtClean="0">
                <a:ea typeface="宋体" pitchFamily="2" charset="-122"/>
              </a:rPr>
              <a:pPr/>
              <a:t>120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92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22429371-E768-467A-83C6-2B7DDD5505BE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2743200" y="4800600"/>
            <a:ext cx="571500" cy="642938"/>
          </a:xfrm>
          <a:prstGeom prst="flowChartMagneticDisk">
            <a:avLst/>
          </a:prstGeom>
          <a:solidFill>
            <a:srgbClr val="00B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1981200" y="5181600"/>
            <a:ext cx="571500" cy="642938"/>
          </a:xfrm>
          <a:prstGeom prst="flowChartMagneticDisk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3962400" y="5715000"/>
            <a:ext cx="571500" cy="642938"/>
          </a:xfrm>
          <a:prstGeom prst="flowChartMagneticDisk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3429000" y="5105400"/>
            <a:ext cx="571500" cy="642938"/>
          </a:xfrm>
          <a:prstGeom prst="flowChartMagneticDisk">
            <a:avLst/>
          </a:prstGeom>
          <a:solidFill>
            <a:schemeClr val="bg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3200400" y="5791200"/>
            <a:ext cx="571500" cy="642938"/>
          </a:xfrm>
          <a:prstGeom prst="flowChartMagneticDisk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3" name="Flowchart: Magnetic Disk 12"/>
          <p:cNvSpPr/>
          <p:nvPr/>
        </p:nvSpPr>
        <p:spPr>
          <a:xfrm>
            <a:off x="4724400" y="5410200"/>
            <a:ext cx="571500" cy="642938"/>
          </a:xfrm>
          <a:prstGeom prst="flowChartMagneticDisk">
            <a:avLst/>
          </a:prstGeom>
          <a:solidFill>
            <a:srgbClr val="0066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4267200" y="4800600"/>
            <a:ext cx="571500" cy="642938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2438400" y="5867400"/>
            <a:ext cx="571500" cy="642938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81935" name="Picture 2" descr="http://wwwdelivery.superstock.com/WI/223/1444/PreviewComp/SuperStock_1444R-261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19600"/>
            <a:ext cx="14716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010400" y="4800600"/>
            <a:ext cx="42191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15153"/>
            <a:ext cx="8382000" cy="1100138"/>
          </a:xfrm>
        </p:spPr>
        <p:txBody>
          <a:bodyPr/>
          <a:lstStyle/>
          <a:p>
            <a:r>
              <a:rPr lang="en-US" altLang="zh-CN" sz="3600" dirty="0" smtClean="0">
                <a:ea typeface="宋体" pitchFamily="2" charset="-122"/>
              </a:rPr>
              <a:t>Database Selection </a:t>
            </a:r>
            <a:r>
              <a:rPr lang="en-US" altLang="zh-CN" sz="3600" baseline="30000" dirty="0" smtClean="0">
                <a:ea typeface="宋体" pitchFamily="2" charset="-122"/>
              </a:rPr>
              <a:t>[Yu et al. SIGMOD 07]</a:t>
            </a:r>
            <a:endParaRPr lang="zh-CN" altLang="en-US" sz="3600" baseline="30000" dirty="0" smtClean="0">
              <a:ea typeface="宋体" pitchFamily="2" charset="-122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5388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Goal: Database score = sum score of top k results on this database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Impossible to precisely evaluate w/o generating query results.</a:t>
            </a:r>
          </a:p>
          <a:p>
            <a:pPr lvl="1"/>
            <a:endParaRPr lang="en-US" altLang="zh-CN" sz="900" dirty="0" smtClean="0">
              <a:ea typeface="宋体" pitchFamily="2" charset="-122"/>
            </a:endParaRPr>
          </a:p>
          <a:p>
            <a:r>
              <a:rPr lang="en-US" altLang="zh-CN" sz="2800" dirty="0" smtClean="0">
                <a:ea typeface="宋体" pitchFamily="2" charset="-122"/>
              </a:rPr>
              <a:t>Approximation: database score = sum of score of top k connections of every pair of keywords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Score of a connection = length of path</a:t>
            </a:r>
          </a:p>
          <a:p>
            <a:endParaRPr lang="en-US" altLang="zh-CN" sz="900" dirty="0" smtClean="0">
              <a:ea typeface="宋体" pitchFamily="2" charset="-122"/>
            </a:endParaRPr>
          </a:p>
          <a:p>
            <a:r>
              <a:rPr lang="en-US" altLang="zh-CN" sz="2800" dirty="0" smtClean="0">
                <a:ea typeface="宋体" pitchFamily="2" charset="-122"/>
              </a:rPr>
              <a:t>Algorithms are proposed to compute the relationship matrix between every two keywords in a database.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F0D4968-FA6B-4885-ABAC-C3B6ABCC6E51}" type="slidenum">
              <a:rPr lang="zh-CN" altLang="en-US" smtClean="0">
                <a:ea typeface="宋体" pitchFamily="2" charset="-122"/>
              </a:rPr>
              <a:pPr/>
              <a:t>121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295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66EA3A30-5961-4834-AA73-6FAD21379586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943600" cy="1100138"/>
          </a:xfrm>
        </p:spPr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Kite </a:t>
            </a:r>
            <a:r>
              <a:rPr lang="en-US" altLang="zh-CN" sz="4000" baseline="30000" dirty="0" smtClean="0">
                <a:ea typeface="宋体" pitchFamily="2" charset="-122"/>
              </a:rPr>
              <a:t>[</a:t>
            </a:r>
            <a:r>
              <a:rPr lang="en-US" altLang="zh-CN" sz="4000" baseline="30000" dirty="0" err="1" smtClean="0">
                <a:ea typeface="宋体" pitchFamily="2" charset="-122"/>
              </a:rPr>
              <a:t>Sayyadan</a:t>
            </a:r>
            <a:r>
              <a:rPr lang="en-US" altLang="zh-CN" sz="4000" baseline="30000" dirty="0" smtClean="0">
                <a:ea typeface="宋体" pitchFamily="2" charset="-122"/>
              </a:rPr>
              <a:t> et al. ICDE 07]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9950"/>
          </a:xfrm>
        </p:spPr>
        <p:txBody>
          <a:bodyPr/>
          <a:lstStyle/>
          <a:p>
            <a:r>
              <a:rPr lang="en-US" altLang="zh-CN" sz="2600" dirty="0" smtClean="0">
                <a:ea typeface="宋体" pitchFamily="2" charset="-122"/>
              </a:rPr>
              <a:t>Input: </a:t>
            </a:r>
          </a:p>
          <a:p>
            <a:pPr lvl="1"/>
            <a:r>
              <a:rPr lang="en-US" altLang="zh-CN" sz="2200" dirty="0" smtClean="0">
                <a:ea typeface="宋体" pitchFamily="2" charset="-122"/>
              </a:rPr>
              <a:t>A query</a:t>
            </a:r>
          </a:p>
          <a:p>
            <a:pPr lvl="1"/>
            <a:r>
              <a:rPr lang="en-US" altLang="zh-CN" sz="2200" dirty="0" smtClean="0">
                <a:ea typeface="宋体" pitchFamily="2" charset="-122"/>
              </a:rPr>
              <a:t>Multiple databases, each of which may NOT provide results to the query</a:t>
            </a:r>
          </a:p>
          <a:p>
            <a:pPr lvl="1"/>
            <a:endParaRPr lang="en-US" altLang="zh-CN" sz="1400" dirty="0" smtClean="0">
              <a:ea typeface="宋体" pitchFamily="2" charset="-122"/>
            </a:endParaRPr>
          </a:p>
          <a:p>
            <a:r>
              <a:rPr lang="en-US" altLang="zh-CN" sz="2600" dirty="0" smtClean="0">
                <a:ea typeface="宋体" pitchFamily="2" charset="-122"/>
              </a:rPr>
              <a:t>Output:  Results that contain all query keywords composed from multi-databases.</a:t>
            </a:r>
          </a:p>
          <a:p>
            <a:endParaRPr lang="en-US" altLang="zh-CN" sz="1400" dirty="0" smtClean="0">
              <a:ea typeface="宋体" pitchFamily="2" charset="-122"/>
            </a:endParaRPr>
          </a:p>
          <a:p>
            <a:r>
              <a:rPr lang="en-US" altLang="zh-CN" sz="2600" dirty="0" smtClean="0">
                <a:ea typeface="宋体" pitchFamily="2" charset="-122"/>
              </a:rPr>
              <a:t>Intuition: Pushing keyword search from the level of </a:t>
            </a:r>
            <a:r>
              <a:rPr lang="en-US" altLang="zh-CN" sz="2600" dirty="0" smtClean="0">
                <a:solidFill>
                  <a:srgbClr val="0033CC"/>
                </a:solidFill>
                <a:ea typeface="宋体" pitchFamily="2" charset="-122"/>
              </a:rPr>
              <a:t>multi- relations</a:t>
            </a:r>
            <a:r>
              <a:rPr lang="en-US" altLang="zh-CN" sz="2600" dirty="0" smtClean="0">
                <a:ea typeface="宋体" pitchFamily="2" charset="-122"/>
              </a:rPr>
              <a:t> to </a:t>
            </a:r>
            <a:r>
              <a:rPr lang="en-US" altLang="zh-CN" sz="2600" dirty="0" smtClean="0">
                <a:solidFill>
                  <a:srgbClr val="0033CC"/>
                </a:solidFill>
                <a:ea typeface="宋体" pitchFamily="2" charset="-122"/>
              </a:rPr>
              <a:t>multi-databases</a:t>
            </a:r>
            <a:r>
              <a:rPr lang="en-US" altLang="zh-CN" sz="2600" dirty="0" smtClean="0">
                <a:ea typeface="宋体" pitchFamily="2" charset="-122"/>
              </a:rPr>
              <a:t>, where the relationships among databases can be discovered.</a:t>
            </a:r>
          </a:p>
          <a:p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AF6FC4-2594-49DE-B85C-256E09869ED1}" type="slidenum">
              <a:rPr lang="zh-CN" altLang="en-US" smtClean="0">
                <a:ea typeface="宋体" pitchFamily="2" charset="-122"/>
              </a:rPr>
              <a:pPr/>
              <a:t>122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3974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26DE768F-EEAD-48B1-BF44-3DDC75C31463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gnetic Disk 12"/>
          <p:cNvSpPr/>
          <p:nvPr/>
        </p:nvSpPr>
        <p:spPr bwMode="auto">
          <a:xfrm>
            <a:off x="4572000" y="1286902"/>
            <a:ext cx="2895600" cy="29718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zh-CN" altLang="en-US" sz="18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685800" y="1251043"/>
            <a:ext cx="3581400" cy="30480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zh-CN" altLang="en-US" sz="18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499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49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5F4220-55D8-4DE1-B335-983370D3C2B1}" type="slidenum">
              <a:rPr lang="zh-CN" altLang="en-US" smtClean="0">
                <a:ea typeface="宋体" pitchFamily="2" charset="-122"/>
              </a:rPr>
              <a:pPr/>
              <a:t>123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4999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2C330E6F-0F8C-445C-9A08-2169C82EEB69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8500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58" y="1457230"/>
            <a:ext cx="7980822" cy="479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268942"/>
            <a:ext cx="5943600" cy="1100138"/>
          </a:xfrm>
        </p:spPr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Kite </a:t>
            </a:r>
            <a:r>
              <a:rPr lang="en-US" altLang="zh-CN" sz="4000" baseline="30000" dirty="0" smtClean="0">
                <a:ea typeface="宋体" pitchFamily="2" charset="-122"/>
              </a:rPr>
              <a:t>[</a:t>
            </a:r>
            <a:r>
              <a:rPr lang="en-US" altLang="zh-CN" sz="4000" baseline="30000" dirty="0" err="1" smtClean="0">
                <a:ea typeface="宋体" pitchFamily="2" charset="-122"/>
              </a:rPr>
              <a:t>Sayyadan</a:t>
            </a:r>
            <a:r>
              <a:rPr lang="en-US" altLang="zh-CN" sz="4000" baseline="30000" dirty="0" smtClean="0">
                <a:ea typeface="宋体" pitchFamily="2" charset="-122"/>
              </a:rPr>
              <a:t> et al. ICDE 07]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029200"/>
            <a:ext cx="80010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4953000"/>
            <a:ext cx="8229600" cy="1676400"/>
          </a:xfrm>
        </p:spPr>
        <p:txBody>
          <a:bodyPr/>
          <a:lstStyle/>
          <a:p>
            <a:pPr>
              <a:buNone/>
            </a:pPr>
            <a:r>
              <a:rPr lang="en-US" altLang="zh-CN" sz="2800" dirty="0" smtClean="0">
                <a:ea typeface="宋体" pitchFamily="2" charset="-122"/>
              </a:rPr>
              <a:t>  Challenges: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Automatically inferring meaningful joins across databases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Supporting approximate/similarity joins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1306513"/>
            <a:ext cx="8229600" cy="2112962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Challenge: tables in multiple databases usually involve a large number of joins, making the number of CNs huge.</a:t>
            </a:r>
          </a:p>
          <a:p>
            <a:pPr lvl="1"/>
            <a:r>
              <a:rPr lang="en-US" altLang="zh-CN" sz="2000" dirty="0" smtClean="0"/>
              <a:t>Condense multiple relationships among two tables as one.</a:t>
            </a:r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endParaRPr lang="en-US" altLang="zh-CN" sz="2400" dirty="0" smtClean="0">
              <a:ea typeface="宋体" pitchFamily="2" charset="-122"/>
            </a:endParaRPr>
          </a:p>
          <a:p>
            <a:endParaRPr lang="en-US" altLang="zh-CN" sz="2400" dirty="0" smtClean="0">
              <a:ea typeface="宋体" pitchFamily="2" charset="-122"/>
            </a:endParaRP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 smtClean="0"/>
              <a:t>Lazily expand condensed CN when they are promising to provide top k results</a:t>
            </a:r>
          </a:p>
          <a:p>
            <a:endParaRPr lang="zh-CN" altLang="en-US" sz="2400" dirty="0" smtClean="0">
              <a:ea typeface="宋体" pitchFamily="2" charset="-122"/>
            </a:endParaRP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AEDF0D-0F29-4FD4-9EB2-9CD04A5338C1}" type="slidenum">
              <a:rPr lang="zh-CN" altLang="en-US" smtClean="0">
                <a:ea typeface="宋体" pitchFamily="2" charset="-122"/>
              </a:rPr>
              <a:pPr/>
              <a:t>124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602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89673804-73A9-4724-9A7C-92A460387E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860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424" y="2657475"/>
            <a:ext cx="4248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7824" y="2809875"/>
            <a:ext cx="3886200" cy="146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68942"/>
            <a:ext cx="5943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Kite </a:t>
            </a:r>
            <a:r>
              <a:rPr lang="en-US" altLang="zh-CN" baseline="30000" dirty="0" smtClean="0">
                <a:ea typeface="宋体" pitchFamily="2" charset="-122"/>
              </a:rPr>
              <a:t>[</a:t>
            </a:r>
            <a:r>
              <a:rPr lang="en-US" altLang="zh-CN" baseline="30000" dirty="0" err="1" smtClean="0">
                <a:ea typeface="宋体" pitchFamily="2" charset="-122"/>
              </a:rPr>
              <a:t>Sayyadan</a:t>
            </a:r>
            <a:r>
              <a:rPr lang="en-US" altLang="zh-CN" baseline="30000" dirty="0" smtClean="0">
                <a:ea typeface="宋体" pitchFamily="2" charset="-122"/>
              </a:rPr>
              <a:t> et al. ICDE 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217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45296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Result Definition and Algorithms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ea typeface="宋体" pitchFamily="2" charset="-122"/>
              </a:rPr>
              <a:t>Result Analysis and Evaluation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Result Snippets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Mining Interesting Terms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Table Analysis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 Result Evaluation: Empirical </a:t>
            </a:r>
            <a:r>
              <a:rPr lang="en-US" altLang="zh-CN" sz="2400" dirty="0" err="1" smtClean="0">
                <a:ea typeface="宋体" pitchFamily="2" charset="-122"/>
              </a:rPr>
              <a:t>vs</a:t>
            </a:r>
            <a:r>
              <a:rPr lang="en-US" altLang="zh-CN" sz="2400" dirty="0" smtClean="0">
                <a:ea typeface="宋体" pitchFamily="2" charset="-122"/>
              </a:rPr>
              <a:t> Formal 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 Distributed Databases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Future Research Directions</a:t>
            </a:r>
            <a:endParaRPr lang="zh-CN" altLang="en-US" sz="2800" dirty="0" smtClean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125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Expressive Power vs. Complexity</a:t>
            </a:r>
            <a:endParaRPr lang="zh-CN" altLang="en-US" sz="4000" dirty="0" smtClean="0">
              <a:ea typeface="宋体" pitchFamily="2" charset="-122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33CC"/>
                </a:solidFill>
                <a:ea typeface="宋体" pitchFamily="2" charset="-122"/>
              </a:rPr>
              <a:t>Where is the right balance and how to achieve it?</a:t>
            </a:r>
          </a:p>
          <a:p>
            <a:r>
              <a:rPr lang="en-US" altLang="zh-CN" dirty="0" smtClean="0">
                <a:ea typeface="宋体" pitchFamily="2" charset="-122"/>
              </a:rPr>
              <a:t>Related work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Supporting aggregate queries: KDAP </a:t>
            </a:r>
            <a:r>
              <a:rPr lang="en-US" altLang="zh-CN" baseline="30000" dirty="0" smtClean="0">
                <a:ea typeface="宋体" pitchFamily="2" charset="-122"/>
              </a:rPr>
              <a:t>[Wu et al, SIGMOD07]</a:t>
            </a:r>
            <a:r>
              <a:rPr lang="en-US" altLang="zh-CN" dirty="0" smtClean="0">
                <a:ea typeface="宋体" pitchFamily="2" charset="-122"/>
              </a:rPr>
              <a:t>, SQAK </a:t>
            </a:r>
            <a:r>
              <a:rPr lang="en-US" altLang="zh-CN" baseline="30000" dirty="0" smtClean="0">
                <a:ea typeface="宋体" pitchFamily="2" charset="-122"/>
              </a:rPr>
              <a:t>[Tata and Lohman, SIGMOD08]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Forms </a:t>
            </a:r>
            <a:r>
              <a:rPr lang="en-US" altLang="zh-CN" baseline="30000" dirty="0" smtClean="0">
                <a:ea typeface="宋体" pitchFamily="2" charset="-122"/>
              </a:rPr>
              <a:t>[Jayapandian and Jagadish, VLDB08]</a:t>
            </a:r>
            <a:r>
              <a:rPr lang="en-US" altLang="zh-CN" dirty="0" smtClean="0">
                <a:ea typeface="宋体" pitchFamily="2" charset="-122"/>
              </a:rPr>
              <a:t>, </a:t>
            </a:r>
            <a:r>
              <a:rPr lang="en-US" altLang="zh-CN" baseline="30000" dirty="0" smtClean="0">
                <a:ea typeface="宋体" pitchFamily="2" charset="-122"/>
              </a:rPr>
              <a:t>[</a:t>
            </a:r>
            <a:r>
              <a:rPr lang="en-AU" baseline="30000" dirty="0" smtClean="0"/>
              <a:t>Chu et al, SIGMOD09]</a:t>
            </a:r>
          </a:p>
          <a:p>
            <a:pPr lvl="1"/>
            <a:r>
              <a:rPr lang="en-AU" dirty="0" smtClean="0"/>
              <a:t>Natural language queries </a:t>
            </a:r>
            <a:r>
              <a:rPr lang="en-AU" baseline="30000" dirty="0" smtClean="0"/>
              <a:t>[Li et al, SIGMOD07]</a:t>
            </a:r>
          </a:p>
          <a:p>
            <a:pPr lvl="1"/>
            <a:r>
              <a:rPr lang="en-AU" altLang="zh-CN" dirty="0" smtClean="0">
                <a:ea typeface="宋体" pitchFamily="2" charset="-122"/>
              </a:rPr>
              <a:t>Formulate queries interactively: ExQueX </a:t>
            </a:r>
            <a:r>
              <a:rPr lang="en-AU" altLang="zh-CN" baseline="30000" dirty="0" smtClean="0">
                <a:ea typeface="宋体" pitchFamily="2" charset="-122"/>
              </a:rPr>
              <a:t>[Kimelfeld et al, SIGMOD09]</a:t>
            </a:r>
            <a:endParaRPr lang="en-US" altLang="zh-CN" baseline="30000" dirty="0" smtClean="0">
              <a:ea typeface="宋体" pitchFamily="2" charset="-122"/>
            </a:endParaRP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96064D-D5A7-4480-AF43-8D69E2C2CE05}" type="slidenum">
              <a:rPr lang="zh-CN" altLang="en-US" smtClean="0">
                <a:ea typeface="宋体" pitchFamily="2" charset="-122"/>
              </a:rPr>
              <a:pPr/>
              <a:t>126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704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0DBFF0A-7B36-4616-8C96-7C3A8D9D257A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Evaluation and Benchmarking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33CC"/>
                </a:solidFill>
                <a:ea typeface="宋体" pitchFamily="2" charset="-122"/>
              </a:rPr>
              <a:t>How to evaluate a system?</a:t>
            </a:r>
          </a:p>
          <a:p>
            <a:r>
              <a:rPr lang="en-US" altLang="zh-CN" dirty="0" smtClean="0">
                <a:ea typeface="宋体" pitchFamily="2" charset="-122"/>
              </a:rPr>
              <a:t>Related work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Pooling in IR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Benchmarking: INEX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Axiomatic approaches</a:t>
            </a:r>
          </a:p>
          <a:p>
            <a:pPr lvl="1"/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96064D-D5A7-4480-AF43-8D69E2C2CE05}" type="slidenum">
              <a:rPr lang="zh-CN" altLang="en-US" smtClean="0">
                <a:ea typeface="宋体" pitchFamily="2" charset="-122"/>
              </a:rPr>
              <a:pPr/>
              <a:t>127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704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0DBFF0A-7B36-4616-8C96-7C3A8D9D257A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Efficiency and Deployment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33CC"/>
                </a:solidFill>
                <a:ea typeface="宋体" pitchFamily="2" charset="-122"/>
              </a:rPr>
              <a:t>I want this keyword feature in my application/database. Where can I get it?</a:t>
            </a:r>
          </a:p>
          <a:p>
            <a:r>
              <a:rPr lang="en-US" altLang="zh-CN" dirty="0" smtClean="0">
                <a:ea typeface="宋体" pitchFamily="2" charset="-122"/>
              </a:rPr>
              <a:t>Related work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Algorithmic approaches to scale to large databases with complex schema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DB + IR, rank-aware query optimization</a:t>
            </a:r>
          </a:p>
          <a:p>
            <a:pPr lvl="1"/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96064D-D5A7-4480-AF43-8D69E2C2CE05}" type="slidenum">
              <a:rPr lang="zh-CN" altLang="en-US" smtClean="0">
                <a:ea typeface="宋体" pitchFamily="2" charset="-122"/>
              </a:rPr>
              <a:pPr/>
              <a:t>128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704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0DBFF0A-7B36-4616-8C96-7C3A8D9D257A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Search Quality Improvement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 smtClean="0">
                <a:solidFill>
                  <a:srgbClr val="0033CC"/>
                </a:solidFill>
                <a:ea typeface="宋体" pitchFamily="2" charset="-122"/>
              </a:rPr>
              <a:t>What can we learn from IR / Web Search?</a:t>
            </a:r>
          </a:p>
          <a:p>
            <a:r>
              <a:rPr lang="en-US" altLang="zh-CN" dirty="0" smtClean="0">
                <a:ea typeface="宋体" pitchFamily="2" charset="-122"/>
              </a:rPr>
              <a:t>Related work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(Pseudo-) Relevance feedback and query refinement: SUITS </a:t>
            </a:r>
            <a:r>
              <a:rPr lang="en-US" altLang="zh-CN" baseline="30000" dirty="0" smtClean="0">
                <a:ea typeface="宋体" pitchFamily="2" charset="-122"/>
              </a:rPr>
              <a:t>[Zhou et al, 2007]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Result post processing and presentation: eXtract </a:t>
            </a:r>
            <a:r>
              <a:rPr lang="en-US" altLang="zh-CN" baseline="30000" dirty="0" smtClean="0">
                <a:ea typeface="宋体" pitchFamily="2" charset="-122"/>
              </a:rPr>
              <a:t>[Huang et al, VLDB08]</a:t>
            </a:r>
            <a:r>
              <a:rPr lang="en-US" altLang="zh-CN" dirty="0" smtClean="0">
                <a:ea typeface="宋体" pitchFamily="2" charset="-122"/>
              </a:rPr>
              <a:t>, TreeCluster </a:t>
            </a:r>
            <a:r>
              <a:rPr lang="en-US" altLang="zh-CN" baseline="30000" dirty="0" smtClean="0">
                <a:ea typeface="宋体" pitchFamily="2" charset="-122"/>
              </a:rPr>
              <a:t>[Peng et al, 2006]</a:t>
            </a:r>
            <a:r>
              <a:rPr lang="en-US" altLang="zh-CN" dirty="0" smtClean="0">
                <a:ea typeface="宋体" pitchFamily="2" charset="-122"/>
              </a:rPr>
              <a:t>, Visualization </a:t>
            </a:r>
            <a:r>
              <a:rPr lang="en-US" altLang="zh-CN" baseline="30000" dirty="0" smtClean="0">
                <a:ea typeface="宋体" pitchFamily="2" charset="-122"/>
              </a:rPr>
              <a:t>[many eyes]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Ranking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Personalization</a:t>
            </a: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96064D-D5A7-4480-AF43-8D69E2C2CE05}" type="slidenum">
              <a:rPr lang="zh-CN" altLang="en-US" smtClean="0">
                <a:ea typeface="宋体" pitchFamily="2" charset="-122"/>
              </a:rPr>
              <a:pPr/>
              <a:t>129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704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0DBFF0A-7B36-4616-8C96-7C3A8D9D257A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00138"/>
          </a:xfrm>
        </p:spPr>
        <p:txBody>
          <a:bodyPr/>
          <a:lstStyle/>
          <a:p>
            <a:r>
              <a:rPr lang="en-US" dirty="0" err="1" smtClean="0"/>
              <a:t>XSeek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pic>
        <p:nvPicPr>
          <p:cNvPr id="7" name="Picture 6" descr="xs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143285"/>
            <a:ext cx="5619750" cy="53337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 smtClean="0">
                <a:hlinkClick r:id="rId3"/>
              </a:rPr>
              <a:t>http://xseek.asu.edu/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Diverse Data Models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9950"/>
          </a:xfrm>
        </p:spPr>
        <p:txBody>
          <a:bodyPr/>
          <a:lstStyle/>
          <a:p>
            <a:r>
              <a:rPr lang="en-US" altLang="zh-CN" i="1" dirty="0" smtClean="0">
                <a:solidFill>
                  <a:srgbClr val="0033CC"/>
                </a:solidFill>
                <a:ea typeface="宋体" pitchFamily="2" charset="-122"/>
              </a:rPr>
              <a:t>How to accommodate &amp; serve different data models?</a:t>
            </a:r>
          </a:p>
          <a:p>
            <a:r>
              <a:rPr lang="en-US" altLang="zh-CN" dirty="0" smtClean="0">
                <a:ea typeface="宋体" pitchFamily="2" charset="-122"/>
              </a:rPr>
              <a:t>Related work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Querying (and integrating) heteogenous data: </a:t>
            </a:r>
            <a:r>
              <a:rPr lang="en-US" altLang="zh-CN" sz="2400" baseline="30000" dirty="0" smtClean="0">
                <a:ea typeface="宋体" pitchFamily="2" charset="-122"/>
              </a:rPr>
              <a:t>[Talukdar et al, VLDB08]</a:t>
            </a:r>
            <a:r>
              <a:rPr lang="en-US" altLang="zh-CN" sz="2400" dirty="0" smtClean="0">
                <a:ea typeface="宋体" pitchFamily="2" charset="-122"/>
              </a:rPr>
              <a:t>, Wolfram Alpha, Google Squared.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Data Warehouses </a:t>
            </a:r>
            <a:r>
              <a:rPr lang="en-US" altLang="zh-CN" sz="2400" baseline="30000" dirty="0" smtClean="0">
                <a:ea typeface="宋体" pitchFamily="2" charset="-122"/>
              </a:rPr>
              <a:t>[Wu et al, SIGMOD07]</a:t>
            </a:r>
            <a:r>
              <a:rPr lang="en-US" altLang="zh-CN" sz="2400" dirty="0" smtClean="0">
                <a:ea typeface="宋体" pitchFamily="2" charset="-122"/>
              </a:rPr>
              <a:t>, Spatial Databases </a:t>
            </a:r>
            <a:r>
              <a:rPr lang="en-US" altLang="zh-CN" sz="2400" baseline="30000" dirty="0" smtClean="0">
                <a:ea typeface="宋体" pitchFamily="2" charset="-122"/>
              </a:rPr>
              <a:t>[De Felipe et al, ICDE08] [Zhang et al, ICDE 2009]</a:t>
            </a:r>
            <a:r>
              <a:rPr lang="en-US" altLang="zh-CN" sz="2400" dirty="0" smtClean="0">
                <a:ea typeface="宋体" pitchFamily="2" charset="-122"/>
              </a:rPr>
              <a:t>,Workflow </a:t>
            </a:r>
            <a:r>
              <a:rPr lang="en-US" altLang="zh-CN" sz="2400" baseline="30000" dirty="0" smtClean="0">
                <a:ea typeface="宋体" pitchFamily="2" charset="-122"/>
              </a:rPr>
              <a:t>[Shao et al, ICDE09]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INEX-related work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Querying extracted data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Graph data: bio-DB </a:t>
            </a:r>
            <a:r>
              <a:rPr lang="en-US" altLang="zh-CN" sz="2400" baseline="30000" dirty="0" smtClean="0">
                <a:ea typeface="宋体" pitchFamily="2" charset="-122"/>
              </a:rPr>
              <a:t>[Guo et al, ICDE07]</a:t>
            </a:r>
            <a:r>
              <a:rPr lang="en-US" altLang="zh-CN" sz="2400" dirty="0" smtClean="0">
                <a:ea typeface="宋体" pitchFamily="2" charset="-122"/>
              </a:rPr>
              <a:t>, RDB and Linked Data </a:t>
            </a:r>
            <a:r>
              <a:rPr lang="en-US" altLang="zh-CN" sz="2400" baseline="30000" dirty="0" smtClean="0">
                <a:ea typeface="宋体" pitchFamily="2" charset="-122"/>
              </a:rPr>
              <a:t>[</a:t>
            </a:r>
            <a:r>
              <a:rPr lang="en-AU" altLang="zh-CN" sz="2400" baseline="30000" dirty="0" smtClean="0">
                <a:sym typeface="Wingdings" pitchFamily="2" charset="2"/>
              </a:rPr>
              <a:t>Tran et al, ICDE09]</a:t>
            </a:r>
            <a:r>
              <a:rPr lang="en-AU" altLang="zh-CN" sz="2400" dirty="0" smtClean="0">
                <a:sym typeface="Wingdings" pitchFamily="2" charset="2"/>
              </a:rPr>
              <a:t>, NAGA </a:t>
            </a:r>
            <a:r>
              <a:rPr lang="en-AU" altLang="zh-CN" sz="2400" baseline="30000" dirty="0" smtClean="0">
                <a:sym typeface="Wingdings" pitchFamily="2" charset="2"/>
              </a:rPr>
              <a:t>[Kasneci et al, SIGMOD08]</a:t>
            </a:r>
            <a:endParaRPr lang="en-US" altLang="zh-CN" sz="2400" baseline="30000" dirty="0" smtClean="0">
              <a:ea typeface="宋体" pitchFamily="2" charset="-122"/>
            </a:endParaRPr>
          </a:p>
          <a:p>
            <a:pPr lvl="1"/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96064D-D5A7-4480-AF43-8D69E2C2CE05}" type="slidenum">
              <a:rPr lang="zh-CN" altLang="en-US" smtClean="0">
                <a:ea typeface="宋体" pitchFamily="2" charset="-122"/>
              </a:rPr>
              <a:pPr/>
              <a:t>130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704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0DBFF0A-7B36-4616-8C96-7C3A8D9D257A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Thank you!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DD2D15-D1F7-4B0E-A67F-AB5559B7261E}" type="slidenum">
              <a:rPr lang="zh-CN" altLang="en-US" smtClean="0">
                <a:ea typeface="宋体" pitchFamily="2" charset="-122"/>
              </a:rPr>
              <a:pPr/>
              <a:t>131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90118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E4FE3B84-D3D5-47BE-B603-BBA4CE0450C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3331" y="2967335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Questions?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679950"/>
          </a:xfrm>
        </p:spPr>
        <p:txBody>
          <a:bodyPr/>
          <a:lstStyle/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err="1" smtClean="0"/>
              <a:t>Agrawal</a:t>
            </a:r>
            <a:r>
              <a:rPr lang="en-US" sz="1600" dirty="0" smtClean="0"/>
              <a:t>, S., </a:t>
            </a:r>
            <a:r>
              <a:rPr lang="en-US" sz="1600" dirty="0" err="1" smtClean="0"/>
              <a:t>Chaudhuri</a:t>
            </a:r>
            <a:r>
              <a:rPr lang="en-US" sz="1600" dirty="0" smtClean="0"/>
              <a:t>, S., and Das, G. (2002). </a:t>
            </a:r>
            <a:r>
              <a:rPr lang="en-US" sz="1600" dirty="0" err="1" smtClean="0"/>
              <a:t>DBXplorer</a:t>
            </a:r>
            <a:r>
              <a:rPr lang="en-US" sz="1600" dirty="0" smtClean="0"/>
              <a:t>: A system for keyword-based search over relational databases. In ICDE, pages 5-16.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Al-Khalifa, S., Yu, C., and </a:t>
            </a:r>
            <a:r>
              <a:rPr lang="en-US" sz="1600" dirty="0" err="1" smtClean="0"/>
              <a:t>Jagadish</a:t>
            </a:r>
            <a:r>
              <a:rPr lang="en-US" sz="1600" dirty="0" smtClean="0"/>
              <a:t>, H. V. (2003). Querying structured text in an xml database. In SIGMOD Conference, pages 4-15.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Amer-Yahia</a:t>
            </a:r>
            <a:r>
              <a:rPr lang="en-US" sz="1600" dirty="0" smtClean="0"/>
              <a:t>, S. and </a:t>
            </a:r>
            <a:r>
              <a:rPr lang="en-US" sz="1600" dirty="0" err="1" smtClean="0"/>
              <a:t>Shanmugasundaram</a:t>
            </a:r>
            <a:r>
              <a:rPr lang="en-US" sz="1600" dirty="0" smtClean="0"/>
              <a:t>, J. (2005). XML full-text search: Challenges and opportunities. In VLDB, page 1368.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Bao</a:t>
            </a:r>
            <a:r>
              <a:rPr lang="en-US" sz="1600" dirty="0" smtClean="0"/>
              <a:t>, Z., Ling, T. W., Chen, B., and Lu, J. (2009). Effective xml keyword search with relevance oriented ranking. In ICDE, pages 517-528.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Bhalotia</a:t>
            </a:r>
            <a:r>
              <a:rPr lang="en-US" sz="1600" dirty="0" smtClean="0"/>
              <a:t>, G., </a:t>
            </a:r>
            <a:r>
              <a:rPr lang="en-US" sz="1600" dirty="0" err="1" smtClean="0"/>
              <a:t>Nakhe</a:t>
            </a:r>
            <a:r>
              <a:rPr lang="en-US" sz="1600" dirty="0" smtClean="0"/>
              <a:t>, C., </a:t>
            </a:r>
            <a:r>
              <a:rPr lang="en-US" sz="1600" dirty="0" err="1" smtClean="0"/>
              <a:t>Hulgeri</a:t>
            </a:r>
            <a:r>
              <a:rPr lang="en-US" sz="1600" dirty="0" smtClean="0"/>
              <a:t>, A., </a:t>
            </a:r>
            <a:r>
              <a:rPr lang="en-US" sz="1600" dirty="0" err="1" smtClean="0"/>
              <a:t>Chakrabarti</a:t>
            </a:r>
            <a:r>
              <a:rPr lang="en-US" sz="1600" dirty="0" smtClean="0"/>
              <a:t>, S., and </a:t>
            </a:r>
            <a:r>
              <a:rPr lang="en-US" sz="1600" dirty="0" err="1" smtClean="0"/>
              <a:t>Sudarshan</a:t>
            </a:r>
            <a:r>
              <a:rPr lang="en-US" sz="1600" dirty="0" smtClean="0"/>
              <a:t>, S. (2002). Keyword Searching and Browsing in Databases using BANKS. In ICDE, pages 431-440.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err="1" smtClean="0"/>
              <a:t>Chaudhuri</a:t>
            </a:r>
            <a:r>
              <a:rPr lang="en-US" sz="1600" dirty="0" smtClean="0"/>
              <a:t>, S., </a:t>
            </a:r>
            <a:r>
              <a:rPr lang="en-US" sz="1600" dirty="0" err="1" smtClean="0"/>
              <a:t>Kaushik</a:t>
            </a:r>
            <a:r>
              <a:rPr lang="en-US" sz="1600" dirty="0" smtClean="0"/>
              <a:t>, R. (2009) Extending </a:t>
            </a:r>
            <a:r>
              <a:rPr lang="en-US" sz="1600" dirty="0" err="1" smtClean="0"/>
              <a:t>autocompletion</a:t>
            </a:r>
            <a:r>
              <a:rPr lang="en-US" sz="1600" dirty="0" smtClean="0"/>
              <a:t> to tolerate errors. In SIGMOD, pages 707-718.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Cohen, S., </a:t>
            </a:r>
            <a:r>
              <a:rPr lang="en-US" sz="1600" dirty="0" err="1" smtClean="0"/>
              <a:t>Mamou</a:t>
            </a:r>
            <a:r>
              <a:rPr lang="en-US" sz="1600" dirty="0" smtClean="0"/>
              <a:t>, J., </a:t>
            </a:r>
            <a:r>
              <a:rPr lang="en-US" sz="1600" dirty="0" err="1" smtClean="0"/>
              <a:t>Kanza</a:t>
            </a:r>
            <a:r>
              <a:rPr lang="en-US" sz="1600" dirty="0" smtClean="0"/>
              <a:t>, Y., and </a:t>
            </a:r>
            <a:r>
              <a:rPr lang="en-US" sz="1600" dirty="0" err="1" smtClean="0"/>
              <a:t>Sagiv</a:t>
            </a:r>
            <a:r>
              <a:rPr lang="en-US" sz="1600" dirty="0" smtClean="0"/>
              <a:t>, Y. (2003). </a:t>
            </a:r>
            <a:r>
              <a:rPr lang="en-US" sz="1600" dirty="0" err="1" smtClean="0"/>
              <a:t>XSEarch</a:t>
            </a:r>
            <a:r>
              <a:rPr lang="en-US" sz="1600" dirty="0" smtClean="0"/>
              <a:t>: A semantic search engine for XML. In VLDB, pages 45-56.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Dalvi</a:t>
            </a:r>
            <a:r>
              <a:rPr lang="en-US" sz="1600" dirty="0" smtClean="0"/>
              <a:t>, B. B., </a:t>
            </a:r>
            <a:r>
              <a:rPr lang="en-US" sz="1600" dirty="0" err="1" smtClean="0"/>
              <a:t>Kshirsagar</a:t>
            </a:r>
            <a:r>
              <a:rPr lang="en-US" sz="1600" dirty="0" smtClean="0"/>
              <a:t>, M., and </a:t>
            </a:r>
            <a:r>
              <a:rPr lang="en-US" sz="1600" dirty="0" err="1" smtClean="0"/>
              <a:t>Sudarshan</a:t>
            </a:r>
            <a:r>
              <a:rPr lang="en-US" sz="1600" dirty="0" smtClean="0"/>
              <a:t>, S. (2008). Keyword search on external memory data graphs. PVLDB, 1(1):1189-1204.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Ding, B., Yu, J. X., Wang, S., Qin, L., Zhang, X., and Lin, X. (2007). Finding top-k min-cost connected trees in databases. In ICDE, pages 836-845.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Goldman, R., </a:t>
            </a:r>
            <a:r>
              <a:rPr lang="en-US" sz="1600" dirty="0" err="1" smtClean="0"/>
              <a:t>Shivakumar</a:t>
            </a:r>
            <a:r>
              <a:rPr lang="en-US" sz="1600" dirty="0" smtClean="0"/>
              <a:t>, N., </a:t>
            </a:r>
            <a:r>
              <a:rPr lang="en-US" sz="1600" dirty="0" err="1" smtClean="0"/>
              <a:t>Venkatasubramanian</a:t>
            </a:r>
            <a:r>
              <a:rPr lang="en-US" sz="1600" dirty="0" smtClean="0"/>
              <a:t>, S., and Garcia-Molina, H. (1998). Proximity search in databases. In VLDB, pages 26-37.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Golenberg</a:t>
            </a:r>
            <a:r>
              <a:rPr lang="en-US" sz="1600" dirty="0" smtClean="0"/>
              <a:t>, K., </a:t>
            </a:r>
            <a:r>
              <a:rPr lang="en-US" sz="1600" dirty="0" err="1" smtClean="0"/>
              <a:t>Kimelfeld</a:t>
            </a:r>
            <a:r>
              <a:rPr lang="en-US" sz="1600" dirty="0" smtClean="0"/>
              <a:t>, B., and </a:t>
            </a:r>
            <a:r>
              <a:rPr lang="en-US" sz="1600" dirty="0" err="1" smtClean="0"/>
              <a:t>Sagiv</a:t>
            </a:r>
            <a:r>
              <a:rPr lang="en-US" sz="1600" dirty="0" smtClean="0"/>
              <a:t>, Y. (2008). Keyword proximity search in complex data graphs. In SIGMOD, pages 927-940.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132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3238"/>
            <a:ext cx="8534400" cy="4679950"/>
          </a:xfrm>
        </p:spPr>
        <p:txBody>
          <a:bodyPr/>
          <a:lstStyle/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err="1" smtClean="0"/>
              <a:t>Guo</a:t>
            </a:r>
            <a:r>
              <a:rPr lang="en-US" sz="1600" dirty="0" smtClean="0"/>
              <a:t>, L., </a:t>
            </a:r>
            <a:r>
              <a:rPr lang="en-US" sz="1600" dirty="0" err="1" smtClean="0"/>
              <a:t>Shanmugasundaram</a:t>
            </a:r>
            <a:r>
              <a:rPr lang="en-US" sz="1600" dirty="0" smtClean="0"/>
              <a:t>, J., and </a:t>
            </a:r>
            <a:r>
              <a:rPr lang="en-US" sz="1600" dirty="0" err="1" smtClean="0"/>
              <a:t>Yona</a:t>
            </a:r>
            <a:r>
              <a:rPr lang="en-US" sz="1600" dirty="0" smtClean="0"/>
              <a:t>, G. (2007). Topology search over biological databases. In ICDE, pages 556-565.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Guo</a:t>
            </a:r>
            <a:r>
              <a:rPr lang="en-US" sz="1600" dirty="0" smtClean="0"/>
              <a:t>, L., </a:t>
            </a:r>
            <a:r>
              <a:rPr lang="en-US" sz="1600" dirty="0" err="1" smtClean="0"/>
              <a:t>Shao</a:t>
            </a:r>
            <a:r>
              <a:rPr lang="en-US" sz="1600" dirty="0" smtClean="0"/>
              <a:t>, F., </a:t>
            </a:r>
            <a:r>
              <a:rPr lang="en-US" sz="1600" dirty="0" err="1" smtClean="0"/>
              <a:t>Botev</a:t>
            </a:r>
            <a:r>
              <a:rPr lang="en-US" sz="1600" dirty="0" smtClean="0"/>
              <a:t>, C., and </a:t>
            </a:r>
            <a:r>
              <a:rPr lang="en-US" sz="1600" dirty="0" err="1" smtClean="0"/>
              <a:t>Shanmugasundaram</a:t>
            </a:r>
            <a:r>
              <a:rPr lang="en-US" sz="1600" dirty="0" smtClean="0"/>
              <a:t>, J. (2003). XRANK: Ranked keyword search over XML documents. In SIGMOD.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He, H., Wang, H., Yang, J., and Yu, P. S. (2007). BLINKS: Ranked keyword searches on graphs. In SIGMOD, pages 305-316.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Hristidis</a:t>
            </a:r>
            <a:r>
              <a:rPr lang="en-US" sz="1600" dirty="0" smtClean="0"/>
              <a:t>, V., Hwang, H., and </a:t>
            </a:r>
            <a:r>
              <a:rPr lang="en-US" sz="1600" dirty="0" err="1" smtClean="0"/>
              <a:t>Papakonstantinou</a:t>
            </a:r>
            <a:r>
              <a:rPr lang="en-US" sz="1600" dirty="0" smtClean="0"/>
              <a:t>, Y. (2008). Authority-based keyword search in databases. ACM Trans. Database Syst., 33(1):1-40.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Hristidis</a:t>
            </a:r>
            <a:r>
              <a:rPr lang="en-US" sz="1600" dirty="0" smtClean="0"/>
              <a:t>, V. and </a:t>
            </a:r>
            <a:r>
              <a:rPr lang="en-US" sz="1600" dirty="0" err="1" smtClean="0"/>
              <a:t>Papakonstantinou</a:t>
            </a:r>
            <a:r>
              <a:rPr lang="en-US" sz="1600" dirty="0" smtClean="0"/>
              <a:t>, Y. (2002). Discover: Keyword search in relational databases. In VLDB.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Hristidis</a:t>
            </a:r>
            <a:r>
              <a:rPr lang="en-US" sz="1600" dirty="0" smtClean="0"/>
              <a:t>, V., </a:t>
            </a:r>
            <a:r>
              <a:rPr lang="en-US" sz="1600" dirty="0" err="1" smtClean="0"/>
              <a:t>Papakonstantinou</a:t>
            </a:r>
            <a:r>
              <a:rPr lang="en-US" sz="1600" dirty="0" smtClean="0"/>
              <a:t>, Y., and </a:t>
            </a:r>
            <a:r>
              <a:rPr lang="en-US" sz="1600" dirty="0" err="1" smtClean="0"/>
              <a:t>Balmin</a:t>
            </a:r>
            <a:r>
              <a:rPr lang="en-US" sz="1600" dirty="0" smtClean="0"/>
              <a:t>, A. (2003). Keyword proximity search on xml graphs. In ICDE, pages 367-378.</a:t>
            </a:r>
          </a:p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Huang, Yu., Liu, Z. and Chen, Y. (2008). Query Biased Snippet Generation in XML Search. In </a:t>
            </a:r>
            <a:r>
              <a:rPr lang="en-US" sz="1600" i="1" dirty="0" smtClean="0"/>
              <a:t>SIGMOD</a:t>
            </a:r>
            <a:r>
              <a:rPr lang="en-US" sz="1600" dirty="0" smtClean="0"/>
              <a:t>. 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Jagadish</a:t>
            </a:r>
            <a:r>
              <a:rPr lang="en-US" sz="1600" dirty="0" smtClean="0"/>
              <a:t>, H. V., Chapman, A., </a:t>
            </a:r>
            <a:r>
              <a:rPr lang="en-US" sz="1600" dirty="0" err="1" smtClean="0"/>
              <a:t>Elkiss</a:t>
            </a:r>
            <a:r>
              <a:rPr lang="en-US" sz="1600" dirty="0" smtClean="0"/>
              <a:t>, A., </a:t>
            </a:r>
            <a:r>
              <a:rPr lang="en-US" sz="1600" dirty="0" err="1" smtClean="0"/>
              <a:t>Jayapandian</a:t>
            </a:r>
            <a:r>
              <a:rPr lang="en-US" sz="1600" dirty="0" smtClean="0"/>
              <a:t>, M., Li, Y., Nandi, A., and Yu, C. (2007). Making database systems usable. In SIGMOD, pages 13-24.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Jayapandian</a:t>
            </a:r>
            <a:r>
              <a:rPr lang="en-US" sz="1600" dirty="0" smtClean="0"/>
              <a:t>, M. and </a:t>
            </a:r>
            <a:r>
              <a:rPr lang="en-US" sz="1600" dirty="0" err="1" smtClean="0"/>
              <a:t>Jagadish</a:t>
            </a:r>
            <a:r>
              <a:rPr lang="en-US" sz="1600" dirty="0" smtClean="0"/>
              <a:t>, H. V. (2008). Automated creation of a forms-based database query interface. PVLDB, 1(1):695-709.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Kacholia</a:t>
            </a:r>
            <a:r>
              <a:rPr lang="en-US" sz="1600" dirty="0" smtClean="0"/>
              <a:t>, V., </a:t>
            </a:r>
            <a:r>
              <a:rPr lang="en-US" sz="1600" dirty="0" err="1" smtClean="0"/>
              <a:t>Pandit</a:t>
            </a:r>
            <a:r>
              <a:rPr lang="en-US" sz="1600" dirty="0" smtClean="0"/>
              <a:t>, S., </a:t>
            </a:r>
            <a:r>
              <a:rPr lang="en-US" sz="1600" dirty="0" err="1" smtClean="0"/>
              <a:t>Chakrabarti</a:t>
            </a:r>
            <a:r>
              <a:rPr lang="en-US" sz="1600" dirty="0" smtClean="0"/>
              <a:t>, S., </a:t>
            </a:r>
            <a:r>
              <a:rPr lang="en-US" sz="1600" dirty="0" err="1" smtClean="0"/>
              <a:t>Sudarshan</a:t>
            </a:r>
            <a:r>
              <a:rPr lang="en-US" sz="1600" dirty="0" smtClean="0"/>
              <a:t>, S., Desai, R., and </a:t>
            </a:r>
            <a:r>
              <a:rPr lang="en-US" sz="1600" dirty="0" err="1" smtClean="0"/>
              <a:t>Karambelkar</a:t>
            </a:r>
            <a:r>
              <a:rPr lang="en-US" sz="1600" dirty="0" smtClean="0"/>
              <a:t>, H. (2005). Bidirectional expansion for keyword search on graph databases. In VLDB, pages 505-516.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133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3238"/>
            <a:ext cx="8534400" cy="4679950"/>
          </a:xfrm>
        </p:spPr>
        <p:txBody>
          <a:bodyPr/>
          <a:lstStyle/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err="1" smtClean="0"/>
              <a:t>Kimelfeld</a:t>
            </a:r>
            <a:r>
              <a:rPr lang="en-US" sz="1600" dirty="0" smtClean="0"/>
              <a:t>, B. and </a:t>
            </a:r>
            <a:r>
              <a:rPr lang="en-US" sz="1600" dirty="0" err="1" smtClean="0"/>
              <a:t>Sagiv</a:t>
            </a:r>
            <a:r>
              <a:rPr lang="en-US" sz="1600" dirty="0" smtClean="0"/>
              <a:t>, Y. (2006). Finding and approximating top-k answers in keyword proximity search. In PODS, pages 173-182.</a:t>
            </a:r>
          </a:p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Kong, L., </a:t>
            </a:r>
            <a:r>
              <a:rPr lang="en-US" sz="1600" dirty="0" err="1" smtClean="0"/>
              <a:t>Gilleron</a:t>
            </a:r>
            <a:r>
              <a:rPr lang="en-US" sz="1600" dirty="0" smtClean="0"/>
              <a:t>, R., and Lemay, A. (2009). Retrieving Meaningful Relaxed Tightest Fragments for XML Keyword Search. In </a:t>
            </a:r>
            <a:r>
              <a:rPr lang="en-US" sz="1600" i="1" dirty="0" smtClean="0"/>
              <a:t>EDBT</a:t>
            </a:r>
            <a:r>
              <a:rPr lang="en-US" sz="1600" dirty="0" smtClean="0"/>
              <a:t>.</a:t>
            </a:r>
          </a:p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err="1" smtClean="0"/>
              <a:t>Koutrika</a:t>
            </a:r>
            <a:r>
              <a:rPr lang="en-US" sz="1600" dirty="0" smtClean="0"/>
              <a:t>, G., </a:t>
            </a:r>
            <a:r>
              <a:rPr lang="en-US" sz="1600" dirty="0" err="1" smtClean="0"/>
              <a:t>Zadeh</a:t>
            </a:r>
            <a:r>
              <a:rPr lang="en-US" sz="1600" dirty="0" smtClean="0"/>
              <a:t>, Z.M., and Garcia-Molina, H. (2009). Data Clouds: Summarizing Keyword Search Results over Structured Data. In </a:t>
            </a:r>
            <a:r>
              <a:rPr lang="en-US" sz="1600" i="1" dirty="0" smtClean="0"/>
              <a:t>EDBT</a:t>
            </a:r>
            <a:r>
              <a:rPr lang="en-US" sz="1600" dirty="0" smtClean="0"/>
              <a:t>. 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Li, G., </a:t>
            </a:r>
            <a:r>
              <a:rPr lang="en-US" sz="1600" dirty="0" err="1" smtClean="0"/>
              <a:t>Ooi</a:t>
            </a:r>
            <a:r>
              <a:rPr lang="en-US" sz="1600" dirty="0" smtClean="0"/>
              <a:t>, B. C., </a:t>
            </a:r>
            <a:r>
              <a:rPr lang="en-US" sz="1600" dirty="0" err="1" smtClean="0"/>
              <a:t>Feng</a:t>
            </a:r>
            <a:r>
              <a:rPr lang="en-US" sz="1600" dirty="0" smtClean="0"/>
              <a:t>, J., Wang, J., and Zhou, L. (2008). EASE: an effective 3-in-1 keyword search method for unstructured, semi-structured and structured data. In SIGMOD.</a:t>
            </a:r>
          </a:p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Li, G., </a:t>
            </a:r>
            <a:r>
              <a:rPr lang="en-US" sz="1600" dirty="0" err="1" smtClean="0"/>
              <a:t>Ji</a:t>
            </a:r>
            <a:r>
              <a:rPr lang="en-US" sz="1600" dirty="0" smtClean="0"/>
              <a:t>, S., Li, C., </a:t>
            </a:r>
            <a:r>
              <a:rPr lang="en-US" sz="1600" dirty="0" err="1" smtClean="0"/>
              <a:t>Feng</a:t>
            </a:r>
            <a:r>
              <a:rPr lang="en-US" sz="1600" dirty="0" smtClean="0"/>
              <a:t>, J. (2009).  Efficient type-ahead search on relational data: a TASTIER approach. In SIGMOD, pages 695-706.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Li, W.-S., </a:t>
            </a:r>
            <a:r>
              <a:rPr lang="en-US" sz="1600" dirty="0" err="1" smtClean="0"/>
              <a:t>Candan</a:t>
            </a:r>
            <a:r>
              <a:rPr lang="en-US" sz="1600" dirty="0" smtClean="0"/>
              <a:t>, K. S., Vu, Q., and </a:t>
            </a:r>
            <a:r>
              <a:rPr lang="en-US" sz="1600" dirty="0" err="1" smtClean="0"/>
              <a:t>Agrawal</a:t>
            </a:r>
            <a:r>
              <a:rPr lang="en-US" sz="1600" dirty="0" smtClean="0"/>
              <a:t>, D. (2001). Retrieving and organizing web pages by "information unit". In WWW, pages 230-244.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Li, Y., </a:t>
            </a:r>
            <a:r>
              <a:rPr lang="en-US" sz="1600" dirty="0" err="1" smtClean="0"/>
              <a:t>Chaudhuri</a:t>
            </a:r>
            <a:r>
              <a:rPr lang="en-US" sz="1600" dirty="0" smtClean="0"/>
              <a:t>, I., Yang, H., Singh, S., and </a:t>
            </a:r>
            <a:r>
              <a:rPr lang="en-US" sz="1600" dirty="0" err="1" smtClean="0"/>
              <a:t>Jagadish</a:t>
            </a:r>
            <a:r>
              <a:rPr lang="en-US" sz="1600" dirty="0" smtClean="0"/>
              <a:t>, H. V. (2007). </a:t>
            </a:r>
            <a:r>
              <a:rPr lang="en-US" sz="1600" dirty="0" err="1" smtClean="0"/>
              <a:t>Danalix</a:t>
            </a:r>
            <a:r>
              <a:rPr lang="en-US" sz="1600" dirty="0" smtClean="0"/>
              <a:t>: a domain-adaptive natural language interface for querying xml. In SIGMOD, pages 1165-1168.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Li, Y., Yu, C., and </a:t>
            </a:r>
            <a:r>
              <a:rPr lang="en-US" sz="1600" dirty="0" err="1" smtClean="0"/>
              <a:t>Jagadish</a:t>
            </a:r>
            <a:r>
              <a:rPr lang="en-US" sz="1600" dirty="0" smtClean="0"/>
              <a:t>, H. V. (2004). Schema-free </a:t>
            </a:r>
            <a:r>
              <a:rPr lang="en-US" sz="1600" dirty="0" err="1" smtClean="0"/>
              <a:t>XQuery</a:t>
            </a:r>
            <a:r>
              <a:rPr lang="en-US" sz="1600" dirty="0" smtClean="0"/>
              <a:t>. In VLDB. 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Liu, B. and </a:t>
            </a:r>
            <a:r>
              <a:rPr lang="en-US" sz="1600" dirty="0" err="1" smtClean="0"/>
              <a:t>Jagadish</a:t>
            </a:r>
            <a:r>
              <a:rPr lang="en-US" sz="1600" dirty="0" smtClean="0"/>
              <a:t>, H. V. (2009). A spreadsheet algebra for a direct data manipulation query interface. In ICDE, pages 417-428.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Liu, F., Yu, C., </a:t>
            </a:r>
            <a:r>
              <a:rPr lang="en-US" sz="1600" dirty="0" err="1" smtClean="0"/>
              <a:t>Meng</a:t>
            </a:r>
            <a:r>
              <a:rPr lang="en-US" sz="1600" dirty="0" smtClean="0"/>
              <a:t>, W., and </a:t>
            </a:r>
            <a:r>
              <a:rPr lang="en-US" sz="1600" dirty="0" err="1" smtClean="0"/>
              <a:t>Chowdhury</a:t>
            </a:r>
            <a:r>
              <a:rPr lang="en-US" sz="1600" dirty="0" smtClean="0"/>
              <a:t>, A. (2006). Effective keyword search in relational databases. In SIGMOD, pages 563-574.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134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79950"/>
          </a:xfrm>
        </p:spPr>
        <p:txBody>
          <a:bodyPr/>
          <a:lstStyle/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Liu, Z. and Chen, Y. (2007). Identifying Meaningful Return Information for XML Keyword Search. In </a:t>
            </a:r>
            <a:r>
              <a:rPr lang="en-US" sz="1600" i="1" dirty="0" smtClean="0"/>
              <a:t>SIGMOD</a:t>
            </a:r>
            <a:r>
              <a:rPr lang="en-US" sz="1600" dirty="0" smtClean="0"/>
              <a:t>. 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Liu, Z. and Chen, Y. (2008). Reasoning and identifying relevant matches for xml keyword search. PVLDB, 1(1):921-932.</a:t>
            </a:r>
          </a:p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Liu, Z. and Chen, Y. (2008). Answering Keyword Queries on XML Using Materialized Views. In </a:t>
            </a:r>
            <a:r>
              <a:rPr lang="en-US" sz="1600" i="1" dirty="0" smtClean="0"/>
              <a:t>ICDE (poster)</a:t>
            </a:r>
            <a:r>
              <a:rPr lang="en-US" sz="1600" dirty="0" smtClean="0"/>
              <a:t>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err="1" smtClean="0"/>
              <a:t>Luo</a:t>
            </a:r>
            <a:r>
              <a:rPr lang="en-US" sz="1600" dirty="0" smtClean="0"/>
              <a:t>, Y., Lin, X., Wang, W., and Zhou, X. (2007). SPARK: Top-k keyword query in relational databases. In SIGMOD, pages 115-126.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Nandi, A. and </a:t>
            </a:r>
            <a:r>
              <a:rPr lang="en-US" sz="1600" dirty="0" err="1" smtClean="0"/>
              <a:t>Jagadish</a:t>
            </a:r>
            <a:r>
              <a:rPr lang="en-US" sz="1600" dirty="0" smtClean="0"/>
              <a:t>, H. V. (2009). </a:t>
            </a:r>
            <a:r>
              <a:rPr lang="en-US" sz="1600" dirty="0" err="1" smtClean="0"/>
              <a:t>Qunits</a:t>
            </a:r>
            <a:r>
              <a:rPr lang="en-US" sz="1600" dirty="0" smtClean="0"/>
              <a:t>: queried units in database search. In CIDR.  </a:t>
            </a:r>
            <a:r>
              <a:rPr lang="en-US" sz="1600" dirty="0" err="1" smtClean="0"/>
              <a:t>Pu</a:t>
            </a:r>
            <a:r>
              <a:rPr lang="en-US" sz="1600" dirty="0" smtClean="0"/>
              <a:t>, K. Q. and Yu, X. (2008). Keyword query cleaning. PVLDB, 1(1):909-920.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Qin, L., Yu, J. X., Chang, L., and Tao, Y. (2009). Querying communities in relational databases. In ICDE, pages 724-735.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Qin, L., Yu J. X., Chang, L. (2009) Keyword search in databases: the power of RDBMS. In SIGMOD, pages 681-694.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Sayyadian</a:t>
            </a:r>
            <a:r>
              <a:rPr lang="en-US" sz="1600" dirty="0" smtClean="0"/>
              <a:t>, M., </a:t>
            </a:r>
            <a:r>
              <a:rPr lang="en-US" sz="1600" dirty="0" err="1" smtClean="0"/>
              <a:t>LeKhac</a:t>
            </a:r>
            <a:r>
              <a:rPr lang="en-US" sz="1600" dirty="0" smtClean="0"/>
              <a:t>, H., Doan, A., and </a:t>
            </a:r>
            <a:r>
              <a:rPr lang="en-US" sz="1600" dirty="0" err="1" smtClean="0"/>
              <a:t>Gravano</a:t>
            </a:r>
            <a:r>
              <a:rPr lang="en-US" sz="1600" dirty="0" smtClean="0"/>
              <a:t>, L. (2007). Efficient keyword search across heterogeneous relational databases. In ICDE, pages 346-355.</a:t>
            </a:r>
          </a:p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err="1" smtClean="0"/>
              <a:t>Shao</a:t>
            </a:r>
            <a:r>
              <a:rPr lang="en-US" sz="1600" dirty="0" smtClean="0"/>
              <a:t>, Q., Sun, P., and Chen, Y. 2009. WISE: A Workflow Information Search Engine. In </a:t>
            </a:r>
            <a:r>
              <a:rPr lang="en-US" sz="1600" i="1" dirty="0" smtClean="0"/>
              <a:t>ICDE</a:t>
            </a:r>
            <a:r>
              <a:rPr lang="en-US" sz="1600" dirty="0" smtClean="0"/>
              <a:t> (demo).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Simitsis</a:t>
            </a:r>
            <a:r>
              <a:rPr lang="en-US" sz="1600" dirty="0" smtClean="0"/>
              <a:t>, A., </a:t>
            </a:r>
            <a:r>
              <a:rPr lang="en-US" sz="1600" dirty="0" err="1" smtClean="0"/>
              <a:t>Koutrika</a:t>
            </a:r>
            <a:r>
              <a:rPr lang="en-US" sz="1600" dirty="0" smtClean="0"/>
              <a:t>, G., and Ioannidis, Y. (2008). </a:t>
            </a:r>
            <a:r>
              <a:rPr lang="en-US" sz="1600" dirty="0" err="1" smtClean="0"/>
              <a:t>Preis</a:t>
            </a:r>
            <a:r>
              <a:rPr lang="en-US" sz="1600" dirty="0" smtClean="0"/>
              <a:t>: from unstructured keywords as queries to structured databases as answers. The VLDB Journal, 17(1):117-149.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Su, Q. and </a:t>
            </a:r>
            <a:r>
              <a:rPr lang="en-US" sz="1600" dirty="0" err="1" smtClean="0"/>
              <a:t>Widom</a:t>
            </a:r>
            <a:r>
              <a:rPr lang="en-US" sz="1600" dirty="0" smtClean="0"/>
              <a:t>, J. (2005). Indexing relational database content offline for efficient keyword-based search. In IDEAS, pages 297-306.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Sun, C., Chan, C.-Y., and </a:t>
            </a:r>
            <a:r>
              <a:rPr lang="en-US" sz="1600" dirty="0" err="1" smtClean="0"/>
              <a:t>Goenka</a:t>
            </a:r>
            <a:r>
              <a:rPr lang="en-US" sz="1600" dirty="0" smtClean="0"/>
              <a:t>, A. (2007). </a:t>
            </a:r>
            <a:r>
              <a:rPr lang="en-US" sz="1600" dirty="0" err="1" smtClean="0"/>
              <a:t>Multiway</a:t>
            </a:r>
            <a:r>
              <a:rPr lang="en-US" sz="1600" dirty="0" smtClean="0"/>
              <a:t> SLCA-based keyword search in XML data. In WWW.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135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3238"/>
            <a:ext cx="8534400" cy="4679950"/>
          </a:xfrm>
        </p:spPr>
        <p:txBody>
          <a:bodyPr/>
          <a:lstStyle/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Tao, Y., and Yu, J.X. (2009). Finding Frequent Co-occurring Terms in Relational Keyword Search. In </a:t>
            </a:r>
            <a:r>
              <a:rPr lang="en-US" sz="1600" i="1" dirty="0" smtClean="0"/>
              <a:t>EDBT</a:t>
            </a:r>
            <a:r>
              <a:rPr lang="en-US" sz="1600" dirty="0" smtClean="0"/>
              <a:t>. 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err="1" smtClean="0"/>
              <a:t>Talukdar</a:t>
            </a:r>
            <a:r>
              <a:rPr lang="en-US" sz="1600" dirty="0" smtClean="0"/>
              <a:t>, P. P., Jacob, M., </a:t>
            </a:r>
            <a:r>
              <a:rPr lang="en-US" sz="1600" dirty="0" err="1" smtClean="0"/>
              <a:t>Mehmood</a:t>
            </a:r>
            <a:r>
              <a:rPr lang="en-US" sz="1600" dirty="0" smtClean="0"/>
              <a:t>, M. S., Crammer, K., Ives, Z. G., Pereira, F., and </a:t>
            </a:r>
            <a:r>
              <a:rPr lang="en-US" sz="1600" dirty="0" err="1" smtClean="0"/>
              <a:t>Guha</a:t>
            </a:r>
            <a:r>
              <a:rPr lang="en-US" sz="1600" dirty="0" smtClean="0"/>
              <a:t>, S. (2008). Learning to create data-integrating queries. PVLDB, 1(1):785-796.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Tata, S. and </a:t>
            </a:r>
            <a:r>
              <a:rPr lang="en-US" sz="1600" dirty="0" err="1" smtClean="0"/>
              <a:t>Lohman</a:t>
            </a:r>
            <a:r>
              <a:rPr lang="en-US" sz="1600" dirty="0" smtClean="0"/>
              <a:t>, G. M. (2008). SQAK: doing more with keywords. In SIGMOD, pages 889-902.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Vagelis</a:t>
            </a:r>
            <a:r>
              <a:rPr lang="en-US" sz="1600" dirty="0" smtClean="0"/>
              <a:t> </a:t>
            </a:r>
            <a:r>
              <a:rPr lang="en-US" sz="1600" dirty="0" err="1" smtClean="0"/>
              <a:t>Hristidis</a:t>
            </a:r>
            <a:r>
              <a:rPr lang="en-US" sz="1600" dirty="0" smtClean="0"/>
              <a:t>, L. G. and </a:t>
            </a:r>
            <a:r>
              <a:rPr lang="en-US" sz="1600" dirty="0" err="1" smtClean="0"/>
              <a:t>Papakonstantinou</a:t>
            </a:r>
            <a:r>
              <a:rPr lang="en-US" sz="1600" dirty="0" smtClean="0"/>
              <a:t>, Y. (2003). Efficient </a:t>
            </a:r>
            <a:r>
              <a:rPr lang="en-US" sz="1600" dirty="0" err="1" smtClean="0"/>
              <a:t>ir</a:t>
            </a:r>
            <a:r>
              <a:rPr lang="en-US" sz="1600" dirty="0" smtClean="0"/>
              <a:t>-style keyword search over relational databases. In VLDB.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Wu, P., </a:t>
            </a:r>
            <a:r>
              <a:rPr lang="en-US" sz="1600" dirty="0" err="1" smtClean="0"/>
              <a:t>Sismanis</a:t>
            </a:r>
            <a:r>
              <a:rPr lang="en-US" sz="1600" dirty="0" smtClean="0"/>
              <a:t>, Y., and </a:t>
            </a:r>
            <a:r>
              <a:rPr lang="en-US" sz="1600" dirty="0" err="1" smtClean="0"/>
              <a:t>Reinwald</a:t>
            </a:r>
            <a:r>
              <a:rPr lang="en-US" sz="1600" dirty="0" smtClean="0"/>
              <a:t>, B. (2007). Towards keyword-driven analytical processing. In SIGMOD, pages 617-628.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Xu</a:t>
            </a:r>
            <a:r>
              <a:rPr lang="en-US" sz="1600" dirty="0" smtClean="0"/>
              <a:t>, Y. and </a:t>
            </a:r>
            <a:r>
              <a:rPr lang="en-US" sz="1600" dirty="0" err="1" smtClean="0"/>
              <a:t>Papakonstantinou</a:t>
            </a:r>
            <a:r>
              <a:rPr lang="en-US" sz="1600" dirty="0" smtClean="0"/>
              <a:t>, Y. (2005). Efficient keyword search for smallest LCAs in XML databases. In SIGMOD.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Xu</a:t>
            </a:r>
            <a:r>
              <a:rPr lang="en-US" sz="1600" dirty="0" smtClean="0"/>
              <a:t>, Y. and </a:t>
            </a:r>
            <a:r>
              <a:rPr lang="en-US" sz="1600" dirty="0" err="1" smtClean="0"/>
              <a:t>Papakonstantinou</a:t>
            </a:r>
            <a:r>
              <a:rPr lang="en-US" sz="1600" dirty="0" smtClean="0"/>
              <a:t>, Y. (2008). Efficient </a:t>
            </a:r>
            <a:r>
              <a:rPr lang="en-US" sz="1600" dirty="0" err="1" smtClean="0"/>
              <a:t>lca</a:t>
            </a:r>
            <a:r>
              <a:rPr lang="en-US" sz="1600" dirty="0" smtClean="0"/>
              <a:t> based keyword search in xml data. In EDBT '08: Proceedings of the 11th international conference on Extending database technology, pages 535-546, New York, NY, USA. ACM.</a:t>
            </a:r>
          </a:p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Yu, B., Li, G., </a:t>
            </a:r>
            <a:r>
              <a:rPr lang="en-US" sz="1600" dirty="0" err="1" smtClean="0"/>
              <a:t>Sollins</a:t>
            </a:r>
            <a:r>
              <a:rPr lang="en-US" sz="1600" dirty="0" smtClean="0"/>
              <a:t>, K., Tung, A.T.K. (2007). Effective Keyword-based Selection of Relational Databases. In </a:t>
            </a:r>
            <a:r>
              <a:rPr lang="en-US" sz="1600" i="1" dirty="0" smtClean="0"/>
              <a:t>SIGMOD</a:t>
            </a:r>
            <a:r>
              <a:rPr lang="en-US" sz="1600" dirty="0" smtClean="0"/>
              <a:t>.</a:t>
            </a:r>
          </a:p>
          <a:p>
            <a:pPr mar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Zhou, B., and Pei, J. (2009). Answering Aggregate Keyword Queries on Relational Databases Using Minimal Group-bys. In </a:t>
            </a:r>
            <a:r>
              <a:rPr lang="en-US" sz="1600" i="1" dirty="0" smtClean="0"/>
              <a:t>EDBT</a:t>
            </a:r>
            <a:r>
              <a:rPr lang="en-US" sz="1600" dirty="0" smtClean="0"/>
              <a:t>. </a:t>
            </a:r>
          </a:p>
          <a:p>
            <a:pPr marL="0" lvl="0" indent="0" algn="just" eaLnBrk="1" hangingPunct="1">
              <a:lnSpc>
                <a:spcPts val="1400"/>
              </a:lnSpc>
              <a:spcBef>
                <a:spcPct val="0"/>
              </a:spcBef>
              <a:spcAft>
                <a:spcPts val="720"/>
              </a:spcAft>
              <a:buClrTx/>
              <a:buSzTx/>
              <a:buNone/>
              <a:tabLst>
                <a:tab pos="304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1600" dirty="0" smtClean="0"/>
              <a:t> Zhou, X., </a:t>
            </a:r>
            <a:r>
              <a:rPr lang="en-US" sz="1600" dirty="0" err="1" smtClean="0"/>
              <a:t>Zenz</a:t>
            </a:r>
            <a:r>
              <a:rPr lang="en-US" sz="1600" dirty="0" smtClean="0"/>
              <a:t>, G., </a:t>
            </a:r>
            <a:r>
              <a:rPr lang="en-US" sz="1600" dirty="0" err="1" smtClean="0"/>
              <a:t>Demidova</a:t>
            </a:r>
            <a:r>
              <a:rPr lang="en-US" sz="1600" dirty="0" smtClean="0"/>
              <a:t>, E., and </a:t>
            </a:r>
            <a:r>
              <a:rPr lang="en-US" sz="1600" dirty="0" err="1" smtClean="0"/>
              <a:t>Nejdl</a:t>
            </a:r>
            <a:r>
              <a:rPr lang="en-US" sz="1600" dirty="0" smtClean="0"/>
              <a:t>, W. (2007). SUITS: Constructing structured data from keywords. Technical report, L3S Research Center.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136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SPARK Demo /1</a:t>
            </a:r>
            <a:endParaRPr lang="en-AU" dirty="0"/>
          </a:p>
        </p:txBody>
      </p:sp>
      <p:pic>
        <p:nvPicPr>
          <p:cNvPr id="7" name="Content Placeholder 6" descr="2_q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807" y="1319212"/>
            <a:ext cx="7236793" cy="6224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8" name="Rectangle 7"/>
          <p:cNvSpPr/>
          <p:nvPr/>
        </p:nvSpPr>
        <p:spPr bwMode="auto">
          <a:xfrm>
            <a:off x="5562600" y="381000"/>
            <a:ext cx="31242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After seeing the query results, the user identifies</a:t>
            </a: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that ‘</a:t>
            </a:r>
            <a:r>
              <a:rPr kumimoji="0" lang="en-AU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david</a:t>
            </a: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’ should be ‘</a:t>
            </a:r>
            <a:r>
              <a:rPr kumimoji="0" lang="en-AU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david</a:t>
            </a: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J. </a:t>
            </a: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Dewitt’.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209800" y="2895600"/>
            <a:ext cx="533400" cy="304800"/>
          </a:xfrm>
          <a:prstGeom prst="ellipse">
            <a:avLst/>
          </a:prstGeom>
          <a:noFill/>
          <a:ln w="25400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324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 smtClean="0">
                <a:hlinkClick r:id="rId3"/>
              </a:rPr>
              <a:t>http://www.cse.unsw.edu.au/~weiw/project/SPARKdemo.html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SPARK Demo /2</a:t>
            </a:r>
            <a:endParaRPr lang="en-AU" dirty="0"/>
          </a:p>
        </p:txBody>
      </p:sp>
      <p:pic>
        <p:nvPicPr>
          <p:cNvPr id="7" name="Content Placeholder 6" descr="2_q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95400"/>
            <a:ext cx="7292487" cy="62724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8" name="Rectangle 7"/>
          <p:cNvSpPr/>
          <p:nvPr/>
        </p:nvSpPr>
        <p:spPr bwMode="auto">
          <a:xfrm>
            <a:off x="5486400" y="381000"/>
            <a:ext cx="31242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The</a:t>
            </a: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user is only interested in finding all join papers written by David J. Dewitt (i.e., not the 4</a:t>
            </a:r>
            <a:r>
              <a:rPr kumimoji="0" lang="en-AU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th</a:t>
            </a: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result)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96200" y="2438400"/>
            <a:ext cx="762000" cy="304800"/>
          </a:xfrm>
          <a:prstGeom prst="ellipse">
            <a:avLst/>
          </a:prstGeom>
          <a:noFill/>
          <a:ln w="25400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1524000"/>
            <a:ext cx="2438400" cy="304800"/>
          </a:xfrm>
          <a:prstGeom prst="ellipse">
            <a:avLst/>
          </a:prstGeom>
          <a:noFill/>
          <a:ln w="25400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SPARK Demo /3</a:t>
            </a:r>
            <a:endParaRPr lang="en-AU" dirty="0"/>
          </a:p>
        </p:txBody>
      </p:sp>
      <p:pic>
        <p:nvPicPr>
          <p:cNvPr id="7" name="Content Placeholder 6" descr="2_q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434" y="1319212"/>
            <a:ext cx="7502566" cy="64531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10" name="Oval 9"/>
          <p:cNvSpPr/>
          <p:nvPr/>
        </p:nvSpPr>
        <p:spPr bwMode="auto">
          <a:xfrm>
            <a:off x="4038600" y="1524000"/>
            <a:ext cx="2590800" cy="304800"/>
          </a:xfrm>
          <a:prstGeom prst="ellipse">
            <a:avLst/>
          </a:prstGeom>
          <a:noFill/>
          <a:ln w="25400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Overview of This Tutorial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995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Outline the problem space and review typical approaches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Data Models: Trees, Graphs, Nested Graphs, Distributed Data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Problem Space:</a:t>
            </a:r>
          </a:p>
          <a:p>
            <a:pPr lvl="1"/>
            <a:endParaRPr lang="en-US" altLang="zh-CN" dirty="0" smtClean="0">
              <a:ea typeface="宋体" pitchFamily="2" charset="-122"/>
            </a:endParaRPr>
          </a:p>
          <a:p>
            <a:pPr lvl="1"/>
            <a:endParaRPr lang="en-US" altLang="zh-CN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Discuss future directions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AA80FC-7255-4E0D-B475-8ABD2FBD2697}" type="slidenum">
              <a:rPr lang="zh-CN" altLang="en-US" smtClean="0">
                <a:ea typeface="宋体" pitchFamily="2" charset="-122"/>
              </a:rPr>
              <a:pPr/>
              <a:t>17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434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52443DE8-89E2-4A25-BA40-883CAEB1CE10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381000" y="4022973"/>
            <a:ext cx="2120900" cy="1219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zh-CN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533400" y="4022973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C00000"/>
                </a:solidFill>
              </a:rPr>
              <a:t>Pre-processing</a:t>
            </a: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457200" y="4403973"/>
            <a:ext cx="2019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/>
              <a:t>Database Selection</a:t>
            </a:r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533400" y="4810289"/>
            <a:ext cx="179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/>
              <a:t>Query Cleaning</a:t>
            </a:r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3352800" y="4022973"/>
            <a:ext cx="20574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zh-CN" sz="18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3469944" y="4031881"/>
            <a:ext cx="187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C00000"/>
                </a:solidFill>
              </a:rPr>
              <a:t>Query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Processing</a:t>
            </a:r>
            <a:endParaRPr lang="en-US" altLang="zh-CN" sz="1800" b="1" dirty="0">
              <a:solidFill>
                <a:srgbClr val="C00000"/>
              </a:solidFill>
            </a:endParaRPr>
          </a:p>
        </p:txBody>
      </p:sp>
      <p:sp>
        <p:nvSpPr>
          <p:cNvPr id="14351" name="TextBox 19"/>
          <p:cNvSpPr txBox="1">
            <a:spLocks noChangeArrowheads="1"/>
          </p:cNvSpPr>
          <p:nvPr/>
        </p:nvSpPr>
        <p:spPr bwMode="auto">
          <a:xfrm>
            <a:off x="3344840" y="4403973"/>
            <a:ext cx="20193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/>
              <a:t>Result </a:t>
            </a:r>
            <a:r>
              <a:rPr lang="en-US" altLang="zh-CN" sz="1800" b="1" dirty="0" smtClean="0"/>
              <a:t>Generation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smtClean="0"/>
              <a:t>Ranking</a:t>
            </a:r>
            <a:endParaRPr lang="en-US" altLang="zh-CN" sz="1800" b="1" dirty="0"/>
          </a:p>
        </p:txBody>
      </p:sp>
      <p:sp>
        <p:nvSpPr>
          <p:cNvPr id="14352" name="Rectangle 20"/>
          <p:cNvSpPr>
            <a:spLocks noChangeArrowheads="1"/>
          </p:cNvSpPr>
          <p:nvPr/>
        </p:nvSpPr>
        <p:spPr bwMode="auto">
          <a:xfrm>
            <a:off x="6324600" y="3870573"/>
            <a:ext cx="2667000" cy="1600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zh-CN" sz="18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4353" name="TextBox 21"/>
          <p:cNvSpPr txBox="1">
            <a:spLocks noChangeArrowheads="1"/>
          </p:cNvSpPr>
          <p:nvPr/>
        </p:nvSpPr>
        <p:spPr bwMode="auto">
          <a:xfrm>
            <a:off x="6828808" y="3884221"/>
            <a:ext cx="172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>
                <a:solidFill>
                  <a:srgbClr val="C00000"/>
                </a:solidFill>
              </a:rPr>
              <a:t>Post-processing</a:t>
            </a:r>
          </a:p>
        </p:txBody>
      </p:sp>
      <p:sp>
        <p:nvSpPr>
          <p:cNvPr id="14354" name="TextBox 22"/>
          <p:cNvSpPr txBox="1">
            <a:spLocks noChangeArrowheads="1"/>
          </p:cNvSpPr>
          <p:nvPr/>
        </p:nvSpPr>
        <p:spPr bwMode="auto">
          <a:xfrm>
            <a:off x="6324600" y="4175373"/>
            <a:ext cx="27432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/>
              <a:t>Result </a:t>
            </a:r>
            <a:r>
              <a:rPr lang="en-US" altLang="zh-CN" sz="1800" b="1" dirty="0" smtClean="0"/>
              <a:t>Snippets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smtClean="0"/>
              <a:t>Result Clustering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1800" b="1" dirty="0" smtClean="0"/>
              <a:t>Result Analysis/Evaluation</a:t>
            </a:r>
          </a:p>
          <a:p>
            <a:pPr algn="ctr" eaLnBrk="0" hangingPunct="0">
              <a:spcBef>
                <a:spcPct val="50000"/>
              </a:spcBef>
            </a:pPr>
            <a:endParaRPr lang="en-US" altLang="zh-CN" sz="1800" b="1" dirty="0"/>
          </a:p>
        </p:txBody>
      </p:sp>
      <p:cxnSp>
        <p:nvCxnSpPr>
          <p:cNvPr id="14355" name="Straight Arrow Connector 24"/>
          <p:cNvCxnSpPr>
            <a:cxnSpLocks noChangeShapeType="1"/>
            <a:stCxn id="14344" idx="3"/>
          </p:cNvCxnSpPr>
          <p:nvPr/>
        </p:nvCxnSpPr>
        <p:spPr bwMode="auto">
          <a:xfrm>
            <a:off x="2501900" y="4632573"/>
            <a:ext cx="850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6" name="Straight Arrow Connector 26"/>
          <p:cNvCxnSpPr>
            <a:cxnSpLocks noChangeShapeType="1"/>
            <a:stCxn id="14349" idx="3"/>
            <a:endCxn id="14352" idx="1"/>
          </p:cNvCxnSpPr>
          <p:nvPr/>
        </p:nvCxnSpPr>
        <p:spPr bwMode="auto">
          <a:xfrm>
            <a:off x="5410200" y="4670673"/>
            <a:ext cx="914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/>
      <p:bldP spid="14347" grpId="0"/>
      <p:bldP spid="14348" grpId="0"/>
      <p:bldP spid="14349" grpId="0" animBg="1"/>
      <p:bldP spid="14350" grpId="0"/>
      <p:bldP spid="14351" grpId="0"/>
      <p:bldP spid="14352" grpId="0" animBg="1"/>
      <p:bldP spid="14353" grpId="0"/>
      <p:bldP spid="143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Query Result Definition and Algorithms 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Trees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Nested Graphs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Graphs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RDBMS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ea typeface="宋体" pitchFamily="2" charset="-122"/>
              </a:rPr>
              <a:t>Result Analysis and Evaluation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Searching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18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867400" y="1447800"/>
            <a:ext cx="457200" cy="1905000"/>
          </a:xfrm>
          <a:prstGeom prst="rightBrace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5867400" y="3733800"/>
            <a:ext cx="457200" cy="2667000"/>
          </a:xfrm>
          <a:prstGeom prst="rightBrace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067580"/>
            <a:ext cx="1064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Part 1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2751" y="4800600"/>
            <a:ext cx="1064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Part 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0138"/>
          </a:xfrm>
        </p:spPr>
        <p:txBody>
          <a:bodyPr/>
          <a:lstStyle/>
          <a:p>
            <a:r>
              <a:rPr lang="en-US" altLang="zh-CN" dirty="0" smtClean="0"/>
              <a:t>Result Definitions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679950"/>
          </a:xfrm>
        </p:spPr>
        <p:txBody>
          <a:bodyPr/>
          <a:lstStyle/>
          <a:p>
            <a:r>
              <a:rPr lang="en-AU" altLang="zh-CN" dirty="0" smtClean="0"/>
              <a:t>Input: </a:t>
            </a:r>
          </a:p>
          <a:p>
            <a:pPr lvl="1"/>
            <a:r>
              <a:rPr lang="en-AU" altLang="zh-CN" dirty="0" smtClean="0"/>
              <a:t>Data: 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DB, XML, Web, Nested Graphs, etc.</a:t>
            </a:r>
          </a:p>
          <a:p>
            <a:pPr lvl="1"/>
            <a:endParaRPr lang="en-AU" altLang="zh-CN" dirty="0" smtClean="0"/>
          </a:p>
          <a:p>
            <a:pPr lvl="1"/>
            <a:endParaRPr lang="en-AU" altLang="zh-CN" dirty="0" smtClean="0"/>
          </a:p>
          <a:p>
            <a:pPr lvl="1"/>
            <a:endParaRPr lang="en-AU" altLang="zh-CN" dirty="0" smtClean="0"/>
          </a:p>
          <a:p>
            <a:pPr lvl="1"/>
            <a:endParaRPr lang="en-AU" altLang="zh-CN" dirty="0" smtClean="0"/>
          </a:p>
          <a:p>
            <a:pPr lvl="1"/>
            <a:r>
              <a:rPr lang="en-AU" altLang="zh-CN" dirty="0" smtClean="0"/>
              <a:t>Query </a:t>
            </a:r>
            <a:r>
              <a:rPr lang="en-AU" altLang="zh-CN" dirty="0" smtClean="0">
                <a:latin typeface="Arial Black" pitchFamily="34" charset="0"/>
              </a:rPr>
              <a:t>Q</a:t>
            </a:r>
            <a:r>
              <a:rPr lang="en-AU" altLang="zh-CN" dirty="0" smtClean="0"/>
              <a:t> = &lt;k</a:t>
            </a:r>
            <a:r>
              <a:rPr lang="en-AU" altLang="zh-CN" baseline="-25000" dirty="0" smtClean="0"/>
              <a:t>1</a:t>
            </a:r>
            <a:r>
              <a:rPr lang="en-AU" altLang="zh-CN" dirty="0" smtClean="0"/>
              <a:t>, k</a:t>
            </a:r>
            <a:r>
              <a:rPr lang="en-AU" altLang="zh-CN" baseline="-25000" dirty="0" smtClean="0"/>
              <a:t>2</a:t>
            </a:r>
            <a:r>
              <a:rPr lang="en-AU" altLang="zh-CN" dirty="0" smtClean="0"/>
              <a:t>, ..., </a:t>
            </a:r>
            <a:r>
              <a:rPr lang="en-AU" altLang="zh-CN" dirty="0" err="1" smtClean="0"/>
              <a:t>k</a:t>
            </a:r>
            <a:r>
              <a:rPr lang="en-AU" altLang="zh-CN" baseline="-25000" dirty="0" err="1" smtClean="0"/>
              <a:t>l</a:t>
            </a:r>
            <a:r>
              <a:rPr lang="en-AU" altLang="zh-CN" dirty="0" smtClean="0"/>
              <a:t>&gt;</a:t>
            </a:r>
            <a:endParaRPr lang="en-AU" altLang="zh-CN" baseline="-25000" dirty="0" smtClean="0"/>
          </a:p>
          <a:p>
            <a:endParaRPr lang="en-AU" altLang="zh-CN" sz="500" dirty="0" smtClean="0"/>
          </a:p>
          <a:p>
            <a:r>
              <a:rPr lang="en-AU" altLang="zh-CN" dirty="0" smtClean="0"/>
              <a:t>Output:  “closely related” nodes that are “collectively relevant” to the query</a:t>
            </a:r>
          </a:p>
          <a:p>
            <a:pPr lvl="1"/>
            <a:r>
              <a:rPr lang="en-AU" altLang="zh-CN" dirty="0" smtClean="0"/>
              <a:t>The smallest trees covering all keywords.</a:t>
            </a:r>
          </a:p>
          <a:p>
            <a:endParaRPr lang="en-US" altLang="zh-CN" dirty="0" smtClean="0"/>
          </a:p>
          <a:p>
            <a:endParaRPr lang="en-AU" altLang="zh-CN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19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9808" y="2350168"/>
          <a:ext cx="67818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60"/>
                <a:gridCol w="1356360"/>
                <a:gridCol w="1356360"/>
                <a:gridCol w="118872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Nested Graph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/attribute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webpage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</a:t>
                      </a:r>
                      <a:r>
                        <a:rPr lang="en-US" baseline="0" dirty="0" smtClean="0"/>
                        <a:t> 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parent/</a:t>
                      </a:r>
                    </a:p>
                    <a:p>
                      <a:r>
                        <a:rPr lang="en-US" dirty="0" smtClean="0"/>
                        <a:t>child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hyper-link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expansion / dataflow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0138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Traditional Data Access Methods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4035756"/>
            <a:ext cx="3886200" cy="2441244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 Text documents: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Unstructured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Accessed by keywords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Limited search quality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Large user population</a:t>
            </a:r>
          </a:p>
          <a:p>
            <a:pPr lvl="1"/>
            <a:endParaRPr lang="zh-CN" altLang="en-US" sz="2400" dirty="0" smtClean="0">
              <a:ea typeface="宋体" pitchFamily="2" charset="-122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F1720C-E8CF-4A4C-AA3C-658EA37FCD4A}" type="slidenum">
              <a:rPr lang="zh-CN" altLang="en-US" smtClean="0">
                <a:ea typeface="宋体" pitchFamily="2" charset="-122"/>
              </a:rPr>
              <a:pPr/>
              <a:t>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410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F86136F3-FF75-4765-9EA2-495EA5E2B971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86200" y="4023056"/>
            <a:ext cx="5257800" cy="259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zh-CN" dirty="0" smtClean="0">
                <a:solidFill>
                  <a:schemeClr val="tx1"/>
                </a:solidFill>
                <a:latin typeface="Arial Narrow" pitchFamily="34" charset="0"/>
              </a:rPr>
              <a:t>Databases / XML data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altLang="zh-CN" dirty="0" smtClean="0">
                <a:solidFill>
                  <a:schemeClr val="tx1"/>
                </a:solidFill>
                <a:latin typeface="Arial Narrow" pitchFamily="34" charset="0"/>
              </a:rPr>
              <a:t>Structured, with rich meta-data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altLang="zh-CN" dirty="0" smtClean="0">
                <a:solidFill>
                  <a:schemeClr val="tx1"/>
                </a:solidFill>
                <a:latin typeface="Arial Narrow" pitchFamily="34" charset="0"/>
              </a:rPr>
              <a:t>Accessed by query languages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altLang="zh-CN" dirty="0" smtClean="0">
                <a:solidFill>
                  <a:schemeClr val="tx1"/>
                </a:solidFill>
                <a:latin typeface="Arial Narrow" pitchFamily="34" charset="0"/>
              </a:rPr>
              <a:t>High search quality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altLang="zh-CN" dirty="0" smtClean="0">
                <a:solidFill>
                  <a:schemeClr val="tx1"/>
                </a:solidFill>
                <a:latin typeface="Arial Narrow" pitchFamily="34" charset="0"/>
              </a:rPr>
              <a:t>Small user population that masters DB</a:t>
            </a:r>
            <a:endParaRPr lang="en-US" altLang="zh-CN" dirty="0">
              <a:solidFill>
                <a:schemeClr val="tx1"/>
              </a:solidFill>
              <a:latin typeface="Arial Narrow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zh-CN" alt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1219200"/>
            <a:ext cx="3096257" cy="2895600"/>
            <a:chOff x="561343" y="1219200"/>
            <a:chExt cx="3096257" cy="2895600"/>
          </a:xfrm>
        </p:grpSpPr>
        <p:pic>
          <p:nvPicPr>
            <p:cNvPr id="4105" name="Picture 4" descr="http://blog.nitropdf.com/wp-content/uploads/2009/02/paragraph-tex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343" y="1219200"/>
              <a:ext cx="2105657" cy="2006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48514" name="Picture 2" descr="Goog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2649347"/>
              <a:ext cx="1295400" cy="516283"/>
            </a:xfrm>
            <a:prstGeom prst="rect">
              <a:avLst/>
            </a:prstGeom>
            <a:noFill/>
          </p:spPr>
        </p:pic>
        <p:pic>
          <p:nvPicPr>
            <p:cNvPr id="448516" name="Picture 4" descr="Yahoo!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599" y="3182747"/>
              <a:ext cx="1524001" cy="289035"/>
            </a:xfrm>
            <a:prstGeom prst="rect">
              <a:avLst/>
            </a:prstGeom>
            <a:noFill/>
          </p:spPr>
        </p:pic>
        <p:pic>
          <p:nvPicPr>
            <p:cNvPr id="448518" name="Picture 6" descr="Bing logo">
              <a:hlinkClick r:id="rId5" tooltip="Bing logo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35200" y="3538347"/>
              <a:ext cx="1295400" cy="576453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4495964" y="1181100"/>
            <a:ext cx="4038436" cy="2781300"/>
            <a:chOff x="4495964" y="1181100"/>
            <a:chExt cx="4038436" cy="2781300"/>
          </a:xfrm>
        </p:grpSpPr>
        <p:pic>
          <p:nvPicPr>
            <p:cNvPr id="4104" name="Picture 2" descr="http://www.conceptdraw.com/products/img/ScreenShots/cd5/software/SampleDatabaseLayout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5964" y="1181100"/>
              <a:ext cx="2971636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8520" name="Picture 8" descr="http://upload.wikimedia.org/wikipedia/en/thumb/5/50/Oracle_logo.svg/200px-Oracle_logo.svg.png">
              <a:hlinkClick r:id="rId8" tooltip="Oracle logo.svg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91300" y="2721659"/>
              <a:ext cx="1905000" cy="266701"/>
            </a:xfrm>
            <a:prstGeom prst="rect">
              <a:avLst/>
            </a:prstGeom>
            <a:noFill/>
          </p:spPr>
        </p:pic>
        <p:pic>
          <p:nvPicPr>
            <p:cNvPr id="448522" name="Picture 10" descr="http://tbn0.google.com/images?q=tbn:rERIW_3mStpSIM:http://ru.ecomstation.ru/ecoshop/pics/logo-ibm-db2.gif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81800" y="3077259"/>
              <a:ext cx="1467550" cy="381000"/>
            </a:xfrm>
            <a:prstGeom prst="rect">
              <a:avLst/>
            </a:prstGeom>
            <a:noFill/>
          </p:spPr>
        </p:pic>
        <p:pic>
          <p:nvPicPr>
            <p:cNvPr id="448524" name="Picture 12" descr="http://upload.wikimedia.org/wikipedia/en/thumb/0/0a/SQLServer2008Logo.png/250px-SQLServer2008Logo.png">
              <a:hlinkClick r:id="rId12" tooltip="SQLServer2008Logo.png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77000" y="3534460"/>
              <a:ext cx="2057400" cy="4279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00138"/>
          </a:xfrm>
        </p:spPr>
        <p:txBody>
          <a:bodyPr/>
          <a:lstStyle/>
          <a:p>
            <a:r>
              <a:rPr lang="en-US" altLang="zh-CN" sz="3600" dirty="0" smtClean="0">
                <a:ea typeface="宋体" pitchFamily="2" charset="-122"/>
              </a:rPr>
              <a:t>Result Definition on XML &amp; Trees /1</a:t>
            </a:r>
            <a:endParaRPr lang="zh-CN" altLang="en-US" sz="3600" dirty="0" smtClean="0">
              <a:ea typeface="宋体" pitchFamily="2" charset="-122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81588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In an XML tree, every two nodes are connected through their LCA.</a:t>
            </a:r>
          </a:p>
          <a:p>
            <a:r>
              <a:rPr lang="en-US" altLang="zh-CN" sz="2400" dirty="0" smtClean="0">
                <a:ea typeface="宋体" pitchFamily="2" charset="-122"/>
              </a:rPr>
              <a:t>Not all connected trees are relevant, even if the size is small.</a:t>
            </a:r>
          </a:p>
          <a:p>
            <a:r>
              <a:rPr lang="en-US" altLang="zh-CN" sz="2400" dirty="0" smtClean="0">
                <a:ea typeface="宋体" pitchFamily="2" charset="-122"/>
              </a:rPr>
              <a:t>The focus is defining query results to prune irrelevant </a:t>
            </a:r>
            <a:r>
              <a:rPr lang="en-US" altLang="zh-CN" sz="2400" dirty="0" err="1" smtClean="0">
                <a:ea typeface="宋体" pitchFamily="2" charset="-122"/>
              </a:rPr>
              <a:t>subtrees</a:t>
            </a:r>
            <a:r>
              <a:rPr lang="en-US" altLang="zh-CN" sz="2400" dirty="0" smtClean="0">
                <a:ea typeface="宋体" pitchFamily="2" charset="-122"/>
              </a:rPr>
              <a:t>.</a:t>
            </a:r>
          </a:p>
        </p:txBody>
      </p:sp>
      <p:sp>
        <p:nvSpPr>
          <p:cNvPr id="76" name="TextBox 7"/>
          <p:cNvSpPr txBox="1">
            <a:spLocks noChangeArrowheads="1"/>
          </p:cNvSpPr>
          <p:nvPr/>
        </p:nvSpPr>
        <p:spPr bwMode="auto">
          <a:xfrm>
            <a:off x="3272477" y="3276600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TextBox 8"/>
          <p:cNvSpPr txBox="1">
            <a:spLocks noChangeArrowheads="1"/>
          </p:cNvSpPr>
          <p:nvPr/>
        </p:nvSpPr>
        <p:spPr bwMode="auto">
          <a:xfrm>
            <a:off x="533400" y="4500209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" name="TextBox 9"/>
          <p:cNvSpPr txBox="1">
            <a:spLocks noChangeArrowheads="1"/>
          </p:cNvSpPr>
          <p:nvPr/>
        </p:nvSpPr>
        <p:spPr bwMode="auto">
          <a:xfrm>
            <a:off x="672152" y="3924300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stCxn id="78" idx="2"/>
            <a:endCxn id="77" idx="0"/>
          </p:cNvCxnSpPr>
          <p:nvPr/>
        </p:nvCxnSpPr>
        <p:spPr>
          <a:xfrm rot="5400000">
            <a:off x="899628" y="4380021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6" idx="2"/>
            <a:endCxn id="78" idx="0"/>
          </p:cNvCxnSpPr>
          <p:nvPr/>
        </p:nvCxnSpPr>
        <p:spPr>
          <a:xfrm rot="5400000">
            <a:off x="2134448" y="2500521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2"/>
          <p:cNvSpPr txBox="1">
            <a:spLocks noChangeArrowheads="1"/>
          </p:cNvSpPr>
          <p:nvPr/>
        </p:nvSpPr>
        <p:spPr bwMode="auto">
          <a:xfrm>
            <a:off x="3067690" y="3924300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Box 13"/>
          <p:cNvSpPr txBox="1">
            <a:spLocks noChangeArrowheads="1"/>
          </p:cNvSpPr>
          <p:nvPr/>
        </p:nvSpPr>
        <p:spPr bwMode="auto">
          <a:xfrm>
            <a:off x="1888772" y="448371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1743361" y="5052310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TextBox 15"/>
          <p:cNvSpPr txBox="1">
            <a:spLocks noChangeArrowheads="1"/>
          </p:cNvSpPr>
          <p:nvPr/>
        </p:nvSpPr>
        <p:spPr bwMode="auto">
          <a:xfrm>
            <a:off x="2588596" y="5039432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TextBox 16"/>
          <p:cNvSpPr txBox="1">
            <a:spLocks noChangeArrowheads="1"/>
          </p:cNvSpPr>
          <p:nvPr/>
        </p:nvSpPr>
        <p:spPr bwMode="auto">
          <a:xfrm>
            <a:off x="2563790" y="4501488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6" name="Straight Arrow Connector 85"/>
          <p:cNvCxnSpPr>
            <a:stCxn id="85" idx="2"/>
            <a:endCxn id="84" idx="0"/>
          </p:cNvCxnSpPr>
          <p:nvPr/>
        </p:nvCxnSpPr>
        <p:spPr>
          <a:xfrm rot="16200000" flipH="1">
            <a:off x="2859328" y="4936947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8"/>
          <p:cNvSpPr txBox="1">
            <a:spLocks noChangeArrowheads="1"/>
          </p:cNvSpPr>
          <p:nvPr/>
        </p:nvSpPr>
        <p:spPr bwMode="auto">
          <a:xfrm>
            <a:off x="2379685" y="5591398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8" name="Straight Arrow Connector 87"/>
          <p:cNvCxnSpPr>
            <a:stCxn id="84" idx="2"/>
            <a:endCxn id="87" idx="0"/>
          </p:cNvCxnSpPr>
          <p:nvPr/>
        </p:nvCxnSpPr>
        <p:spPr>
          <a:xfrm rot="16200000" flipH="1">
            <a:off x="2856617" y="5483182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2" idx="2"/>
            <a:endCxn id="83" idx="0"/>
          </p:cNvCxnSpPr>
          <p:nvPr/>
        </p:nvCxnSpPr>
        <p:spPr>
          <a:xfrm rot="16200000" flipH="1">
            <a:off x="2099907" y="4932605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1" idx="2"/>
            <a:endCxn id="82" idx="0"/>
          </p:cNvCxnSpPr>
          <p:nvPr/>
        </p:nvCxnSpPr>
        <p:spPr>
          <a:xfrm rot="5400000">
            <a:off x="2713082" y="3760014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1" idx="2"/>
            <a:endCxn id="85" idx="0"/>
          </p:cNvCxnSpPr>
          <p:nvPr/>
        </p:nvCxnSpPr>
        <p:spPr>
          <a:xfrm rot="5400000">
            <a:off x="3077192" y="4141896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37"/>
          <p:cNvSpPr txBox="1">
            <a:spLocks noChangeArrowheads="1"/>
          </p:cNvSpPr>
          <p:nvPr/>
        </p:nvSpPr>
        <p:spPr bwMode="auto">
          <a:xfrm>
            <a:off x="4844456" y="398145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TextBox 38"/>
          <p:cNvSpPr txBox="1">
            <a:spLocks noChangeArrowheads="1"/>
          </p:cNvSpPr>
          <p:nvPr/>
        </p:nvSpPr>
        <p:spPr bwMode="auto">
          <a:xfrm>
            <a:off x="4343400" y="4486275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TextBox 39"/>
          <p:cNvSpPr txBox="1">
            <a:spLocks noChangeArrowheads="1"/>
          </p:cNvSpPr>
          <p:nvPr/>
        </p:nvSpPr>
        <p:spPr bwMode="auto">
          <a:xfrm>
            <a:off x="4235781" y="5040599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5" name="TextBox 40"/>
          <p:cNvSpPr txBox="1">
            <a:spLocks noChangeArrowheads="1"/>
          </p:cNvSpPr>
          <p:nvPr/>
        </p:nvSpPr>
        <p:spPr bwMode="auto">
          <a:xfrm>
            <a:off x="4907008" y="5048536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TextBox 41"/>
          <p:cNvSpPr txBox="1">
            <a:spLocks noChangeArrowheads="1"/>
          </p:cNvSpPr>
          <p:nvPr/>
        </p:nvSpPr>
        <p:spPr bwMode="auto">
          <a:xfrm>
            <a:off x="4887318" y="4486275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7" name="Straight Arrow Connector 96"/>
          <p:cNvCxnSpPr>
            <a:stCxn id="96" idx="2"/>
            <a:endCxn id="95" idx="0"/>
          </p:cNvCxnSpPr>
          <p:nvPr/>
        </p:nvCxnSpPr>
        <p:spPr>
          <a:xfrm rot="16200000" flipH="1">
            <a:off x="5191313" y="4935171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43"/>
          <p:cNvSpPr txBox="1">
            <a:spLocks noChangeArrowheads="1"/>
          </p:cNvSpPr>
          <p:nvPr/>
        </p:nvSpPr>
        <p:spPr bwMode="auto">
          <a:xfrm>
            <a:off x="4928571" y="5552305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9" name="Straight Arrow Connector 98"/>
          <p:cNvCxnSpPr>
            <a:stCxn id="95" idx="2"/>
            <a:endCxn id="98" idx="0"/>
          </p:cNvCxnSpPr>
          <p:nvPr/>
        </p:nvCxnSpPr>
        <p:spPr>
          <a:xfrm rot="16200000" flipH="1">
            <a:off x="5223326" y="5468440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3" idx="2"/>
            <a:endCxn id="94" idx="0"/>
          </p:cNvCxnSpPr>
          <p:nvPr/>
        </p:nvCxnSpPr>
        <p:spPr>
          <a:xfrm rot="16200000" flipH="1">
            <a:off x="4558897" y="4927946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2" idx="2"/>
            <a:endCxn id="93" idx="0"/>
          </p:cNvCxnSpPr>
          <p:nvPr/>
        </p:nvCxnSpPr>
        <p:spPr>
          <a:xfrm rot="5400000">
            <a:off x="4868935" y="4113084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2"/>
            <a:endCxn id="96" idx="0"/>
          </p:cNvCxnSpPr>
          <p:nvPr/>
        </p:nvCxnSpPr>
        <p:spPr>
          <a:xfrm rot="16200000" flipH="1">
            <a:off x="5188755" y="4373373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6" idx="2"/>
            <a:endCxn id="92" idx="0"/>
          </p:cNvCxnSpPr>
          <p:nvPr/>
        </p:nvCxnSpPr>
        <p:spPr>
          <a:xfrm rot="16200000" flipH="1">
            <a:off x="4217028" y="2956353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6" idx="2"/>
            <a:endCxn id="81" idx="0"/>
          </p:cNvCxnSpPr>
          <p:nvPr/>
        </p:nvCxnSpPr>
        <p:spPr>
          <a:xfrm rot="5400000">
            <a:off x="3342933" y="3709006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50"/>
          <p:cNvSpPr txBox="1">
            <a:spLocks noChangeArrowheads="1"/>
          </p:cNvSpPr>
          <p:nvPr/>
        </p:nvSpPr>
        <p:spPr bwMode="auto">
          <a:xfrm>
            <a:off x="6472877" y="398145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6" name="TextBox 51"/>
          <p:cNvSpPr txBox="1">
            <a:spLocks noChangeArrowheads="1"/>
          </p:cNvSpPr>
          <p:nvPr/>
        </p:nvSpPr>
        <p:spPr bwMode="auto">
          <a:xfrm>
            <a:off x="6301141" y="4486275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7" name="TextBox 52"/>
          <p:cNvSpPr txBox="1">
            <a:spLocks noChangeArrowheads="1"/>
          </p:cNvSpPr>
          <p:nvPr/>
        </p:nvSpPr>
        <p:spPr bwMode="auto">
          <a:xfrm>
            <a:off x="6197645" y="4999655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8" name="TextBox 53"/>
          <p:cNvSpPr txBox="1">
            <a:spLocks noChangeArrowheads="1"/>
          </p:cNvSpPr>
          <p:nvPr/>
        </p:nvSpPr>
        <p:spPr bwMode="auto">
          <a:xfrm>
            <a:off x="6801204" y="502124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9" name="TextBox 54"/>
          <p:cNvSpPr txBox="1">
            <a:spLocks noChangeArrowheads="1"/>
          </p:cNvSpPr>
          <p:nvPr/>
        </p:nvSpPr>
        <p:spPr bwMode="auto">
          <a:xfrm>
            <a:off x="6740570" y="4486275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0" name="Straight Arrow Connector 109"/>
          <p:cNvCxnSpPr>
            <a:stCxn id="109" idx="2"/>
            <a:endCxn id="108" idx="0"/>
          </p:cNvCxnSpPr>
          <p:nvPr/>
        </p:nvCxnSpPr>
        <p:spPr>
          <a:xfrm rot="16200000" flipH="1">
            <a:off x="7097735" y="4920101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56"/>
          <p:cNvSpPr txBox="1">
            <a:spLocks noChangeArrowheads="1"/>
          </p:cNvSpPr>
          <p:nvPr/>
        </p:nvSpPr>
        <p:spPr bwMode="auto">
          <a:xfrm>
            <a:off x="6722777" y="5559380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2" name="Straight Arrow Connector 111"/>
          <p:cNvCxnSpPr>
            <a:stCxn id="108" idx="2"/>
            <a:endCxn id="111" idx="0"/>
          </p:cNvCxnSpPr>
          <p:nvPr/>
        </p:nvCxnSpPr>
        <p:spPr>
          <a:xfrm rot="16200000" flipH="1">
            <a:off x="7101935" y="5456732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6" idx="2"/>
            <a:endCxn id="107" idx="0"/>
          </p:cNvCxnSpPr>
          <p:nvPr/>
        </p:nvCxnSpPr>
        <p:spPr>
          <a:xfrm rot="16200000" flipH="1">
            <a:off x="6473924" y="4911602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5" idx="2"/>
            <a:endCxn id="106" idx="0"/>
          </p:cNvCxnSpPr>
          <p:nvPr/>
        </p:nvCxnSpPr>
        <p:spPr>
          <a:xfrm rot="5400000">
            <a:off x="6624153" y="4256550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5" idx="2"/>
            <a:endCxn id="109" idx="0"/>
          </p:cNvCxnSpPr>
          <p:nvPr/>
        </p:nvCxnSpPr>
        <p:spPr>
          <a:xfrm rot="16200000" flipH="1">
            <a:off x="6940307" y="4233573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61"/>
          <p:cNvSpPr txBox="1">
            <a:spLocks noChangeArrowheads="1"/>
          </p:cNvSpPr>
          <p:nvPr/>
        </p:nvSpPr>
        <p:spPr bwMode="auto">
          <a:xfrm>
            <a:off x="5579182" y="5041215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TextBox 62"/>
          <p:cNvSpPr txBox="1">
            <a:spLocks noChangeArrowheads="1"/>
          </p:cNvSpPr>
          <p:nvPr/>
        </p:nvSpPr>
        <p:spPr bwMode="auto">
          <a:xfrm>
            <a:off x="5661070" y="5544984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8" name="Straight Arrow Connector 117"/>
          <p:cNvCxnSpPr>
            <a:stCxn id="116" idx="2"/>
            <a:endCxn id="117" idx="0"/>
          </p:cNvCxnSpPr>
          <p:nvPr/>
        </p:nvCxnSpPr>
        <p:spPr>
          <a:xfrm rot="16200000" flipH="1">
            <a:off x="5899866" y="5462310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25" idx="2"/>
            <a:endCxn id="116" idx="0"/>
          </p:cNvCxnSpPr>
          <p:nvPr/>
        </p:nvCxnSpPr>
        <p:spPr>
          <a:xfrm rot="16200000" flipH="1">
            <a:off x="5866266" y="4925073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6" idx="2"/>
            <a:endCxn id="105" idx="0"/>
          </p:cNvCxnSpPr>
          <p:nvPr/>
        </p:nvCxnSpPr>
        <p:spPr>
          <a:xfrm rot="16200000" flipH="1">
            <a:off x="5022904" y="2150477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66"/>
          <p:cNvSpPr txBox="1">
            <a:spLocks noChangeArrowheads="1"/>
          </p:cNvSpPr>
          <p:nvPr/>
        </p:nvSpPr>
        <p:spPr bwMode="auto">
          <a:xfrm>
            <a:off x="1290638" y="4511322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" name="TextBox 67"/>
          <p:cNvSpPr txBox="1">
            <a:spLocks noChangeArrowheads="1"/>
          </p:cNvSpPr>
          <p:nvPr/>
        </p:nvSpPr>
        <p:spPr bwMode="auto">
          <a:xfrm>
            <a:off x="1405577" y="3935413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3" name="Straight Arrow Connector 122"/>
          <p:cNvCxnSpPr>
            <a:stCxn id="122" idx="2"/>
            <a:endCxn id="121" idx="0"/>
          </p:cNvCxnSpPr>
          <p:nvPr/>
        </p:nvCxnSpPr>
        <p:spPr>
          <a:xfrm rot="16200000" flipH="1">
            <a:off x="1593762" y="4388201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76" idx="2"/>
            <a:endCxn id="122" idx="0"/>
          </p:cNvCxnSpPr>
          <p:nvPr/>
        </p:nvCxnSpPr>
        <p:spPr>
          <a:xfrm rot="5400000">
            <a:off x="2472983" y="2850168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70"/>
          <p:cNvSpPr txBox="1">
            <a:spLocks noChangeArrowheads="1"/>
          </p:cNvSpPr>
          <p:nvPr/>
        </p:nvSpPr>
        <p:spPr bwMode="auto">
          <a:xfrm>
            <a:off x="5557905" y="4474192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6" name="Straight Arrow Connector 125"/>
          <p:cNvCxnSpPr>
            <a:stCxn id="92" idx="2"/>
            <a:endCxn id="125" idx="0"/>
          </p:cNvCxnSpPr>
          <p:nvPr/>
        </p:nvCxnSpPr>
        <p:spPr>
          <a:xfrm rot="16200000" flipH="1">
            <a:off x="5533265" y="4028864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80"/>
          <p:cNvSpPr txBox="1">
            <a:spLocks noChangeArrowheads="1"/>
          </p:cNvSpPr>
          <p:nvPr/>
        </p:nvSpPr>
        <p:spPr bwMode="auto">
          <a:xfrm>
            <a:off x="3342636" y="5044413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6" name="TextBox 81"/>
          <p:cNvSpPr txBox="1">
            <a:spLocks noChangeArrowheads="1"/>
          </p:cNvSpPr>
          <p:nvPr/>
        </p:nvSpPr>
        <p:spPr bwMode="auto">
          <a:xfrm>
            <a:off x="3282002" y="4495800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136" idx="2"/>
            <a:endCxn id="135" idx="0"/>
          </p:cNvCxnSpPr>
          <p:nvPr/>
        </p:nvCxnSpPr>
        <p:spPr>
          <a:xfrm rot="16200000" flipH="1">
            <a:off x="3594243" y="4936450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83"/>
          <p:cNvSpPr txBox="1">
            <a:spLocks noChangeArrowheads="1"/>
          </p:cNvSpPr>
          <p:nvPr/>
        </p:nvSpPr>
        <p:spPr bwMode="auto">
          <a:xfrm>
            <a:off x="3383580" y="5605046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9" name="Straight Arrow Connector 138"/>
          <p:cNvCxnSpPr>
            <a:stCxn id="135" idx="2"/>
            <a:endCxn id="138" idx="0"/>
          </p:cNvCxnSpPr>
          <p:nvPr/>
        </p:nvCxnSpPr>
        <p:spPr>
          <a:xfrm rot="16200000" flipH="1">
            <a:off x="3592588" y="5492584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81" idx="2"/>
            <a:endCxn id="136" idx="0"/>
          </p:cNvCxnSpPr>
          <p:nvPr/>
        </p:nvCxnSpPr>
        <p:spPr>
          <a:xfrm rot="16200000" flipH="1">
            <a:off x="3450089" y="4249549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07"/>
          <p:cNvSpPr txBox="1">
            <a:spLocks noChangeArrowheads="1"/>
          </p:cNvSpPr>
          <p:nvPr/>
        </p:nvSpPr>
        <p:spPr bwMode="auto">
          <a:xfrm>
            <a:off x="3909065" y="451643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6" name="Straight Arrow Connector 155"/>
          <p:cNvCxnSpPr>
            <a:stCxn id="81" idx="2"/>
            <a:endCxn id="155" idx="0"/>
          </p:cNvCxnSpPr>
          <p:nvPr/>
        </p:nvCxnSpPr>
        <p:spPr>
          <a:xfrm rot="16200000" flipH="1">
            <a:off x="3706868" y="3992770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988792" y="3200400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“Mark, title”</a:t>
            </a:r>
            <a:endParaRPr lang="en-US" dirty="0"/>
          </a:p>
        </p:txBody>
      </p:sp>
      <p:sp>
        <p:nvSpPr>
          <p:cNvPr id="20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20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65167044-B328-4A92-B817-909E0E523244}" type="slidenum">
              <a:rPr lang="zh-CN" altLang="en-US" smtClean="0">
                <a:ea typeface="宋体" pitchFamily="2" charset="-122"/>
              </a:rPr>
              <a:pPr/>
              <a:t>20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0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493462D4-28A3-4FE4-8481-62014422A311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642548" y="5562600"/>
            <a:ext cx="621352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905000" y="4445000"/>
            <a:ext cx="621352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343400" y="4432300"/>
            <a:ext cx="621352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8" grpId="1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smtClean="0">
                <a:ea typeface="宋体" pitchFamily="2" charset="-122"/>
              </a:rPr>
              <a:t>Typical approaches of result definition: pruning irrelevant matches based on </a:t>
            </a:r>
          </a:p>
          <a:p>
            <a:pPr>
              <a:lnSpc>
                <a:spcPct val="80000"/>
              </a:lnSpc>
            </a:pPr>
            <a:endParaRPr lang="en-US" altLang="zh-CN" sz="1800" dirty="0" smtClean="0"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ea typeface="宋体" pitchFamily="2" charset="-122"/>
              </a:rPr>
              <a:t>Tree structure: SLCA, ELCA, MLCA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ea typeface="宋体" pitchFamily="2" charset="-122"/>
              </a:rPr>
              <a:t>Labels/Tags: </a:t>
            </a:r>
            <a:r>
              <a:rPr lang="en-US" altLang="zh-CN" dirty="0" err="1" smtClean="0">
                <a:ea typeface="宋体" pitchFamily="2" charset="-122"/>
              </a:rPr>
              <a:t>XSEarch</a:t>
            </a:r>
            <a:r>
              <a:rPr lang="en-US" altLang="zh-CN" dirty="0" smtClean="0">
                <a:ea typeface="宋体" pitchFamily="2" charset="-122"/>
              </a:rPr>
              <a:t>, CVLCA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ea typeface="宋体" pitchFamily="2" charset="-122"/>
              </a:rPr>
              <a:t>Peer node comparisons: </a:t>
            </a:r>
            <a:r>
              <a:rPr lang="en-US" altLang="zh-CN" dirty="0" err="1" smtClean="0">
                <a:ea typeface="宋体" pitchFamily="2" charset="-122"/>
              </a:rPr>
              <a:t>MaxMatch</a:t>
            </a:r>
            <a:endParaRPr lang="en-US" altLang="zh-CN" dirty="0" smtClean="0"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endParaRPr lang="en-US" altLang="zh-CN" dirty="0" smtClean="0">
              <a:ea typeface="宋体" pitchFamily="2" charset="-122"/>
            </a:endParaRPr>
          </a:p>
          <a:p>
            <a:pPr lvl="2">
              <a:lnSpc>
                <a:spcPct val="80000"/>
              </a:lnSpc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00138"/>
          </a:xfrm>
        </p:spPr>
        <p:txBody>
          <a:bodyPr/>
          <a:lstStyle/>
          <a:p>
            <a:r>
              <a:rPr lang="en-US" altLang="zh-CN" sz="3600" dirty="0" smtClean="0">
                <a:ea typeface="宋体" pitchFamily="2" charset="-122"/>
              </a:rPr>
              <a:t>Result Definition on XML &amp; Trees /2</a:t>
            </a:r>
            <a:endParaRPr lang="zh-CN" altLang="en-US" sz="3600" dirty="0" smtClean="0">
              <a:ea typeface="宋体" pitchFamily="2" charset="-122"/>
            </a:endParaRPr>
          </a:p>
        </p:txBody>
      </p:sp>
      <p:sp>
        <p:nvSpPr>
          <p:cNvPr id="1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65167044-B328-4A92-B817-909E0E523244}" type="slidenum">
              <a:rPr lang="zh-CN" altLang="en-US" smtClean="0">
                <a:ea typeface="宋体" pitchFamily="2" charset="-122"/>
              </a:rPr>
              <a:pPr/>
              <a:t>21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4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493462D4-28A3-4FE4-8481-62014422A311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00138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Result Definition based on Tree Structure: </a:t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3200" dirty="0" smtClean="0">
                <a:ea typeface="宋体" pitchFamily="2" charset="-122"/>
              </a:rPr>
              <a:t>SLCA</a:t>
            </a:r>
            <a:r>
              <a:rPr lang="en-US" altLang="zh-CN" sz="3200" baseline="30000" dirty="0" smtClean="0">
                <a:ea typeface="宋体" pitchFamily="2" charset="-122"/>
              </a:rPr>
              <a:t>[</a:t>
            </a:r>
            <a:r>
              <a:rPr lang="en-US" altLang="zh-CN" sz="3200" baseline="30000" dirty="0" err="1" smtClean="0">
                <a:ea typeface="宋体" pitchFamily="2" charset="-122"/>
              </a:rPr>
              <a:t>Xu</a:t>
            </a:r>
            <a:r>
              <a:rPr lang="en-US" altLang="zh-CN" sz="3200" baseline="30000" dirty="0" smtClean="0">
                <a:ea typeface="宋体" pitchFamily="2" charset="-122"/>
              </a:rPr>
              <a:t> et al. SIGMOD 05]</a:t>
            </a:r>
            <a:r>
              <a:rPr lang="en-US" altLang="zh-CN" sz="3200" dirty="0" smtClean="0">
                <a:ea typeface="宋体" pitchFamily="2" charset="-122"/>
              </a:rPr>
              <a:t>&amp; MLCA</a:t>
            </a:r>
            <a:r>
              <a:rPr lang="en-US" altLang="zh-CN" sz="3200" baseline="30000" dirty="0" smtClean="0">
                <a:ea typeface="宋体" pitchFamily="2" charset="-122"/>
              </a:rPr>
              <a:t> [Li et al. VLDB 04]</a:t>
            </a:r>
            <a:r>
              <a:rPr lang="en-US" altLang="zh-CN" sz="3200" dirty="0" smtClean="0">
                <a:ea typeface="宋体" pitchFamily="2" charset="-122"/>
              </a:rPr>
              <a:t> 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1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65167044-B328-4A92-B817-909E0E523244}" type="slidenum">
              <a:rPr lang="zh-CN" altLang="en-US" smtClean="0">
                <a:ea typeface="宋体" pitchFamily="2" charset="-122"/>
              </a:rPr>
              <a:pPr/>
              <a:t>22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4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493462D4-28A3-4FE4-8481-62014422A311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dirty="0" smtClean="0">
                <a:ea typeface="宋体" pitchFamily="2" charset="-122"/>
              </a:rPr>
              <a:t>2-keyword queries</a:t>
            </a:r>
          </a:p>
          <a:p>
            <a:pPr>
              <a:lnSpc>
                <a:spcPct val="80000"/>
              </a:lnSpc>
            </a:pPr>
            <a:endParaRPr lang="en-US" altLang="zh-CN" sz="400" dirty="0" smtClean="0"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The shorter the distance b/w two nodes, the closer their relationship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 smtClean="0">
                <a:ea typeface="宋体" pitchFamily="2" charset="-122"/>
              </a:rPr>
              <a:t>For </a:t>
            </a:r>
            <a:r>
              <a:rPr lang="en-US" altLang="zh-CN" sz="2000" i="1" dirty="0" smtClean="0">
                <a:ea typeface="宋体" pitchFamily="2" charset="-122"/>
              </a:rPr>
              <a:t>Q</a:t>
            </a:r>
            <a:r>
              <a:rPr lang="en-US" altLang="zh-CN" sz="2000" dirty="0" smtClean="0">
                <a:ea typeface="宋体" pitchFamily="2" charset="-122"/>
              </a:rPr>
              <a:t>=(</a:t>
            </a:r>
            <a:r>
              <a:rPr lang="en-US" altLang="zh-CN" sz="2000" i="1" dirty="0" smtClean="0">
                <a:solidFill>
                  <a:srgbClr val="0033CC"/>
                </a:solidFill>
                <a:ea typeface="宋体" pitchFamily="2" charset="-122"/>
              </a:rPr>
              <a:t>K</a:t>
            </a:r>
            <a:r>
              <a:rPr lang="en-US" altLang="zh-CN" sz="2000" baseline="-25000" dirty="0" smtClean="0">
                <a:solidFill>
                  <a:srgbClr val="0033CC"/>
                </a:solidFill>
                <a:ea typeface="宋体" pitchFamily="2" charset="-122"/>
              </a:rPr>
              <a:t>1</a:t>
            </a:r>
            <a:r>
              <a:rPr lang="en-US" altLang="zh-CN" sz="2000" dirty="0" smtClean="0">
                <a:ea typeface="宋体" pitchFamily="2" charset="-122"/>
              </a:rPr>
              <a:t>, </a:t>
            </a:r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</a:rPr>
              <a:t>K</a:t>
            </a:r>
            <a:r>
              <a:rPr lang="en-US" altLang="zh-CN" sz="2000" baseline="-25000" dirty="0" smtClean="0">
                <a:solidFill>
                  <a:srgbClr val="FF0000"/>
                </a:solidFill>
                <a:ea typeface="宋体" pitchFamily="2" charset="-122"/>
              </a:rPr>
              <a:t>2</a:t>
            </a:r>
            <a:r>
              <a:rPr lang="en-US" altLang="zh-CN" sz="2000" dirty="0" smtClean="0">
                <a:ea typeface="宋体" pitchFamily="2" charset="-122"/>
              </a:rPr>
              <a:t>), with matches (</a:t>
            </a:r>
            <a:r>
              <a:rPr lang="en-US" altLang="zh-CN" sz="2000" i="1" dirty="0" smtClean="0">
                <a:solidFill>
                  <a:srgbClr val="0033CC"/>
                </a:solidFill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solidFill>
                  <a:srgbClr val="0033CC"/>
                </a:solidFill>
                <a:ea typeface="宋体" pitchFamily="2" charset="-122"/>
              </a:rPr>
              <a:t>11</a:t>
            </a:r>
            <a:r>
              <a:rPr lang="en-US" altLang="zh-CN" sz="2000" dirty="0" smtClean="0">
                <a:solidFill>
                  <a:srgbClr val="0033CC"/>
                </a:solidFill>
                <a:ea typeface="宋体" pitchFamily="2" charset="-122"/>
              </a:rPr>
              <a:t>, </a:t>
            </a:r>
            <a:r>
              <a:rPr lang="en-US" altLang="zh-CN" sz="2000" i="1" dirty="0" smtClean="0">
                <a:solidFill>
                  <a:srgbClr val="0033CC"/>
                </a:solidFill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solidFill>
                  <a:srgbClr val="0033CC"/>
                </a:solidFill>
                <a:ea typeface="宋体" pitchFamily="2" charset="-122"/>
              </a:rPr>
              <a:t>12</a:t>
            </a:r>
            <a:r>
              <a:rPr lang="en-US" altLang="zh-CN" sz="2000" dirty="0" smtClean="0">
                <a:ea typeface="宋体" pitchFamily="2" charset="-122"/>
              </a:rPr>
              <a:t>, </a:t>
            </a:r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solidFill>
                  <a:srgbClr val="FF0000"/>
                </a:solidFill>
                <a:ea typeface="宋体" pitchFamily="2" charset="-122"/>
              </a:rPr>
              <a:t>2</a:t>
            </a:r>
            <a:r>
              <a:rPr lang="en-US" altLang="zh-CN" sz="2000" dirty="0" smtClean="0">
                <a:ea typeface="宋体" pitchFamily="2" charset="-122"/>
              </a:rPr>
              <a:t>) 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zh-CN" sz="2000" dirty="0" smtClean="0">
                <a:ea typeface="宋体" pitchFamily="2" charset="-122"/>
              </a:rPr>
              <a:t>	If the LCA (</a:t>
            </a:r>
            <a:r>
              <a:rPr lang="en-US" altLang="zh-CN" sz="2000" i="1" dirty="0" smtClean="0"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ea typeface="宋体" pitchFamily="2" charset="-122"/>
              </a:rPr>
              <a:t>11</a:t>
            </a:r>
            <a:r>
              <a:rPr lang="en-US" altLang="zh-CN" sz="2000" dirty="0" smtClean="0">
                <a:ea typeface="宋体" pitchFamily="2" charset="-122"/>
              </a:rPr>
              <a:t>, </a:t>
            </a:r>
            <a:r>
              <a:rPr lang="en-US" altLang="zh-CN" sz="2000" i="1" dirty="0" smtClean="0"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ea typeface="宋体" pitchFamily="2" charset="-122"/>
              </a:rPr>
              <a:t>2</a:t>
            </a:r>
            <a:r>
              <a:rPr lang="en-US" altLang="zh-CN" sz="2000" dirty="0" smtClean="0">
                <a:ea typeface="宋体" pitchFamily="2" charset="-122"/>
              </a:rPr>
              <a:t>) is a descendant of LCA (</a:t>
            </a:r>
            <a:r>
              <a:rPr lang="en-US" altLang="zh-CN" sz="2000" i="1" dirty="0" smtClean="0"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ea typeface="宋体" pitchFamily="2" charset="-122"/>
              </a:rPr>
              <a:t>12</a:t>
            </a:r>
            <a:r>
              <a:rPr lang="en-US" altLang="zh-CN" sz="2000" dirty="0" smtClean="0">
                <a:ea typeface="宋体" pitchFamily="2" charset="-122"/>
              </a:rPr>
              <a:t>, </a:t>
            </a:r>
            <a:r>
              <a:rPr lang="en-US" altLang="zh-CN" sz="2000" i="1" dirty="0" smtClean="0"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ea typeface="宋体" pitchFamily="2" charset="-122"/>
              </a:rPr>
              <a:t>2</a:t>
            </a:r>
            <a:r>
              <a:rPr lang="en-US" altLang="zh-CN" sz="2000" dirty="0" smtClean="0">
                <a:ea typeface="宋体" pitchFamily="2" charset="-122"/>
              </a:rPr>
              <a:t>), then </a:t>
            </a:r>
            <a:r>
              <a:rPr lang="en-US" altLang="zh-CN" sz="2000" i="1" dirty="0" smtClean="0"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ea typeface="宋体" pitchFamily="2" charset="-122"/>
              </a:rPr>
              <a:t>11</a:t>
            </a:r>
            <a:r>
              <a:rPr lang="en-US" altLang="zh-CN" sz="2000" dirty="0" smtClean="0">
                <a:ea typeface="宋体" pitchFamily="2" charset="-122"/>
              </a:rPr>
              <a:t> is “</a:t>
            </a:r>
            <a:r>
              <a:rPr lang="en-US" altLang="zh-CN" sz="2000" b="1" i="1" u="sng" dirty="0" smtClean="0">
                <a:solidFill>
                  <a:srgbClr val="CA0689"/>
                </a:solidFill>
                <a:ea typeface="宋体" pitchFamily="2" charset="-122"/>
              </a:rPr>
              <a:t>strictly closer</a:t>
            </a:r>
            <a:r>
              <a:rPr lang="en-US" altLang="zh-CN" sz="2000" dirty="0" smtClean="0">
                <a:ea typeface="宋体" pitchFamily="2" charset="-122"/>
              </a:rPr>
              <a:t>” to </a:t>
            </a:r>
            <a:r>
              <a:rPr lang="en-US" altLang="zh-CN" sz="2000" i="1" dirty="0" smtClean="0"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ea typeface="宋体" pitchFamily="2" charset="-122"/>
              </a:rPr>
              <a:t>2</a:t>
            </a:r>
            <a:r>
              <a:rPr lang="en-US" altLang="zh-CN" sz="2000" dirty="0" smtClean="0">
                <a:ea typeface="宋体" pitchFamily="2" charset="-122"/>
              </a:rPr>
              <a:t> than </a:t>
            </a:r>
            <a:r>
              <a:rPr lang="en-US" altLang="zh-CN" sz="2000" i="1" dirty="0" smtClean="0">
                <a:ea typeface="宋体" pitchFamily="2" charset="-122"/>
              </a:rPr>
              <a:t>M</a:t>
            </a:r>
            <a:r>
              <a:rPr lang="en-US" altLang="zh-CN" sz="2000" baseline="-25000" dirty="0" smtClean="0">
                <a:ea typeface="宋体" pitchFamily="2" charset="-122"/>
              </a:rPr>
              <a:t>12</a:t>
            </a:r>
            <a:endParaRPr lang="en-US" altLang="zh-CN" sz="2400" baseline="-25000" dirty="0" smtClean="0">
              <a:ea typeface="宋体" pitchFamily="2" charset="-122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071173" y="3456296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32096" y="4679905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70848" y="4103996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2" idx="2"/>
            <a:endCxn id="11" idx="0"/>
          </p:cNvCxnSpPr>
          <p:nvPr/>
        </p:nvCxnSpPr>
        <p:spPr>
          <a:xfrm rot="5400000">
            <a:off x="698324" y="4559717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2" idx="0"/>
          </p:cNvCxnSpPr>
          <p:nvPr/>
        </p:nvCxnSpPr>
        <p:spPr>
          <a:xfrm rot="5400000">
            <a:off x="1933144" y="2680217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2866386" y="4103996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687468" y="4663413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542057" y="5232006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387292" y="5219128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362486" y="4681184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  <a:endCxn id="18" idx="0"/>
          </p:cNvCxnSpPr>
          <p:nvPr/>
        </p:nvCxnSpPr>
        <p:spPr>
          <a:xfrm rot="16200000" flipH="1">
            <a:off x="2658024" y="5116643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2178381" y="5771094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18" idx="2"/>
            <a:endCxn id="21" idx="0"/>
          </p:cNvCxnSpPr>
          <p:nvPr/>
        </p:nvCxnSpPr>
        <p:spPr>
          <a:xfrm rot="16200000" flipH="1">
            <a:off x="2655313" y="5662878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 rot="16200000" flipH="1">
            <a:off x="1898603" y="5112301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rot="5400000">
            <a:off x="2511778" y="3939710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9" idx="0"/>
          </p:cNvCxnSpPr>
          <p:nvPr/>
        </p:nvCxnSpPr>
        <p:spPr>
          <a:xfrm rot="5400000">
            <a:off x="2875888" y="4321592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7"/>
          <p:cNvSpPr txBox="1">
            <a:spLocks noChangeArrowheads="1"/>
          </p:cNvSpPr>
          <p:nvPr/>
        </p:nvSpPr>
        <p:spPr bwMode="auto">
          <a:xfrm>
            <a:off x="4643152" y="4161146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38"/>
          <p:cNvSpPr txBox="1">
            <a:spLocks noChangeArrowheads="1"/>
          </p:cNvSpPr>
          <p:nvPr/>
        </p:nvSpPr>
        <p:spPr bwMode="auto">
          <a:xfrm>
            <a:off x="4142096" y="4665971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4034477" y="5220295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4705704" y="5228232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4686014" y="4665971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30" idx="2"/>
            <a:endCxn id="29" idx="0"/>
          </p:cNvCxnSpPr>
          <p:nvPr/>
        </p:nvCxnSpPr>
        <p:spPr>
          <a:xfrm rot="16200000" flipH="1">
            <a:off x="4990009" y="5114867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3"/>
          <p:cNvSpPr txBox="1">
            <a:spLocks noChangeArrowheads="1"/>
          </p:cNvSpPr>
          <p:nvPr/>
        </p:nvSpPr>
        <p:spPr bwMode="auto">
          <a:xfrm>
            <a:off x="4727267" y="5732001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29" idx="2"/>
            <a:endCxn id="32" idx="0"/>
          </p:cNvCxnSpPr>
          <p:nvPr/>
        </p:nvCxnSpPr>
        <p:spPr>
          <a:xfrm rot="16200000" flipH="1">
            <a:off x="5022022" y="5648136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28" idx="0"/>
          </p:cNvCxnSpPr>
          <p:nvPr/>
        </p:nvCxnSpPr>
        <p:spPr>
          <a:xfrm rot="16200000" flipH="1">
            <a:off x="4357593" y="5107642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2"/>
            <a:endCxn id="27" idx="0"/>
          </p:cNvCxnSpPr>
          <p:nvPr/>
        </p:nvCxnSpPr>
        <p:spPr>
          <a:xfrm rot="5400000">
            <a:off x="4667631" y="4292780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2"/>
            <a:endCxn id="30" idx="0"/>
          </p:cNvCxnSpPr>
          <p:nvPr/>
        </p:nvCxnSpPr>
        <p:spPr>
          <a:xfrm rot="16200000" flipH="1">
            <a:off x="4987451" y="4553069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26" idx="0"/>
          </p:cNvCxnSpPr>
          <p:nvPr/>
        </p:nvCxnSpPr>
        <p:spPr>
          <a:xfrm rot="16200000" flipH="1">
            <a:off x="4015724" y="3136049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2"/>
            <a:endCxn id="15" idx="0"/>
          </p:cNvCxnSpPr>
          <p:nvPr/>
        </p:nvCxnSpPr>
        <p:spPr>
          <a:xfrm rot="5400000">
            <a:off x="3141629" y="3888702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0"/>
          <p:cNvSpPr txBox="1">
            <a:spLocks noChangeArrowheads="1"/>
          </p:cNvSpPr>
          <p:nvPr/>
        </p:nvSpPr>
        <p:spPr bwMode="auto">
          <a:xfrm>
            <a:off x="6271573" y="4161146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51"/>
          <p:cNvSpPr txBox="1">
            <a:spLocks noChangeArrowheads="1"/>
          </p:cNvSpPr>
          <p:nvPr/>
        </p:nvSpPr>
        <p:spPr bwMode="auto">
          <a:xfrm>
            <a:off x="6099837" y="4665971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52"/>
          <p:cNvSpPr txBox="1">
            <a:spLocks noChangeArrowheads="1"/>
          </p:cNvSpPr>
          <p:nvPr/>
        </p:nvSpPr>
        <p:spPr bwMode="auto">
          <a:xfrm>
            <a:off x="5996341" y="5179351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53"/>
          <p:cNvSpPr txBox="1">
            <a:spLocks noChangeArrowheads="1"/>
          </p:cNvSpPr>
          <p:nvPr/>
        </p:nvSpPr>
        <p:spPr bwMode="auto">
          <a:xfrm>
            <a:off x="6599900" y="5200936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54"/>
          <p:cNvSpPr txBox="1">
            <a:spLocks noChangeArrowheads="1"/>
          </p:cNvSpPr>
          <p:nvPr/>
        </p:nvSpPr>
        <p:spPr bwMode="auto">
          <a:xfrm>
            <a:off x="6539266" y="4665971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4" name="Straight Arrow Connector 43"/>
          <p:cNvCxnSpPr>
            <a:stCxn id="43" idx="2"/>
            <a:endCxn id="42" idx="0"/>
          </p:cNvCxnSpPr>
          <p:nvPr/>
        </p:nvCxnSpPr>
        <p:spPr>
          <a:xfrm rot="16200000" flipH="1">
            <a:off x="6896431" y="5099797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56"/>
          <p:cNvSpPr txBox="1">
            <a:spLocks noChangeArrowheads="1"/>
          </p:cNvSpPr>
          <p:nvPr/>
        </p:nvSpPr>
        <p:spPr bwMode="auto">
          <a:xfrm>
            <a:off x="6521473" y="5739076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stCxn id="42" idx="2"/>
            <a:endCxn id="45" idx="0"/>
          </p:cNvCxnSpPr>
          <p:nvPr/>
        </p:nvCxnSpPr>
        <p:spPr>
          <a:xfrm rot="16200000" flipH="1">
            <a:off x="6900631" y="5636428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0" idx="2"/>
            <a:endCxn id="41" idx="0"/>
          </p:cNvCxnSpPr>
          <p:nvPr/>
        </p:nvCxnSpPr>
        <p:spPr>
          <a:xfrm rot="16200000" flipH="1">
            <a:off x="6272620" y="5091298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2"/>
            <a:endCxn id="40" idx="0"/>
          </p:cNvCxnSpPr>
          <p:nvPr/>
        </p:nvCxnSpPr>
        <p:spPr>
          <a:xfrm rot="5400000">
            <a:off x="6422849" y="4436246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2"/>
            <a:endCxn id="43" idx="0"/>
          </p:cNvCxnSpPr>
          <p:nvPr/>
        </p:nvCxnSpPr>
        <p:spPr>
          <a:xfrm rot="16200000" flipH="1">
            <a:off x="6739003" y="4413269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1"/>
          <p:cNvSpPr txBox="1">
            <a:spLocks noChangeArrowheads="1"/>
          </p:cNvSpPr>
          <p:nvPr/>
        </p:nvSpPr>
        <p:spPr bwMode="auto">
          <a:xfrm>
            <a:off x="5377878" y="5220911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62"/>
          <p:cNvSpPr txBox="1">
            <a:spLocks noChangeArrowheads="1"/>
          </p:cNvSpPr>
          <p:nvPr/>
        </p:nvSpPr>
        <p:spPr bwMode="auto">
          <a:xfrm>
            <a:off x="5459766" y="5724680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2" name="Straight Arrow Connector 51"/>
          <p:cNvCxnSpPr>
            <a:stCxn id="50" idx="2"/>
            <a:endCxn id="51" idx="0"/>
          </p:cNvCxnSpPr>
          <p:nvPr/>
        </p:nvCxnSpPr>
        <p:spPr>
          <a:xfrm rot="16200000" flipH="1">
            <a:off x="5698562" y="5642006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9" idx="2"/>
            <a:endCxn id="50" idx="0"/>
          </p:cNvCxnSpPr>
          <p:nvPr/>
        </p:nvCxnSpPr>
        <p:spPr>
          <a:xfrm rot="16200000" flipH="1">
            <a:off x="5664962" y="5104769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2"/>
            <a:endCxn id="39" idx="0"/>
          </p:cNvCxnSpPr>
          <p:nvPr/>
        </p:nvCxnSpPr>
        <p:spPr>
          <a:xfrm rot="16200000" flipH="1">
            <a:off x="4821600" y="2330173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66"/>
          <p:cNvSpPr txBox="1">
            <a:spLocks noChangeArrowheads="1"/>
          </p:cNvSpPr>
          <p:nvPr/>
        </p:nvSpPr>
        <p:spPr bwMode="auto">
          <a:xfrm>
            <a:off x="1089334" y="4691018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67"/>
          <p:cNvSpPr txBox="1">
            <a:spLocks noChangeArrowheads="1"/>
          </p:cNvSpPr>
          <p:nvPr/>
        </p:nvSpPr>
        <p:spPr bwMode="auto">
          <a:xfrm>
            <a:off x="1204273" y="4115109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7" name="Straight Arrow Connector 56"/>
          <p:cNvCxnSpPr>
            <a:stCxn id="56" idx="2"/>
            <a:endCxn id="55" idx="0"/>
          </p:cNvCxnSpPr>
          <p:nvPr/>
        </p:nvCxnSpPr>
        <p:spPr>
          <a:xfrm rot="16200000" flipH="1">
            <a:off x="1392458" y="4567897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56" idx="0"/>
          </p:cNvCxnSpPr>
          <p:nvPr/>
        </p:nvCxnSpPr>
        <p:spPr>
          <a:xfrm rot="5400000">
            <a:off x="2271679" y="3029864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70"/>
          <p:cNvSpPr txBox="1">
            <a:spLocks noChangeArrowheads="1"/>
          </p:cNvSpPr>
          <p:nvPr/>
        </p:nvSpPr>
        <p:spPr bwMode="auto">
          <a:xfrm>
            <a:off x="5356601" y="4653888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0" name="Straight Arrow Connector 59"/>
          <p:cNvCxnSpPr>
            <a:stCxn id="26" idx="2"/>
            <a:endCxn id="59" idx="0"/>
          </p:cNvCxnSpPr>
          <p:nvPr/>
        </p:nvCxnSpPr>
        <p:spPr>
          <a:xfrm rot="16200000" flipH="1">
            <a:off x="5331961" y="4208560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0"/>
          <p:cNvSpPr txBox="1">
            <a:spLocks noChangeArrowheads="1"/>
          </p:cNvSpPr>
          <p:nvPr/>
        </p:nvSpPr>
        <p:spPr bwMode="auto">
          <a:xfrm>
            <a:off x="3141332" y="5224109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TextBox 81"/>
          <p:cNvSpPr txBox="1">
            <a:spLocks noChangeArrowheads="1"/>
          </p:cNvSpPr>
          <p:nvPr/>
        </p:nvSpPr>
        <p:spPr bwMode="auto">
          <a:xfrm>
            <a:off x="3080698" y="4675496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3" name="Straight Arrow Connector 62"/>
          <p:cNvCxnSpPr>
            <a:stCxn id="62" idx="2"/>
            <a:endCxn id="61" idx="0"/>
          </p:cNvCxnSpPr>
          <p:nvPr/>
        </p:nvCxnSpPr>
        <p:spPr>
          <a:xfrm rot="16200000" flipH="1">
            <a:off x="3392939" y="5116146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3"/>
          <p:cNvSpPr txBox="1">
            <a:spLocks noChangeArrowheads="1"/>
          </p:cNvSpPr>
          <p:nvPr/>
        </p:nvSpPr>
        <p:spPr bwMode="auto">
          <a:xfrm>
            <a:off x="3182276" y="5784742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5" name="Straight Arrow Connector 64"/>
          <p:cNvCxnSpPr>
            <a:stCxn id="61" idx="2"/>
            <a:endCxn id="64" idx="0"/>
          </p:cNvCxnSpPr>
          <p:nvPr/>
        </p:nvCxnSpPr>
        <p:spPr>
          <a:xfrm rot="16200000" flipH="1">
            <a:off x="3391284" y="5672280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5" idx="2"/>
            <a:endCxn id="62" idx="0"/>
          </p:cNvCxnSpPr>
          <p:nvPr/>
        </p:nvCxnSpPr>
        <p:spPr>
          <a:xfrm rot="16200000" flipH="1">
            <a:off x="3248785" y="4429245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07"/>
          <p:cNvSpPr txBox="1">
            <a:spLocks noChangeArrowheads="1"/>
          </p:cNvSpPr>
          <p:nvPr/>
        </p:nvSpPr>
        <p:spPr bwMode="auto">
          <a:xfrm>
            <a:off x="3707761" y="4696133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8" name="Straight Arrow Connector 67"/>
          <p:cNvCxnSpPr>
            <a:stCxn id="15" idx="2"/>
            <a:endCxn id="67" idx="0"/>
          </p:cNvCxnSpPr>
          <p:nvPr/>
        </p:nvCxnSpPr>
        <p:spPr>
          <a:xfrm rot="16200000" flipH="1">
            <a:off x="3505564" y="4172466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62800" y="3552825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“paper, Mark”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2797792" y="4059215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375848" y="5728648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21190" y="4093192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3" name="Isosceles Triangle 72"/>
          <p:cNvSpPr/>
          <p:nvPr/>
        </p:nvSpPr>
        <p:spPr>
          <a:xfrm>
            <a:off x="2721592" y="4057936"/>
            <a:ext cx="1071563" cy="357187"/>
          </a:xfrm>
          <a:prstGeom prst="triangl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4" name="Isosceles Triangle 73"/>
          <p:cNvSpPr/>
          <p:nvPr/>
        </p:nvSpPr>
        <p:spPr>
          <a:xfrm>
            <a:off x="2833048" y="3429000"/>
            <a:ext cx="1071563" cy="357187"/>
          </a:xfrm>
          <a:prstGeom prst="triangl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SLCA</a:t>
            </a:r>
            <a:r>
              <a:rPr lang="en-US" altLang="zh-CN" sz="3200" baseline="30000" dirty="0" smtClean="0">
                <a:ea typeface="宋体" pitchFamily="2" charset="-122"/>
              </a:rPr>
              <a:t>[</a:t>
            </a:r>
            <a:r>
              <a:rPr lang="en-US" altLang="zh-CN" sz="3200" baseline="30000" dirty="0" err="1" smtClean="0">
                <a:ea typeface="宋体" pitchFamily="2" charset="-122"/>
              </a:rPr>
              <a:t>Xu</a:t>
            </a:r>
            <a:r>
              <a:rPr lang="en-US" altLang="zh-CN" sz="3200" baseline="30000" dirty="0" smtClean="0">
                <a:ea typeface="宋体" pitchFamily="2" charset="-122"/>
              </a:rPr>
              <a:t> et al. SIGMOD 05]</a:t>
            </a:r>
            <a:r>
              <a:rPr lang="en-US" altLang="zh-CN" sz="3200" dirty="0" smtClean="0">
                <a:ea typeface="宋体" pitchFamily="2" charset="-122"/>
              </a:rPr>
              <a:t>&amp; MLCA</a:t>
            </a:r>
            <a:r>
              <a:rPr lang="en-US" altLang="zh-CN" sz="3200" baseline="30000" dirty="0" smtClean="0">
                <a:ea typeface="宋体" pitchFamily="2" charset="-122"/>
              </a:rPr>
              <a:t> [Li et al. VLDB 04]</a:t>
            </a:r>
            <a:r>
              <a:rPr lang="en-US" altLang="zh-CN" sz="3200" dirty="0" smtClean="0">
                <a:ea typeface="宋体" pitchFamily="2" charset="-122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679950"/>
          </a:xfrm>
        </p:spPr>
        <p:txBody>
          <a:bodyPr/>
          <a:lstStyle/>
          <a:p>
            <a:r>
              <a:rPr lang="en-US" sz="2800" dirty="0" smtClean="0"/>
              <a:t>3+-keyword queries:</a:t>
            </a:r>
          </a:p>
          <a:p>
            <a:pPr lvl="1"/>
            <a:r>
              <a:rPr lang="en-US" sz="2200" dirty="0" smtClean="0"/>
              <a:t>SLCA: finding the </a:t>
            </a:r>
            <a:r>
              <a:rPr lang="en-US" sz="2200" dirty="0" err="1" smtClean="0"/>
              <a:t>subtrees</a:t>
            </a:r>
            <a:r>
              <a:rPr lang="en-US" sz="2200" dirty="0" smtClean="0"/>
              <a:t> with no proper </a:t>
            </a:r>
            <a:r>
              <a:rPr lang="en-US" sz="2200" dirty="0" err="1" smtClean="0"/>
              <a:t>subtree</a:t>
            </a:r>
            <a:r>
              <a:rPr lang="en-US" sz="2200" dirty="0" smtClean="0"/>
              <a:t> containing all keywords.</a:t>
            </a:r>
          </a:p>
          <a:p>
            <a:pPr lvl="1"/>
            <a:r>
              <a:rPr lang="en-US" sz="2200" dirty="0" smtClean="0"/>
              <a:t>MLCA: finding a set of nodes, every pair is “closest”.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358488" y="3401704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19411" y="4625313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58163" y="4049404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  <a:endCxn id="8" idx="0"/>
          </p:cNvCxnSpPr>
          <p:nvPr/>
        </p:nvCxnSpPr>
        <p:spPr>
          <a:xfrm rot="5400000">
            <a:off x="985639" y="4505125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rot="5400000">
            <a:off x="2220459" y="2625625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153701" y="4049404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974783" y="4608821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829372" y="5177414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674607" y="5164536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649801" y="4626592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  <a:endCxn id="15" idx="0"/>
          </p:cNvCxnSpPr>
          <p:nvPr/>
        </p:nvCxnSpPr>
        <p:spPr>
          <a:xfrm rot="16200000" flipH="1">
            <a:off x="2945339" y="5062051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465696" y="5716502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15" idx="2"/>
            <a:endCxn id="18" idx="0"/>
          </p:cNvCxnSpPr>
          <p:nvPr/>
        </p:nvCxnSpPr>
        <p:spPr>
          <a:xfrm rot="16200000" flipH="1">
            <a:off x="2942628" y="5608286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4" idx="0"/>
          </p:cNvCxnSpPr>
          <p:nvPr/>
        </p:nvCxnSpPr>
        <p:spPr>
          <a:xfrm rot="16200000" flipH="1">
            <a:off x="2185918" y="5057709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3" idx="0"/>
          </p:cNvCxnSpPr>
          <p:nvPr/>
        </p:nvCxnSpPr>
        <p:spPr>
          <a:xfrm rot="5400000">
            <a:off x="2799093" y="3885118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6" idx="0"/>
          </p:cNvCxnSpPr>
          <p:nvPr/>
        </p:nvCxnSpPr>
        <p:spPr>
          <a:xfrm rot="5400000">
            <a:off x="3163203" y="4267000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4930467" y="4106554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4429411" y="4611379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4321792" y="5165703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4993019" y="517364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4973329" y="4611379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7" idx="2"/>
            <a:endCxn id="26" idx="0"/>
          </p:cNvCxnSpPr>
          <p:nvPr/>
        </p:nvCxnSpPr>
        <p:spPr>
          <a:xfrm rot="16200000" flipH="1">
            <a:off x="5277324" y="5060275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5014582" y="5677409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6" idx="2"/>
            <a:endCxn id="29" idx="0"/>
          </p:cNvCxnSpPr>
          <p:nvPr/>
        </p:nvCxnSpPr>
        <p:spPr>
          <a:xfrm rot="16200000" flipH="1">
            <a:off x="5309337" y="5593544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5" idx="0"/>
          </p:cNvCxnSpPr>
          <p:nvPr/>
        </p:nvCxnSpPr>
        <p:spPr>
          <a:xfrm rot="16200000" flipH="1">
            <a:off x="4644908" y="5053050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  <a:endCxn id="24" idx="0"/>
          </p:cNvCxnSpPr>
          <p:nvPr/>
        </p:nvCxnSpPr>
        <p:spPr>
          <a:xfrm rot="5400000">
            <a:off x="4954946" y="4238188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27" idx="0"/>
          </p:cNvCxnSpPr>
          <p:nvPr/>
        </p:nvCxnSpPr>
        <p:spPr>
          <a:xfrm rot="16200000" flipH="1">
            <a:off x="5274766" y="4498477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2"/>
            <a:endCxn id="23" idx="0"/>
          </p:cNvCxnSpPr>
          <p:nvPr/>
        </p:nvCxnSpPr>
        <p:spPr>
          <a:xfrm rot="16200000" flipH="1">
            <a:off x="4303039" y="3081457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12" idx="0"/>
          </p:cNvCxnSpPr>
          <p:nvPr/>
        </p:nvCxnSpPr>
        <p:spPr>
          <a:xfrm rot="5400000">
            <a:off x="3428944" y="3834110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50"/>
          <p:cNvSpPr txBox="1">
            <a:spLocks noChangeArrowheads="1"/>
          </p:cNvSpPr>
          <p:nvPr/>
        </p:nvSpPr>
        <p:spPr bwMode="auto">
          <a:xfrm>
            <a:off x="6558888" y="4106554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51"/>
          <p:cNvSpPr txBox="1">
            <a:spLocks noChangeArrowheads="1"/>
          </p:cNvSpPr>
          <p:nvPr/>
        </p:nvSpPr>
        <p:spPr bwMode="auto">
          <a:xfrm>
            <a:off x="6387152" y="4611379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52"/>
          <p:cNvSpPr txBox="1">
            <a:spLocks noChangeArrowheads="1"/>
          </p:cNvSpPr>
          <p:nvPr/>
        </p:nvSpPr>
        <p:spPr bwMode="auto">
          <a:xfrm>
            <a:off x="6283656" y="5124759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53"/>
          <p:cNvSpPr txBox="1">
            <a:spLocks noChangeArrowheads="1"/>
          </p:cNvSpPr>
          <p:nvPr/>
        </p:nvSpPr>
        <p:spPr bwMode="auto">
          <a:xfrm>
            <a:off x="6887215" y="5146344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54"/>
          <p:cNvSpPr txBox="1">
            <a:spLocks noChangeArrowheads="1"/>
          </p:cNvSpPr>
          <p:nvPr/>
        </p:nvSpPr>
        <p:spPr bwMode="auto">
          <a:xfrm>
            <a:off x="6826581" y="4611379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40" idx="2"/>
            <a:endCxn id="39" idx="0"/>
          </p:cNvCxnSpPr>
          <p:nvPr/>
        </p:nvCxnSpPr>
        <p:spPr>
          <a:xfrm rot="16200000" flipH="1">
            <a:off x="7183746" y="5045205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56"/>
          <p:cNvSpPr txBox="1">
            <a:spLocks noChangeArrowheads="1"/>
          </p:cNvSpPr>
          <p:nvPr/>
        </p:nvSpPr>
        <p:spPr bwMode="auto">
          <a:xfrm>
            <a:off x="6808788" y="5684484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39" idx="2"/>
            <a:endCxn id="42" idx="0"/>
          </p:cNvCxnSpPr>
          <p:nvPr/>
        </p:nvCxnSpPr>
        <p:spPr>
          <a:xfrm rot="16200000" flipH="1">
            <a:off x="7187946" y="5581836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2"/>
            <a:endCxn id="38" idx="0"/>
          </p:cNvCxnSpPr>
          <p:nvPr/>
        </p:nvCxnSpPr>
        <p:spPr>
          <a:xfrm rot="16200000" flipH="1">
            <a:off x="6559935" y="5036706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2"/>
            <a:endCxn id="37" idx="0"/>
          </p:cNvCxnSpPr>
          <p:nvPr/>
        </p:nvCxnSpPr>
        <p:spPr>
          <a:xfrm rot="5400000">
            <a:off x="6710164" y="4381654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2"/>
            <a:endCxn id="40" idx="0"/>
          </p:cNvCxnSpPr>
          <p:nvPr/>
        </p:nvCxnSpPr>
        <p:spPr>
          <a:xfrm rot="16200000" flipH="1">
            <a:off x="7026318" y="4358677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1"/>
          <p:cNvSpPr txBox="1">
            <a:spLocks noChangeArrowheads="1"/>
          </p:cNvSpPr>
          <p:nvPr/>
        </p:nvSpPr>
        <p:spPr bwMode="auto">
          <a:xfrm>
            <a:off x="5665193" y="5166319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5747081" y="5670088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47" idx="2"/>
            <a:endCxn id="48" idx="0"/>
          </p:cNvCxnSpPr>
          <p:nvPr/>
        </p:nvCxnSpPr>
        <p:spPr>
          <a:xfrm rot="16200000" flipH="1">
            <a:off x="5985877" y="5587414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6" idx="2"/>
            <a:endCxn id="47" idx="0"/>
          </p:cNvCxnSpPr>
          <p:nvPr/>
        </p:nvCxnSpPr>
        <p:spPr>
          <a:xfrm rot="16200000" flipH="1">
            <a:off x="5952277" y="5050177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2"/>
            <a:endCxn id="36" idx="0"/>
          </p:cNvCxnSpPr>
          <p:nvPr/>
        </p:nvCxnSpPr>
        <p:spPr>
          <a:xfrm rot="16200000" flipH="1">
            <a:off x="5108915" y="2275581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66"/>
          <p:cNvSpPr txBox="1">
            <a:spLocks noChangeArrowheads="1"/>
          </p:cNvSpPr>
          <p:nvPr/>
        </p:nvSpPr>
        <p:spPr bwMode="auto">
          <a:xfrm>
            <a:off x="1376649" y="4636426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67"/>
          <p:cNvSpPr txBox="1">
            <a:spLocks noChangeArrowheads="1"/>
          </p:cNvSpPr>
          <p:nvPr/>
        </p:nvSpPr>
        <p:spPr bwMode="auto">
          <a:xfrm>
            <a:off x="1491588" y="4060517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4" name="Straight Arrow Connector 53"/>
          <p:cNvCxnSpPr>
            <a:stCxn id="53" idx="2"/>
            <a:endCxn id="52" idx="0"/>
          </p:cNvCxnSpPr>
          <p:nvPr/>
        </p:nvCxnSpPr>
        <p:spPr>
          <a:xfrm rot="16200000" flipH="1">
            <a:off x="1679773" y="4513305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53" idx="0"/>
          </p:cNvCxnSpPr>
          <p:nvPr/>
        </p:nvCxnSpPr>
        <p:spPr>
          <a:xfrm rot="5400000">
            <a:off x="2558994" y="2975272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70"/>
          <p:cNvSpPr txBox="1">
            <a:spLocks noChangeArrowheads="1"/>
          </p:cNvSpPr>
          <p:nvPr/>
        </p:nvSpPr>
        <p:spPr bwMode="auto">
          <a:xfrm>
            <a:off x="5643916" y="4599296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7" name="Straight Arrow Connector 56"/>
          <p:cNvCxnSpPr>
            <a:stCxn id="23" idx="2"/>
            <a:endCxn id="56" idx="0"/>
          </p:cNvCxnSpPr>
          <p:nvPr/>
        </p:nvCxnSpPr>
        <p:spPr>
          <a:xfrm rot="16200000" flipH="1">
            <a:off x="5619276" y="4153968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80"/>
          <p:cNvSpPr txBox="1">
            <a:spLocks noChangeArrowheads="1"/>
          </p:cNvSpPr>
          <p:nvPr/>
        </p:nvSpPr>
        <p:spPr bwMode="auto">
          <a:xfrm>
            <a:off x="3428647" y="5169517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TextBox 81"/>
          <p:cNvSpPr txBox="1">
            <a:spLocks noChangeArrowheads="1"/>
          </p:cNvSpPr>
          <p:nvPr/>
        </p:nvSpPr>
        <p:spPr bwMode="auto">
          <a:xfrm>
            <a:off x="3368013" y="4620904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0" name="Straight Arrow Connector 59"/>
          <p:cNvCxnSpPr>
            <a:stCxn id="59" idx="2"/>
            <a:endCxn id="58" idx="0"/>
          </p:cNvCxnSpPr>
          <p:nvPr/>
        </p:nvCxnSpPr>
        <p:spPr>
          <a:xfrm rot="16200000" flipH="1">
            <a:off x="3680254" y="5061554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3"/>
          <p:cNvSpPr txBox="1">
            <a:spLocks noChangeArrowheads="1"/>
          </p:cNvSpPr>
          <p:nvPr/>
        </p:nvSpPr>
        <p:spPr bwMode="auto">
          <a:xfrm>
            <a:off x="3469591" y="5730150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2" name="Straight Arrow Connector 61"/>
          <p:cNvCxnSpPr>
            <a:stCxn id="58" idx="2"/>
            <a:endCxn id="61" idx="0"/>
          </p:cNvCxnSpPr>
          <p:nvPr/>
        </p:nvCxnSpPr>
        <p:spPr>
          <a:xfrm rot="16200000" flipH="1">
            <a:off x="3678599" y="5617688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2"/>
            <a:endCxn id="59" idx="0"/>
          </p:cNvCxnSpPr>
          <p:nvPr/>
        </p:nvCxnSpPr>
        <p:spPr>
          <a:xfrm rot="16200000" flipH="1">
            <a:off x="3536100" y="4374653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07"/>
          <p:cNvSpPr txBox="1">
            <a:spLocks noChangeArrowheads="1"/>
          </p:cNvSpPr>
          <p:nvPr/>
        </p:nvSpPr>
        <p:spPr bwMode="auto">
          <a:xfrm>
            <a:off x="3995076" y="4641541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5" name="Straight Arrow Connector 64"/>
          <p:cNvCxnSpPr>
            <a:stCxn id="12" idx="2"/>
            <a:endCxn id="64" idx="0"/>
          </p:cNvCxnSpPr>
          <p:nvPr/>
        </p:nvCxnSpPr>
        <p:spPr>
          <a:xfrm rot="16200000" flipH="1">
            <a:off x="3792879" y="4117874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64192" y="4572000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099462" y="4012583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590800" y="5687704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890448" y="4065896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0" name="Isosceles Triangle 69"/>
          <p:cNvSpPr/>
          <p:nvPr/>
        </p:nvSpPr>
        <p:spPr>
          <a:xfrm>
            <a:off x="3119437" y="3352800"/>
            <a:ext cx="1071563" cy="357187"/>
          </a:xfrm>
          <a:prstGeom prst="triangl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67400" y="32721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“SIGMOD, paper, Mark”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105400" y="6019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SLCA is a superset of MLCA.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35630"/>
            <a:ext cx="8229600" cy="1100138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Result Definition based on Labels: </a:t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altLang="zh-CN" sz="3200" dirty="0" err="1" smtClean="0">
                <a:ea typeface="宋体" pitchFamily="2" charset="-122"/>
              </a:rPr>
              <a:t>XSEarch</a:t>
            </a:r>
            <a:r>
              <a:rPr lang="en-US" altLang="zh-CN" sz="3200" dirty="0" smtClean="0">
                <a:ea typeface="宋体" pitchFamily="2" charset="-122"/>
              </a:rPr>
              <a:t> </a:t>
            </a:r>
            <a:r>
              <a:rPr lang="en-US" altLang="zh-CN" sz="3200" baseline="30000" dirty="0" smtClean="0">
                <a:ea typeface="宋体" pitchFamily="2" charset="-122"/>
              </a:rPr>
              <a:t>[Cohen et al. VLDB 03]</a:t>
            </a:r>
            <a:endParaRPr lang="zh-CN" altLang="en-US" sz="3200" baseline="30000" dirty="0" smtClean="0">
              <a:ea typeface="宋体" pitchFamily="2" charset="-122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12192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2-keyword queries: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Two nodes are </a:t>
            </a:r>
            <a:r>
              <a:rPr lang="en-US" altLang="zh-CN" sz="2000" dirty="0" smtClean="0">
                <a:solidFill>
                  <a:srgbClr val="0066FF"/>
                </a:solidFill>
                <a:ea typeface="宋体" pitchFamily="2" charset="-122"/>
              </a:rPr>
              <a:t>interconnected</a:t>
            </a:r>
            <a:r>
              <a:rPr lang="en-US" altLang="zh-CN" sz="2000" dirty="0" smtClean="0">
                <a:ea typeface="宋体" pitchFamily="2" charset="-122"/>
              </a:rPr>
              <a:t> if there’s no two nodes with the same label on their path.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Intuitions: nodes with two same labels on their path are usually unrelated.</a:t>
            </a:r>
          </a:p>
          <a:p>
            <a:pPr>
              <a:buNone/>
            </a:pP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7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F04756B6-C410-43C5-A8A7-766371EEB697}" type="slidenum">
              <a:rPr lang="zh-CN" altLang="en-US" smtClean="0">
                <a:ea typeface="宋体" pitchFamily="2" charset="-122"/>
              </a:rPr>
              <a:pPr/>
              <a:t>24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9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EE4A7D8-6E8B-4848-979B-778B45532393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0" name="TextBox 7"/>
          <p:cNvSpPr txBox="1">
            <a:spLocks noChangeArrowheads="1"/>
          </p:cNvSpPr>
          <p:nvPr/>
        </p:nvSpPr>
        <p:spPr bwMode="auto">
          <a:xfrm>
            <a:off x="3196277" y="3577834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TextBox 8"/>
          <p:cNvSpPr txBox="1">
            <a:spLocks noChangeArrowheads="1"/>
          </p:cNvSpPr>
          <p:nvPr/>
        </p:nvSpPr>
        <p:spPr bwMode="auto">
          <a:xfrm>
            <a:off x="457200" y="4801443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Box 9"/>
          <p:cNvSpPr txBox="1">
            <a:spLocks noChangeArrowheads="1"/>
          </p:cNvSpPr>
          <p:nvPr/>
        </p:nvSpPr>
        <p:spPr bwMode="auto">
          <a:xfrm>
            <a:off x="595952" y="4225534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3" name="Straight Arrow Connector 82"/>
          <p:cNvCxnSpPr>
            <a:stCxn id="82" idx="2"/>
            <a:endCxn id="81" idx="0"/>
          </p:cNvCxnSpPr>
          <p:nvPr/>
        </p:nvCxnSpPr>
        <p:spPr>
          <a:xfrm rot="5400000">
            <a:off x="823428" y="4681255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2"/>
            <a:endCxn id="82" idx="0"/>
          </p:cNvCxnSpPr>
          <p:nvPr/>
        </p:nvCxnSpPr>
        <p:spPr>
          <a:xfrm rot="5400000">
            <a:off x="2058248" y="2801755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2"/>
          <p:cNvSpPr txBox="1">
            <a:spLocks noChangeArrowheads="1"/>
          </p:cNvSpPr>
          <p:nvPr/>
        </p:nvSpPr>
        <p:spPr bwMode="auto">
          <a:xfrm>
            <a:off x="2991490" y="4225534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TextBox 13"/>
          <p:cNvSpPr txBox="1">
            <a:spLocks noChangeArrowheads="1"/>
          </p:cNvSpPr>
          <p:nvPr/>
        </p:nvSpPr>
        <p:spPr bwMode="auto">
          <a:xfrm>
            <a:off x="1812572" y="4784951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1667161" y="5353544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TextBox 15"/>
          <p:cNvSpPr txBox="1">
            <a:spLocks noChangeArrowheads="1"/>
          </p:cNvSpPr>
          <p:nvPr/>
        </p:nvSpPr>
        <p:spPr bwMode="auto">
          <a:xfrm>
            <a:off x="2512396" y="5340666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TextBox 16"/>
          <p:cNvSpPr txBox="1">
            <a:spLocks noChangeArrowheads="1"/>
          </p:cNvSpPr>
          <p:nvPr/>
        </p:nvSpPr>
        <p:spPr bwMode="auto">
          <a:xfrm>
            <a:off x="2487590" y="4802722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0" name="Straight Arrow Connector 89"/>
          <p:cNvCxnSpPr>
            <a:stCxn id="89" idx="2"/>
            <a:endCxn id="88" idx="0"/>
          </p:cNvCxnSpPr>
          <p:nvPr/>
        </p:nvCxnSpPr>
        <p:spPr>
          <a:xfrm rot="16200000" flipH="1">
            <a:off x="2783128" y="5238181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18"/>
          <p:cNvSpPr txBox="1">
            <a:spLocks noChangeArrowheads="1"/>
          </p:cNvSpPr>
          <p:nvPr/>
        </p:nvSpPr>
        <p:spPr bwMode="auto">
          <a:xfrm>
            <a:off x="2303485" y="5892632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2" name="Straight Arrow Connector 91"/>
          <p:cNvCxnSpPr>
            <a:stCxn id="88" idx="2"/>
            <a:endCxn id="91" idx="0"/>
          </p:cNvCxnSpPr>
          <p:nvPr/>
        </p:nvCxnSpPr>
        <p:spPr>
          <a:xfrm rot="16200000" flipH="1">
            <a:off x="2780417" y="5784416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2"/>
            <a:endCxn id="87" idx="0"/>
          </p:cNvCxnSpPr>
          <p:nvPr/>
        </p:nvCxnSpPr>
        <p:spPr>
          <a:xfrm rot="16200000" flipH="1">
            <a:off x="2023707" y="5233839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5" idx="2"/>
            <a:endCxn id="86" idx="0"/>
          </p:cNvCxnSpPr>
          <p:nvPr/>
        </p:nvCxnSpPr>
        <p:spPr>
          <a:xfrm rot="5400000">
            <a:off x="2636882" y="4061248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2"/>
            <a:endCxn id="89" idx="0"/>
          </p:cNvCxnSpPr>
          <p:nvPr/>
        </p:nvCxnSpPr>
        <p:spPr>
          <a:xfrm rot="5400000">
            <a:off x="3000992" y="4443130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37"/>
          <p:cNvSpPr txBox="1">
            <a:spLocks noChangeArrowheads="1"/>
          </p:cNvSpPr>
          <p:nvPr/>
        </p:nvSpPr>
        <p:spPr bwMode="auto">
          <a:xfrm>
            <a:off x="4768256" y="4282684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TextBox 38"/>
          <p:cNvSpPr txBox="1">
            <a:spLocks noChangeArrowheads="1"/>
          </p:cNvSpPr>
          <p:nvPr/>
        </p:nvSpPr>
        <p:spPr bwMode="auto">
          <a:xfrm>
            <a:off x="4267200" y="4787509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39"/>
          <p:cNvSpPr txBox="1">
            <a:spLocks noChangeArrowheads="1"/>
          </p:cNvSpPr>
          <p:nvPr/>
        </p:nvSpPr>
        <p:spPr bwMode="auto">
          <a:xfrm>
            <a:off x="4159581" y="5341833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40"/>
          <p:cNvSpPr txBox="1">
            <a:spLocks noChangeArrowheads="1"/>
          </p:cNvSpPr>
          <p:nvPr/>
        </p:nvSpPr>
        <p:spPr bwMode="auto">
          <a:xfrm>
            <a:off x="4830808" y="534977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41"/>
          <p:cNvSpPr txBox="1">
            <a:spLocks noChangeArrowheads="1"/>
          </p:cNvSpPr>
          <p:nvPr/>
        </p:nvSpPr>
        <p:spPr bwMode="auto">
          <a:xfrm>
            <a:off x="4811118" y="4787509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1" name="Straight Arrow Connector 100"/>
          <p:cNvCxnSpPr>
            <a:stCxn id="100" idx="2"/>
            <a:endCxn id="99" idx="0"/>
          </p:cNvCxnSpPr>
          <p:nvPr/>
        </p:nvCxnSpPr>
        <p:spPr>
          <a:xfrm rot="16200000" flipH="1">
            <a:off x="5115113" y="5236405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43"/>
          <p:cNvSpPr txBox="1">
            <a:spLocks noChangeArrowheads="1"/>
          </p:cNvSpPr>
          <p:nvPr/>
        </p:nvSpPr>
        <p:spPr bwMode="auto">
          <a:xfrm>
            <a:off x="4852371" y="5853539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3" name="Straight Arrow Connector 102"/>
          <p:cNvCxnSpPr>
            <a:stCxn id="99" idx="2"/>
            <a:endCxn id="102" idx="0"/>
          </p:cNvCxnSpPr>
          <p:nvPr/>
        </p:nvCxnSpPr>
        <p:spPr>
          <a:xfrm rot="16200000" flipH="1">
            <a:off x="5147126" y="5769674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7" idx="2"/>
            <a:endCxn id="98" idx="0"/>
          </p:cNvCxnSpPr>
          <p:nvPr/>
        </p:nvCxnSpPr>
        <p:spPr>
          <a:xfrm rot="16200000" flipH="1">
            <a:off x="4482697" y="5229180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6" idx="2"/>
            <a:endCxn id="97" idx="0"/>
          </p:cNvCxnSpPr>
          <p:nvPr/>
        </p:nvCxnSpPr>
        <p:spPr>
          <a:xfrm rot="5400000">
            <a:off x="4792735" y="4414318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6" idx="2"/>
            <a:endCxn id="100" idx="0"/>
          </p:cNvCxnSpPr>
          <p:nvPr/>
        </p:nvCxnSpPr>
        <p:spPr>
          <a:xfrm rot="16200000" flipH="1">
            <a:off x="5112555" y="4674607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80" idx="2"/>
            <a:endCxn id="96" idx="0"/>
          </p:cNvCxnSpPr>
          <p:nvPr/>
        </p:nvCxnSpPr>
        <p:spPr>
          <a:xfrm rot="16200000" flipH="1">
            <a:off x="4140828" y="3257587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80" idx="2"/>
            <a:endCxn id="85" idx="0"/>
          </p:cNvCxnSpPr>
          <p:nvPr/>
        </p:nvCxnSpPr>
        <p:spPr>
          <a:xfrm rot="5400000">
            <a:off x="3266733" y="4010240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50"/>
          <p:cNvSpPr txBox="1">
            <a:spLocks noChangeArrowheads="1"/>
          </p:cNvSpPr>
          <p:nvPr/>
        </p:nvSpPr>
        <p:spPr bwMode="auto">
          <a:xfrm>
            <a:off x="6396677" y="4282684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TextBox 51"/>
          <p:cNvSpPr txBox="1">
            <a:spLocks noChangeArrowheads="1"/>
          </p:cNvSpPr>
          <p:nvPr/>
        </p:nvSpPr>
        <p:spPr bwMode="auto">
          <a:xfrm>
            <a:off x="6224941" y="4787509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1" name="TextBox 52"/>
          <p:cNvSpPr txBox="1">
            <a:spLocks noChangeArrowheads="1"/>
          </p:cNvSpPr>
          <p:nvPr/>
        </p:nvSpPr>
        <p:spPr bwMode="auto">
          <a:xfrm>
            <a:off x="6121445" y="5300889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" name="TextBox 53"/>
          <p:cNvSpPr txBox="1">
            <a:spLocks noChangeArrowheads="1"/>
          </p:cNvSpPr>
          <p:nvPr/>
        </p:nvSpPr>
        <p:spPr bwMode="auto">
          <a:xfrm>
            <a:off x="6725004" y="5322474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" name="TextBox 54"/>
          <p:cNvSpPr txBox="1">
            <a:spLocks noChangeArrowheads="1"/>
          </p:cNvSpPr>
          <p:nvPr/>
        </p:nvSpPr>
        <p:spPr bwMode="auto">
          <a:xfrm>
            <a:off x="6664370" y="4787509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4" name="Straight Arrow Connector 113"/>
          <p:cNvCxnSpPr>
            <a:stCxn id="113" idx="2"/>
            <a:endCxn id="112" idx="0"/>
          </p:cNvCxnSpPr>
          <p:nvPr/>
        </p:nvCxnSpPr>
        <p:spPr>
          <a:xfrm rot="16200000" flipH="1">
            <a:off x="7021535" y="5221335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56"/>
          <p:cNvSpPr txBox="1">
            <a:spLocks noChangeArrowheads="1"/>
          </p:cNvSpPr>
          <p:nvPr/>
        </p:nvSpPr>
        <p:spPr bwMode="auto">
          <a:xfrm>
            <a:off x="6646577" y="5860614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6" name="Straight Arrow Connector 115"/>
          <p:cNvCxnSpPr>
            <a:stCxn id="112" idx="2"/>
            <a:endCxn id="115" idx="0"/>
          </p:cNvCxnSpPr>
          <p:nvPr/>
        </p:nvCxnSpPr>
        <p:spPr>
          <a:xfrm rot="16200000" flipH="1">
            <a:off x="7025735" y="5757966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0" idx="2"/>
            <a:endCxn id="111" idx="0"/>
          </p:cNvCxnSpPr>
          <p:nvPr/>
        </p:nvCxnSpPr>
        <p:spPr>
          <a:xfrm rot="16200000" flipH="1">
            <a:off x="6397724" y="5212836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9" idx="2"/>
            <a:endCxn id="110" idx="0"/>
          </p:cNvCxnSpPr>
          <p:nvPr/>
        </p:nvCxnSpPr>
        <p:spPr>
          <a:xfrm rot="5400000">
            <a:off x="6547953" y="4557784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9" idx="2"/>
            <a:endCxn id="113" idx="0"/>
          </p:cNvCxnSpPr>
          <p:nvPr/>
        </p:nvCxnSpPr>
        <p:spPr>
          <a:xfrm rot="16200000" flipH="1">
            <a:off x="6864107" y="4534807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61"/>
          <p:cNvSpPr txBox="1">
            <a:spLocks noChangeArrowheads="1"/>
          </p:cNvSpPr>
          <p:nvPr/>
        </p:nvSpPr>
        <p:spPr bwMode="auto">
          <a:xfrm>
            <a:off x="5502982" y="5342449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TextBox 62"/>
          <p:cNvSpPr txBox="1">
            <a:spLocks noChangeArrowheads="1"/>
          </p:cNvSpPr>
          <p:nvPr/>
        </p:nvSpPr>
        <p:spPr bwMode="auto">
          <a:xfrm>
            <a:off x="5584870" y="5846218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2" name="Straight Arrow Connector 121"/>
          <p:cNvCxnSpPr>
            <a:stCxn id="120" idx="2"/>
            <a:endCxn id="121" idx="0"/>
          </p:cNvCxnSpPr>
          <p:nvPr/>
        </p:nvCxnSpPr>
        <p:spPr>
          <a:xfrm rot="16200000" flipH="1">
            <a:off x="5823666" y="5763544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9" idx="2"/>
            <a:endCxn id="120" idx="0"/>
          </p:cNvCxnSpPr>
          <p:nvPr/>
        </p:nvCxnSpPr>
        <p:spPr>
          <a:xfrm rot="16200000" flipH="1">
            <a:off x="5790066" y="5226307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0" idx="2"/>
            <a:endCxn id="109" idx="0"/>
          </p:cNvCxnSpPr>
          <p:nvPr/>
        </p:nvCxnSpPr>
        <p:spPr>
          <a:xfrm rot="16200000" flipH="1">
            <a:off x="4946704" y="2451711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66"/>
          <p:cNvSpPr txBox="1">
            <a:spLocks noChangeArrowheads="1"/>
          </p:cNvSpPr>
          <p:nvPr/>
        </p:nvSpPr>
        <p:spPr bwMode="auto">
          <a:xfrm>
            <a:off x="1214438" y="4812556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TextBox 67"/>
          <p:cNvSpPr txBox="1">
            <a:spLocks noChangeArrowheads="1"/>
          </p:cNvSpPr>
          <p:nvPr/>
        </p:nvSpPr>
        <p:spPr bwMode="auto">
          <a:xfrm>
            <a:off x="1329377" y="4236647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7" name="Straight Arrow Connector 126"/>
          <p:cNvCxnSpPr>
            <a:stCxn id="126" idx="2"/>
            <a:endCxn id="125" idx="0"/>
          </p:cNvCxnSpPr>
          <p:nvPr/>
        </p:nvCxnSpPr>
        <p:spPr>
          <a:xfrm rot="16200000" flipH="1">
            <a:off x="1517562" y="4689435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80" idx="2"/>
            <a:endCxn id="126" idx="0"/>
          </p:cNvCxnSpPr>
          <p:nvPr/>
        </p:nvCxnSpPr>
        <p:spPr>
          <a:xfrm rot="5400000">
            <a:off x="2396783" y="3151402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70"/>
          <p:cNvSpPr txBox="1">
            <a:spLocks noChangeArrowheads="1"/>
          </p:cNvSpPr>
          <p:nvPr/>
        </p:nvSpPr>
        <p:spPr bwMode="auto">
          <a:xfrm>
            <a:off x="5481705" y="4775426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0" name="Straight Arrow Connector 129"/>
          <p:cNvCxnSpPr>
            <a:stCxn id="96" idx="2"/>
            <a:endCxn id="129" idx="0"/>
          </p:cNvCxnSpPr>
          <p:nvPr/>
        </p:nvCxnSpPr>
        <p:spPr>
          <a:xfrm rot="16200000" flipH="1">
            <a:off x="5457065" y="4330098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80"/>
          <p:cNvSpPr txBox="1">
            <a:spLocks noChangeArrowheads="1"/>
          </p:cNvSpPr>
          <p:nvPr/>
        </p:nvSpPr>
        <p:spPr bwMode="auto">
          <a:xfrm>
            <a:off x="3266436" y="5345647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" name="TextBox 81"/>
          <p:cNvSpPr txBox="1">
            <a:spLocks noChangeArrowheads="1"/>
          </p:cNvSpPr>
          <p:nvPr/>
        </p:nvSpPr>
        <p:spPr bwMode="auto">
          <a:xfrm>
            <a:off x="3205802" y="4797034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3" name="Straight Arrow Connector 132"/>
          <p:cNvCxnSpPr>
            <a:stCxn id="132" idx="2"/>
            <a:endCxn id="131" idx="0"/>
          </p:cNvCxnSpPr>
          <p:nvPr/>
        </p:nvCxnSpPr>
        <p:spPr>
          <a:xfrm rot="16200000" flipH="1">
            <a:off x="3518043" y="5237684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83"/>
          <p:cNvSpPr txBox="1">
            <a:spLocks noChangeArrowheads="1"/>
          </p:cNvSpPr>
          <p:nvPr/>
        </p:nvSpPr>
        <p:spPr bwMode="auto">
          <a:xfrm>
            <a:off x="3307380" y="5906280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5" name="Straight Arrow Connector 134"/>
          <p:cNvCxnSpPr>
            <a:stCxn id="131" idx="2"/>
            <a:endCxn id="134" idx="0"/>
          </p:cNvCxnSpPr>
          <p:nvPr/>
        </p:nvCxnSpPr>
        <p:spPr>
          <a:xfrm rot="16200000" flipH="1">
            <a:off x="3516388" y="5793818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85" idx="2"/>
            <a:endCxn id="132" idx="0"/>
          </p:cNvCxnSpPr>
          <p:nvPr/>
        </p:nvCxnSpPr>
        <p:spPr>
          <a:xfrm rot="16200000" flipH="1">
            <a:off x="3373889" y="4550783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07"/>
          <p:cNvSpPr txBox="1">
            <a:spLocks noChangeArrowheads="1"/>
          </p:cNvSpPr>
          <p:nvPr/>
        </p:nvSpPr>
        <p:spPr bwMode="auto">
          <a:xfrm>
            <a:off x="3832865" y="4817671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8" name="Straight Arrow Connector 137"/>
          <p:cNvCxnSpPr>
            <a:stCxn id="85" idx="2"/>
            <a:endCxn id="137" idx="0"/>
          </p:cNvCxnSpPr>
          <p:nvPr/>
        </p:nvCxnSpPr>
        <p:spPr>
          <a:xfrm rot="16200000" flipH="1">
            <a:off x="3630668" y="4294004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77"/>
          <p:cNvSpPr txBox="1">
            <a:spLocks noChangeArrowheads="1"/>
          </p:cNvSpPr>
          <p:nvPr/>
        </p:nvSpPr>
        <p:spPr bwMode="auto">
          <a:xfrm>
            <a:off x="6019800" y="3268569"/>
            <a:ext cx="278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“paper, mark”</a:t>
            </a:r>
            <a:endParaRPr lang="zh-CN" altLang="en-US" dirty="0"/>
          </a:p>
        </p:txBody>
      </p:sp>
      <p:sp>
        <p:nvSpPr>
          <p:cNvPr id="67" name="Oval 66"/>
          <p:cNvSpPr/>
          <p:nvPr/>
        </p:nvSpPr>
        <p:spPr>
          <a:xfrm>
            <a:off x="2922494" y="4187434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421591" y="5832475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24400" y="4236740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5" grpId="0"/>
      <p:bldP spid="85" grpId="1"/>
      <p:bldP spid="86" grpId="0"/>
      <p:bldP spid="87" grpId="0"/>
      <p:bldP spid="88" grpId="0"/>
      <p:bldP spid="89" grpId="0"/>
      <p:bldP spid="91" grpId="0"/>
      <p:bldP spid="96" grpId="0"/>
      <p:bldP spid="96" grpId="1"/>
      <p:bldP spid="97" grpId="0"/>
      <p:bldP spid="98" grpId="0"/>
      <p:bldP spid="99" grpId="0"/>
      <p:bldP spid="100" grpId="0"/>
      <p:bldP spid="102" grpId="0"/>
      <p:bldP spid="109" grpId="0"/>
      <p:bldP spid="110" grpId="0"/>
      <p:bldP spid="111" grpId="0"/>
      <p:bldP spid="112" grpId="0"/>
      <p:bldP spid="113" grpId="0"/>
      <p:bldP spid="115" grpId="0"/>
      <p:bldP spid="120" grpId="0"/>
      <p:bldP spid="121" grpId="0"/>
      <p:bldP spid="125" grpId="0"/>
      <p:bldP spid="126" grpId="0"/>
      <p:bldP spid="129" grpId="0"/>
      <p:bldP spid="131" grpId="0"/>
      <p:bldP spid="132" grpId="0"/>
      <p:bldP spid="134" grpId="0"/>
      <p:bldP spid="137" grpId="0"/>
      <p:bldP spid="66" grpId="0"/>
      <p:bldP spid="67" grpId="0" animBg="1"/>
      <p:bldP spid="67" grpId="1" animBg="1"/>
      <p:bldP spid="68" grpId="0" animBg="1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MLCA vs. </a:t>
            </a:r>
            <a:r>
              <a:rPr lang="en-US" dirty="0" err="1" smtClean="0"/>
              <a:t>XSEarch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2350"/>
          </a:xfrm>
        </p:spPr>
        <p:txBody>
          <a:bodyPr/>
          <a:lstStyle/>
          <a:p>
            <a:r>
              <a:rPr lang="en-US" sz="2800" dirty="0" smtClean="0"/>
              <a:t>MLCA and </a:t>
            </a:r>
            <a:r>
              <a:rPr lang="en-US" sz="2800" dirty="0" err="1" smtClean="0"/>
              <a:t>XSEarch</a:t>
            </a:r>
            <a:r>
              <a:rPr lang="en-US" sz="2800" dirty="0" smtClean="0"/>
              <a:t> use different inference of node relationships, and hence different results.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501077" y="2590800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62000" y="3814409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00752" y="3238500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  <a:endCxn id="8" idx="0"/>
          </p:cNvCxnSpPr>
          <p:nvPr/>
        </p:nvCxnSpPr>
        <p:spPr>
          <a:xfrm rot="5400000">
            <a:off x="1128228" y="3694221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rot="5400000">
            <a:off x="2363048" y="1814721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296290" y="3238500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117372" y="379791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971961" y="4366510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817196" y="4353632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792390" y="3815688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  <a:endCxn id="15" idx="0"/>
          </p:cNvCxnSpPr>
          <p:nvPr/>
        </p:nvCxnSpPr>
        <p:spPr>
          <a:xfrm rot="16200000" flipH="1">
            <a:off x="3087928" y="4251147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608285" y="4905598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15" idx="2"/>
            <a:endCxn id="18" idx="0"/>
          </p:cNvCxnSpPr>
          <p:nvPr/>
        </p:nvCxnSpPr>
        <p:spPr>
          <a:xfrm rot="16200000" flipH="1">
            <a:off x="3085217" y="4797382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4" idx="0"/>
          </p:cNvCxnSpPr>
          <p:nvPr/>
        </p:nvCxnSpPr>
        <p:spPr>
          <a:xfrm rot="16200000" flipH="1">
            <a:off x="2328507" y="4246805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3" idx="0"/>
          </p:cNvCxnSpPr>
          <p:nvPr/>
        </p:nvCxnSpPr>
        <p:spPr>
          <a:xfrm rot="5400000">
            <a:off x="2941682" y="3074214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6" idx="0"/>
          </p:cNvCxnSpPr>
          <p:nvPr/>
        </p:nvCxnSpPr>
        <p:spPr>
          <a:xfrm rot="5400000">
            <a:off x="3305792" y="3456096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5073056" y="329565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4572000" y="3800475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4464381" y="4354799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5135608" y="4362736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5115918" y="3800475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7" idx="2"/>
            <a:endCxn id="26" idx="0"/>
          </p:cNvCxnSpPr>
          <p:nvPr/>
        </p:nvCxnSpPr>
        <p:spPr>
          <a:xfrm rot="16200000" flipH="1">
            <a:off x="5419913" y="4249371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5157171" y="4866505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6" idx="2"/>
            <a:endCxn id="29" idx="0"/>
          </p:cNvCxnSpPr>
          <p:nvPr/>
        </p:nvCxnSpPr>
        <p:spPr>
          <a:xfrm rot="16200000" flipH="1">
            <a:off x="5451926" y="4782640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2"/>
            <a:endCxn id="25" idx="0"/>
          </p:cNvCxnSpPr>
          <p:nvPr/>
        </p:nvCxnSpPr>
        <p:spPr>
          <a:xfrm rot="16200000" flipH="1">
            <a:off x="4787497" y="4242146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  <a:endCxn id="24" idx="0"/>
          </p:cNvCxnSpPr>
          <p:nvPr/>
        </p:nvCxnSpPr>
        <p:spPr>
          <a:xfrm rot="5400000">
            <a:off x="5097535" y="3427284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27" idx="0"/>
          </p:cNvCxnSpPr>
          <p:nvPr/>
        </p:nvCxnSpPr>
        <p:spPr>
          <a:xfrm rot="16200000" flipH="1">
            <a:off x="5417355" y="3687573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2"/>
            <a:endCxn id="23" idx="0"/>
          </p:cNvCxnSpPr>
          <p:nvPr/>
        </p:nvCxnSpPr>
        <p:spPr>
          <a:xfrm rot="16200000" flipH="1">
            <a:off x="4445628" y="2270553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12" idx="0"/>
          </p:cNvCxnSpPr>
          <p:nvPr/>
        </p:nvCxnSpPr>
        <p:spPr>
          <a:xfrm rot="5400000">
            <a:off x="3571533" y="3023206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50"/>
          <p:cNvSpPr txBox="1">
            <a:spLocks noChangeArrowheads="1"/>
          </p:cNvSpPr>
          <p:nvPr/>
        </p:nvSpPr>
        <p:spPr bwMode="auto">
          <a:xfrm>
            <a:off x="6701477" y="329565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51"/>
          <p:cNvSpPr txBox="1">
            <a:spLocks noChangeArrowheads="1"/>
          </p:cNvSpPr>
          <p:nvPr/>
        </p:nvSpPr>
        <p:spPr bwMode="auto">
          <a:xfrm>
            <a:off x="6529741" y="3800475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52"/>
          <p:cNvSpPr txBox="1">
            <a:spLocks noChangeArrowheads="1"/>
          </p:cNvSpPr>
          <p:nvPr/>
        </p:nvSpPr>
        <p:spPr bwMode="auto">
          <a:xfrm>
            <a:off x="6426245" y="4313855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53"/>
          <p:cNvSpPr txBox="1">
            <a:spLocks noChangeArrowheads="1"/>
          </p:cNvSpPr>
          <p:nvPr/>
        </p:nvSpPr>
        <p:spPr bwMode="auto">
          <a:xfrm>
            <a:off x="7029804" y="433544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54"/>
          <p:cNvSpPr txBox="1">
            <a:spLocks noChangeArrowheads="1"/>
          </p:cNvSpPr>
          <p:nvPr/>
        </p:nvSpPr>
        <p:spPr bwMode="auto">
          <a:xfrm>
            <a:off x="6969170" y="3800475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40" idx="2"/>
            <a:endCxn id="39" idx="0"/>
          </p:cNvCxnSpPr>
          <p:nvPr/>
        </p:nvCxnSpPr>
        <p:spPr>
          <a:xfrm rot="16200000" flipH="1">
            <a:off x="7326335" y="4234301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56"/>
          <p:cNvSpPr txBox="1">
            <a:spLocks noChangeArrowheads="1"/>
          </p:cNvSpPr>
          <p:nvPr/>
        </p:nvSpPr>
        <p:spPr bwMode="auto">
          <a:xfrm>
            <a:off x="6951377" y="4873580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39" idx="2"/>
            <a:endCxn id="42" idx="0"/>
          </p:cNvCxnSpPr>
          <p:nvPr/>
        </p:nvCxnSpPr>
        <p:spPr>
          <a:xfrm rot="16200000" flipH="1">
            <a:off x="7330535" y="4770932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2"/>
            <a:endCxn id="38" idx="0"/>
          </p:cNvCxnSpPr>
          <p:nvPr/>
        </p:nvCxnSpPr>
        <p:spPr>
          <a:xfrm rot="16200000" flipH="1">
            <a:off x="6702524" y="4225802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2"/>
            <a:endCxn id="37" idx="0"/>
          </p:cNvCxnSpPr>
          <p:nvPr/>
        </p:nvCxnSpPr>
        <p:spPr>
          <a:xfrm rot="5400000">
            <a:off x="6852753" y="3570750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2"/>
            <a:endCxn id="40" idx="0"/>
          </p:cNvCxnSpPr>
          <p:nvPr/>
        </p:nvCxnSpPr>
        <p:spPr>
          <a:xfrm rot="16200000" flipH="1">
            <a:off x="7168907" y="3547773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1"/>
          <p:cNvSpPr txBox="1">
            <a:spLocks noChangeArrowheads="1"/>
          </p:cNvSpPr>
          <p:nvPr/>
        </p:nvSpPr>
        <p:spPr bwMode="auto">
          <a:xfrm>
            <a:off x="5807782" y="4355415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5889670" y="4859184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47" idx="2"/>
            <a:endCxn id="48" idx="0"/>
          </p:cNvCxnSpPr>
          <p:nvPr/>
        </p:nvCxnSpPr>
        <p:spPr>
          <a:xfrm rot="16200000" flipH="1">
            <a:off x="6128466" y="4776510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6" idx="2"/>
            <a:endCxn id="47" idx="0"/>
          </p:cNvCxnSpPr>
          <p:nvPr/>
        </p:nvCxnSpPr>
        <p:spPr>
          <a:xfrm rot="16200000" flipH="1">
            <a:off x="6094866" y="4239273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2"/>
            <a:endCxn id="36" idx="0"/>
          </p:cNvCxnSpPr>
          <p:nvPr/>
        </p:nvCxnSpPr>
        <p:spPr>
          <a:xfrm rot="16200000" flipH="1">
            <a:off x="5251504" y="1464677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66"/>
          <p:cNvSpPr txBox="1">
            <a:spLocks noChangeArrowheads="1"/>
          </p:cNvSpPr>
          <p:nvPr/>
        </p:nvSpPr>
        <p:spPr bwMode="auto">
          <a:xfrm>
            <a:off x="1519238" y="3825522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67"/>
          <p:cNvSpPr txBox="1">
            <a:spLocks noChangeArrowheads="1"/>
          </p:cNvSpPr>
          <p:nvPr/>
        </p:nvSpPr>
        <p:spPr bwMode="auto">
          <a:xfrm>
            <a:off x="1634177" y="3249613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4" name="Straight Arrow Connector 53"/>
          <p:cNvCxnSpPr>
            <a:stCxn id="53" idx="2"/>
            <a:endCxn id="52" idx="0"/>
          </p:cNvCxnSpPr>
          <p:nvPr/>
        </p:nvCxnSpPr>
        <p:spPr>
          <a:xfrm rot="16200000" flipH="1">
            <a:off x="1822362" y="3702401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53" idx="0"/>
          </p:cNvCxnSpPr>
          <p:nvPr/>
        </p:nvCxnSpPr>
        <p:spPr>
          <a:xfrm rot="5400000">
            <a:off x="2701583" y="2164368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70"/>
          <p:cNvSpPr txBox="1">
            <a:spLocks noChangeArrowheads="1"/>
          </p:cNvSpPr>
          <p:nvPr/>
        </p:nvSpPr>
        <p:spPr bwMode="auto">
          <a:xfrm>
            <a:off x="5786505" y="3788392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7" name="Straight Arrow Connector 56"/>
          <p:cNvCxnSpPr>
            <a:stCxn id="23" idx="2"/>
            <a:endCxn id="56" idx="0"/>
          </p:cNvCxnSpPr>
          <p:nvPr/>
        </p:nvCxnSpPr>
        <p:spPr>
          <a:xfrm rot="16200000" flipH="1">
            <a:off x="5761865" y="3343064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80"/>
          <p:cNvSpPr txBox="1">
            <a:spLocks noChangeArrowheads="1"/>
          </p:cNvSpPr>
          <p:nvPr/>
        </p:nvSpPr>
        <p:spPr bwMode="auto">
          <a:xfrm>
            <a:off x="3571236" y="4358613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TextBox 81"/>
          <p:cNvSpPr txBox="1">
            <a:spLocks noChangeArrowheads="1"/>
          </p:cNvSpPr>
          <p:nvPr/>
        </p:nvSpPr>
        <p:spPr bwMode="auto">
          <a:xfrm>
            <a:off x="3510602" y="3810000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0" name="Straight Arrow Connector 59"/>
          <p:cNvCxnSpPr>
            <a:stCxn id="59" idx="2"/>
            <a:endCxn id="58" idx="0"/>
          </p:cNvCxnSpPr>
          <p:nvPr/>
        </p:nvCxnSpPr>
        <p:spPr>
          <a:xfrm rot="16200000" flipH="1">
            <a:off x="3822843" y="4250650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3"/>
          <p:cNvSpPr txBox="1">
            <a:spLocks noChangeArrowheads="1"/>
          </p:cNvSpPr>
          <p:nvPr/>
        </p:nvSpPr>
        <p:spPr bwMode="auto">
          <a:xfrm>
            <a:off x="3612180" y="4919246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2" name="Straight Arrow Connector 61"/>
          <p:cNvCxnSpPr>
            <a:stCxn id="58" idx="2"/>
            <a:endCxn id="61" idx="0"/>
          </p:cNvCxnSpPr>
          <p:nvPr/>
        </p:nvCxnSpPr>
        <p:spPr>
          <a:xfrm rot="16200000" flipH="1">
            <a:off x="3821188" y="4806784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2"/>
            <a:endCxn id="59" idx="0"/>
          </p:cNvCxnSpPr>
          <p:nvPr/>
        </p:nvCxnSpPr>
        <p:spPr>
          <a:xfrm rot="16200000" flipH="1">
            <a:off x="3678689" y="3563749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07"/>
          <p:cNvSpPr txBox="1">
            <a:spLocks noChangeArrowheads="1"/>
          </p:cNvSpPr>
          <p:nvPr/>
        </p:nvSpPr>
        <p:spPr bwMode="auto">
          <a:xfrm>
            <a:off x="4137665" y="383063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5" name="Straight Arrow Connector 64"/>
          <p:cNvCxnSpPr>
            <a:stCxn id="12" idx="2"/>
            <a:endCxn id="64" idx="0"/>
          </p:cNvCxnSpPr>
          <p:nvPr/>
        </p:nvCxnSpPr>
        <p:spPr>
          <a:xfrm rot="16200000" flipH="1">
            <a:off x="3935468" y="3306970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477000" y="3767667"/>
            <a:ext cx="643467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769248" y="4863353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52600" y="54057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Interconnected, not closest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105400" y="4823178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90048" y="5410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Closest, not interconnected.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8" grpId="2" animBg="1"/>
      <p:bldP spid="70" grpId="0"/>
      <p:bldP spid="70" grpId="1"/>
      <p:bldP spid="71" grpId="0" animBg="1"/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9" name="TextBox 77"/>
          <p:cNvSpPr txBox="1">
            <a:spLocks noChangeArrowheads="1"/>
          </p:cNvSpPr>
          <p:nvPr/>
        </p:nvSpPr>
        <p:spPr bwMode="auto">
          <a:xfrm>
            <a:off x="5791200" y="2510135"/>
            <a:ext cx="3224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“SIGMOD, </a:t>
            </a:r>
            <a:r>
              <a:rPr lang="en-US" altLang="zh-CN" dirty="0"/>
              <a:t>paper, </a:t>
            </a:r>
            <a:r>
              <a:rPr lang="en-US" altLang="zh-CN" dirty="0" smtClean="0"/>
              <a:t>Mark”</a:t>
            </a:r>
            <a:endParaRPr lang="zh-CN" altLang="en-US" dirty="0"/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457200" y="277906"/>
            <a:ext cx="8229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XSEarch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 </a:t>
            </a:r>
            <a:r>
              <a:rPr kumimoji="0" lang="en-US" altLang="zh-CN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[Cohen et al. VLDB 03]</a:t>
            </a:r>
            <a:endParaRPr kumimoji="0" lang="zh-CN" altLang="en-US" sz="4400" b="0" i="0" u="none" strike="noStrike" kern="0" cap="none" spc="0" normalizeH="0" baseline="3000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  <p:sp>
        <p:nvSpPr>
          <p:cNvPr id="80" name="TextBox 7"/>
          <p:cNvSpPr txBox="1">
            <a:spLocks noChangeArrowheads="1"/>
          </p:cNvSpPr>
          <p:nvPr/>
        </p:nvSpPr>
        <p:spPr bwMode="auto">
          <a:xfrm>
            <a:off x="3587088" y="2819400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TextBox 8"/>
          <p:cNvSpPr txBox="1">
            <a:spLocks noChangeArrowheads="1"/>
          </p:cNvSpPr>
          <p:nvPr/>
        </p:nvSpPr>
        <p:spPr bwMode="auto">
          <a:xfrm>
            <a:off x="848011" y="4043009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TextBox 9"/>
          <p:cNvSpPr txBox="1">
            <a:spLocks noChangeArrowheads="1"/>
          </p:cNvSpPr>
          <p:nvPr/>
        </p:nvSpPr>
        <p:spPr bwMode="auto">
          <a:xfrm>
            <a:off x="986763" y="3467100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9" name="Straight Arrow Connector 88"/>
          <p:cNvCxnSpPr>
            <a:stCxn id="88" idx="2"/>
            <a:endCxn id="87" idx="0"/>
          </p:cNvCxnSpPr>
          <p:nvPr/>
        </p:nvCxnSpPr>
        <p:spPr>
          <a:xfrm rot="5400000">
            <a:off x="1214239" y="3922821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2"/>
            <a:endCxn id="88" idx="0"/>
          </p:cNvCxnSpPr>
          <p:nvPr/>
        </p:nvCxnSpPr>
        <p:spPr>
          <a:xfrm rot="5400000">
            <a:off x="2449059" y="2043321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12"/>
          <p:cNvSpPr txBox="1">
            <a:spLocks noChangeArrowheads="1"/>
          </p:cNvSpPr>
          <p:nvPr/>
        </p:nvSpPr>
        <p:spPr bwMode="auto">
          <a:xfrm>
            <a:off x="3382301" y="3467100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TextBox 13"/>
          <p:cNvSpPr txBox="1">
            <a:spLocks noChangeArrowheads="1"/>
          </p:cNvSpPr>
          <p:nvPr/>
        </p:nvSpPr>
        <p:spPr bwMode="auto">
          <a:xfrm>
            <a:off x="2203383" y="402651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TextBox 14"/>
          <p:cNvSpPr txBox="1">
            <a:spLocks noChangeArrowheads="1"/>
          </p:cNvSpPr>
          <p:nvPr/>
        </p:nvSpPr>
        <p:spPr bwMode="auto">
          <a:xfrm>
            <a:off x="2057972" y="4595110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2903207" y="4582232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5" name="TextBox 16"/>
          <p:cNvSpPr txBox="1">
            <a:spLocks noChangeArrowheads="1"/>
          </p:cNvSpPr>
          <p:nvPr/>
        </p:nvSpPr>
        <p:spPr bwMode="auto">
          <a:xfrm>
            <a:off x="2878401" y="4044288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6" name="Straight Arrow Connector 95"/>
          <p:cNvCxnSpPr>
            <a:stCxn id="95" idx="2"/>
            <a:endCxn id="94" idx="0"/>
          </p:cNvCxnSpPr>
          <p:nvPr/>
        </p:nvCxnSpPr>
        <p:spPr>
          <a:xfrm rot="16200000" flipH="1">
            <a:off x="3173939" y="4479747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8"/>
          <p:cNvSpPr txBox="1">
            <a:spLocks noChangeArrowheads="1"/>
          </p:cNvSpPr>
          <p:nvPr/>
        </p:nvSpPr>
        <p:spPr bwMode="auto">
          <a:xfrm>
            <a:off x="2694296" y="5134198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8" name="Straight Arrow Connector 97"/>
          <p:cNvCxnSpPr>
            <a:stCxn id="94" idx="2"/>
            <a:endCxn id="97" idx="0"/>
          </p:cNvCxnSpPr>
          <p:nvPr/>
        </p:nvCxnSpPr>
        <p:spPr>
          <a:xfrm rot="16200000" flipH="1">
            <a:off x="3171228" y="5025982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2" idx="2"/>
            <a:endCxn id="93" idx="0"/>
          </p:cNvCxnSpPr>
          <p:nvPr/>
        </p:nvCxnSpPr>
        <p:spPr>
          <a:xfrm rot="16200000" flipH="1">
            <a:off x="2414518" y="4475405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2"/>
            <a:endCxn id="92" idx="0"/>
          </p:cNvCxnSpPr>
          <p:nvPr/>
        </p:nvCxnSpPr>
        <p:spPr>
          <a:xfrm rot="5400000">
            <a:off x="3027693" y="3302814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1" idx="2"/>
            <a:endCxn id="95" idx="0"/>
          </p:cNvCxnSpPr>
          <p:nvPr/>
        </p:nvCxnSpPr>
        <p:spPr>
          <a:xfrm rot="5400000">
            <a:off x="3391803" y="3684696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37"/>
          <p:cNvSpPr txBox="1">
            <a:spLocks noChangeArrowheads="1"/>
          </p:cNvSpPr>
          <p:nvPr/>
        </p:nvSpPr>
        <p:spPr bwMode="auto">
          <a:xfrm>
            <a:off x="5159067" y="352425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Box 38"/>
          <p:cNvSpPr txBox="1">
            <a:spLocks noChangeArrowheads="1"/>
          </p:cNvSpPr>
          <p:nvPr/>
        </p:nvSpPr>
        <p:spPr bwMode="auto">
          <a:xfrm>
            <a:off x="4658011" y="4029075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TextBox 39"/>
          <p:cNvSpPr txBox="1">
            <a:spLocks noChangeArrowheads="1"/>
          </p:cNvSpPr>
          <p:nvPr/>
        </p:nvSpPr>
        <p:spPr bwMode="auto">
          <a:xfrm>
            <a:off x="4550392" y="4583399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TextBox 40"/>
          <p:cNvSpPr txBox="1">
            <a:spLocks noChangeArrowheads="1"/>
          </p:cNvSpPr>
          <p:nvPr/>
        </p:nvSpPr>
        <p:spPr bwMode="auto">
          <a:xfrm>
            <a:off x="5221619" y="4591336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6" name="TextBox 41"/>
          <p:cNvSpPr txBox="1">
            <a:spLocks noChangeArrowheads="1"/>
          </p:cNvSpPr>
          <p:nvPr/>
        </p:nvSpPr>
        <p:spPr bwMode="auto">
          <a:xfrm>
            <a:off x="5201929" y="4029075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106" idx="2"/>
            <a:endCxn id="105" idx="0"/>
          </p:cNvCxnSpPr>
          <p:nvPr/>
        </p:nvCxnSpPr>
        <p:spPr>
          <a:xfrm rot="16200000" flipH="1">
            <a:off x="5505924" y="4477971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43"/>
          <p:cNvSpPr txBox="1">
            <a:spLocks noChangeArrowheads="1"/>
          </p:cNvSpPr>
          <p:nvPr/>
        </p:nvSpPr>
        <p:spPr bwMode="auto">
          <a:xfrm>
            <a:off x="5243182" y="5095105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9" name="Straight Arrow Connector 108"/>
          <p:cNvCxnSpPr>
            <a:stCxn id="105" idx="2"/>
            <a:endCxn id="108" idx="0"/>
          </p:cNvCxnSpPr>
          <p:nvPr/>
        </p:nvCxnSpPr>
        <p:spPr>
          <a:xfrm rot="16200000" flipH="1">
            <a:off x="5537937" y="5011240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3" idx="2"/>
            <a:endCxn id="104" idx="0"/>
          </p:cNvCxnSpPr>
          <p:nvPr/>
        </p:nvCxnSpPr>
        <p:spPr>
          <a:xfrm rot="16200000" flipH="1">
            <a:off x="4873508" y="4470746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2" idx="2"/>
            <a:endCxn id="103" idx="0"/>
          </p:cNvCxnSpPr>
          <p:nvPr/>
        </p:nvCxnSpPr>
        <p:spPr>
          <a:xfrm rot="5400000">
            <a:off x="5183546" y="3655884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2" idx="2"/>
            <a:endCxn id="106" idx="0"/>
          </p:cNvCxnSpPr>
          <p:nvPr/>
        </p:nvCxnSpPr>
        <p:spPr>
          <a:xfrm rot="16200000" flipH="1">
            <a:off x="5503366" y="3916173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80" idx="2"/>
            <a:endCxn id="102" idx="0"/>
          </p:cNvCxnSpPr>
          <p:nvPr/>
        </p:nvCxnSpPr>
        <p:spPr>
          <a:xfrm rot="16200000" flipH="1">
            <a:off x="4531639" y="2499153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0" idx="2"/>
            <a:endCxn id="91" idx="0"/>
          </p:cNvCxnSpPr>
          <p:nvPr/>
        </p:nvCxnSpPr>
        <p:spPr>
          <a:xfrm rot="5400000">
            <a:off x="3657544" y="3251806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50"/>
          <p:cNvSpPr txBox="1">
            <a:spLocks noChangeArrowheads="1"/>
          </p:cNvSpPr>
          <p:nvPr/>
        </p:nvSpPr>
        <p:spPr bwMode="auto">
          <a:xfrm>
            <a:off x="6787488" y="352425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TextBox 51"/>
          <p:cNvSpPr txBox="1">
            <a:spLocks noChangeArrowheads="1"/>
          </p:cNvSpPr>
          <p:nvPr/>
        </p:nvSpPr>
        <p:spPr bwMode="auto">
          <a:xfrm>
            <a:off x="6615752" y="4029075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TextBox 52"/>
          <p:cNvSpPr txBox="1">
            <a:spLocks noChangeArrowheads="1"/>
          </p:cNvSpPr>
          <p:nvPr/>
        </p:nvSpPr>
        <p:spPr bwMode="auto">
          <a:xfrm>
            <a:off x="6512256" y="4542455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8" name="TextBox 53"/>
          <p:cNvSpPr txBox="1">
            <a:spLocks noChangeArrowheads="1"/>
          </p:cNvSpPr>
          <p:nvPr/>
        </p:nvSpPr>
        <p:spPr bwMode="auto">
          <a:xfrm>
            <a:off x="7115815" y="456404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TextBox 54"/>
          <p:cNvSpPr txBox="1">
            <a:spLocks noChangeArrowheads="1"/>
          </p:cNvSpPr>
          <p:nvPr/>
        </p:nvSpPr>
        <p:spPr bwMode="auto">
          <a:xfrm>
            <a:off x="7055181" y="4029075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0" name="Straight Arrow Connector 119"/>
          <p:cNvCxnSpPr>
            <a:stCxn id="119" idx="2"/>
            <a:endCxn id="118" idx="0"/>
          </p:cNvCxnSpPr>
          <p:nvPr/>
        </p:nvCxnSpPr>
        <p:spPr>
          <a:xfrm rot="16200000" flipH="1">
            <a:off x="7412346" y="4462901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56"/>
          <p:cNvSpPr txBox="1">
            <a:spLocks noChangeArrowheads="1"/>
          </p:cNvSpPr>
          <p:nvPr/>
        </p:nvSpPr>
        <p:spPr bwMode="auto">
          <a:xfrm>
            <a:off x="7037388" y="5102180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2" name="Straight Arrow Connector 121"/>
          <p:cNvCxnSpPr>
            <a:stCxn id="118" idx="2"/>
            <a:endCxn id="121" idx="0"/>
          </p:cNvCxnSpPr>
          <p:nvPr/>
        </p:nvCxnSpPr>
        <p:spPr>
          <a:xfrm rot="16200000" flipH="1">
            <a:off x="7416546" y="4999532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6" idx="2"/>
            <a:endCxn id="117" idx="0"/>
          </p:cNvCxnSpPr>
          <p:nvPr/>
        </p:nvCxnSpPr>
        <p:spPr>
          <a:xfrm rot="16200000" flipH="1">
            <a:off x="6788535" y="4454402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5" idx="2"/>
            <a:endCxn id="116" idx="0"/>
          </p:cNvCxnSpPr>
          <p:nvPr/>
        </p:nvCxnSpPr>
        <p:spPr>
          <a:xfrm rot="5400000">
            <a:off x="6938764" y="3799350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5" idx="2"/>
            <a:endCxn id="119" idx="0"/>
          </p:cNvCxnSpPr>
          <p:nvPr/>
        </p:nvCxnSpPr>
        <p:spPr>
          <a:xfrm rot="16200000" flipH="1">
            <a:off x="7254918" y="3776373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61"/>
          <p:cNvSpPr txBox="1">
            <a:spLocks noChangeArrowheads="1"/>
          </p:cNvSpPr>
          <p:nvPr/>
        </p:nvSpPr>
        <p:spPr bwMode="auto">
          <a:xfrm>
            <a:off x="5893793" y="4584015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7" name="TextBox 62"/>
          <p:cNvSpPr txBox="1">
            <a:spLocks noChangeArrowheads="1"/>
          </p:cNvSpPr>
          <p:nvPr/>
        </p:nvSpPr>
        <p:spPr bwMode="auto">
          <a:xfrm>
            <a:off x="5975681" y="5087784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8" name="Straight Arrow Connector 127"/>
          <p:cNvCxnSpPr>
            <a:stCxn id="126" idx="2"/>
            <a:endCxn id="127" idx="0"/>
          </p:cNvCxnSpPr>
          <p:nvPr/>
        </p:nvCxnSpPr>
        <p:spPr>
          <a:xfrm rot="16200000" flipH="1">
            <a:off x="6214477" y="5005110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35" idx="2"/>
            <a:endCxn id="126" idx="0"/>
          </p:cNvCxnSpPr>
          <p:nvPr/>
        </p:nvCxnSpPr>
        <p:spPr>
          <a:xfrm rot="16200000" flipH="1">
            <a:off x="6180877" y="4467873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80" idx="2"/>
            <a:endCxn id="115" idx="0"/>
          </p:cNvCxnSpPr>
          <p:nvPr/>
        </p:nvCxnSpPr>
        <p:spPr>
          <a:xfrm rot="16200000" flipH="1">
            <a:off x="5337515" y="1693277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66"/>
          <p:cNvSpPr txBox="1">
            <a:spLocks noChangeArrowheads="1"/>
          </p:cNvSpPr>
          <p:nvPr/>
        </p:nvSpPr>
        <p:spPr bwMode="auto">
          <a:xfrm>
            <a:off x="1605249" y="4054122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" name="TextBox 67"/>
          <p:cNvSpPr txBox="1">
            <a:spLocks noChangeArrowheads="1"/>
          </p:cNvSpPr>
          <p:nvPr/>
        </p:nvSpPr>
        <p:spPr bwMode="auto">
          <a:xfrm>
            <a:off x="1720188" y="3478213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3" name="Straight Arrow Connector 132"/>
          <p:cNvCxnSpPr>
            <a:stCxn id="132" idx="2"/>
            <a:endCxn id="131" idx="0"/>
          </p:cNvCxnSpPr>
          <p:nvPr/>
        </p:nvCxnSpPr>
        <p:spPr>
          <a:xfrm rot="16200000" flipH="1">
            <a:off x="1908373" y="3931001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80" idx="2"/>
            <a:endCxn id="132" idx="0"/>
          </p:cNvCxnSpPr>
          <p:nvPr/>
        </p:nvCxnSpPr>
        <p:spPr>
          <a:xfrm rot="5400000">
            <a:off x="2787594" y="2392968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70"/>
          <p:cNvSpPr txBox="1">
            <a:spLocks noChangeArrowheads="1"/>
          </p:cNvSpPr>
          <p:nvPr/>
        </p:nvSpPr>
        <p:spPr bwMode="auto">
          <a:xfrm>
            <a:off x="5872516" y="4016992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102" idx="2"/>
            <a:endCxn id="135" idx="0"/>
          </p:cNvCxnSpPr>
          <p:nvPr/>
        </p:nvCxnSpPr>
        <p:spPr>
          <a:xfrm rot="16200000" flipH="1">
            <a:off x="5847876" y="3571664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80"/>
          <p:cNvSpPr txBox="1">
            <a:spLocks noChangeArrowheads="1"/>
          </p:cNvSpPr>
          <p:nvPr/>
        </p:nvSpPr>
        <p:spPr bwMode="auto">
          <a:xfrm>
            <a:off x="3657247" y="4587213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8" name="TextBox 81"/>
          <p:cNvSpPr txBox="1">
            <a:spLocks noChangeArrowheads="1"/>
          </p:cNvSpPr>
          <p:nvPr/>
        </p:nvSpPr>
        <p:spPr bwMode="auto">
          <a:xfrm>
            <a:off x="3596613" y="4038600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9" name="Straight Arrow Connector 138"/>
          <p:cNvCxnSpPr>
            <a:stCxn id="138" idx="2"/>
            <a:endCxn id="137" idx="0"/>
          </p:cNvCxnSpPr>
          <p:nvPr/>
        </p:nvCxnSpPr>
        <p:spPr>
          <a:xfrm rot="16200000" flipH="1">
            <a:off x="3908854" y="4479250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83"/>
          <p:cNvSpPr txBox="1">
            <a:spLocks noChangeArrowheads="1"/>
          </p:cNvSpPr>
          <p:nvPr/>
        </p:nvSpPr>
        <p:spPr bwMode="auto">
          <a:xfrm>
            <a:off x="3698191" y="5147846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1" name="Straight Arrow Connector 140"/>
          <p:cNvCxnSpPr>
            <a:stCxn id="137" idx="2"/>
            <a:endCxn id="140" idx="0"/>
          </p:cNvCxnSpPr>
          <p:nvPr/>
        </p:nvCxnSpPr>
        <p:spPr>
          <a:xfrm rot="16200000" flipH="1">
            <a:off x="3907199" y="5035384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91" idx="2"/>
            <a:endCxn id="138" idx="0"/>
          </p:cNvCxnSpPr>
          <p:nvPr/>
        </p:nvCxnSpPr>
        <p:spPr>
          <a:xfrm rot="16200000" flipH="1">
            <a:off x="3764700" y="3792349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07"/>
          <p:cNvSpPr txBox="1">
            <a:spLocks noChangeArrowheads="1"/>
          </p:cNvSpPr>
          <p:nvPr/>
        </p:nvSpPr>
        <p:spPr bwMode="auto">
          <a:xfrm>
            <a:off x="4223676" y="405923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stCxn id="91" idx="2"/>
            <a:endCxn id="143" idx="0"/>
          </p:cNvCxnSpPr>
          <p:nvPr/>
        </p:nvCxnSpPr>
        <p:spPr>
          <a:xfrm rot="16200000" flipH="1">
            <a:off x="4021479" y="3535570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900953" y="4002741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276600" y="3429000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855259" y="5091953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105400" y="3464860"/>
            <a:ext cx="85725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26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6934200" cy="1219200"/>
          </a:xfrm>
        </p:spPr>
        <p:txBody>
          <a:bodyPr/>
          <a:lstStyle/>
          <a:p>
            <a:r>
              <a:rPr lang="en-US" sz="2400" dirty="0" smtClean="0"/>
              <a:t>3+-keyword queries:</a:t>
            </a:r>
          </a:p>
          <a:p>
            <a:pPr lvl="1">
              <a:spcBef>
                <a:spcPct val="50000"/>
              </a:spcBef>
            </a:pPr>
            <a:r>
              <a:rPr lang="en-US" altLang="zh-CN" sz="1800" b="1" dirty="0" smtClean="0"/>
              <a:t>All-pair Semantics</a:t>
            </a:r>
            <a:r>
              <a:rPr lang="en-US" altLang="zh-CN" sz="1800" dirty="0" smtClean="0"/>
              <a:t>: every two keyword matches in a result are interconnected (MLCA also uses all-pair semantics)</a:t>
            </a:r>
            <a:endParaRPr lang="zh-CN" altLang="en-US" sz="1800" dirty="0" smtClean="0"/>
          </a:p>
          <a:p>
            <a:pPr>
              <a:buNone/>
            </a:pPr>
            <a:endParaRPr lang="en-US" altLang="zh-CN" sz="24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BF4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BF4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9" grpId="0"/>
      <p:bldP spid="80" grpId="0"/>
      <p:bldP spid="87" grpId="0"/>
      <p:bldP spid="88" grpId="0"/>
      <p:bldP spid="91" grpId="0"/>
      <p:bldP spid="92" grpId="0"/>
      <p:bldP spid="93" grpId="0"/>
      <p:bldP spid="94" grpId="0"/>
      <p:bldP spid="95" grpId="0"/>
      <p:bldP spid="97" grpId="0"/>
      <p:bldP spid="102" grpId="0"/>
      <p:bldP spid="103" grpId="0"/>
      <p:bldP spid="104" grpId="0"/>
      <p:bldP spid="105" grpId="0"/>
      <p:bldP spid="106" grpId="0"/>
      <p:bldP spid="108" grpId="0"/>
      <p:bldP spid="115" grpId="0"/>
      <p:bldP spid="116" grpId="0"/>
      <p:bldP spid="117" grpId="0"/>
      <p:bldP spid="118" grpId="0"/>
      <p:bldP spid="119" grpId="0"/>
      <p:bldP spid="121" grpId="0"/>
      <p:bldP spid="126" grpId="0"/>
      <p:bldP spid="127" grpId="0"/>
      <p:bldP spid="131" grpId="0"/>
      <p:bldP spid="132" grpId="0"/>
      <p:bldP spid="135" grpId="0"/>
      <p:bldP spid="137" grpId="0"/>
      <p:bldP spid="138" grpId="0"/>
      <p:bldP spid="140" grpId="0"/>
      <p:bldP spid="143" grpId="0"/>
      <p:bldP spid="145" grpId="0" animBg="1"/>
      <p:bldP spid="146" grpId="0" animBg="1"/>
      <p:bldP spid="146" grpId="1" animBg="1"/>
      <p:bldP spid="146" grpId="2" animBg="1"/>
      <p:bldP spid="147" grpId="0" animBg="1"/>
      <p:bldP spid="148" grpId="0" animBg="1"/>
      <p:bldP spid="1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9" name="TextBox 77"/>
          <p:cNvSpPr txBox="1">
            <a:spLocks noChangeArrowheads="1"/>
          </p:cNvSpPr>
          <p:nvPr/>
        </p:nvSpPr>
        <p:spPr bwMode="auto">
          <a:xfrm>
            <a:off x="5791200" y="2286000"/>
            <a:ext cx="3224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“SIGMOD, </a:t>
            </a:r>
            <a:r>
              <a:rPr lang="en-US" altLang="zh-CN" dirty="0"/>
              <a:t>paper, </a:t>
            </a:r>
            <a:r>
              <a:rPr lang="en-US" altLang="zh-CN" dirty="0" smtClean="0"/>
              <a:t>Mark”</a:t>
            </a:r>
            <a:endParaRPr lang="zh-CN" altLang="en-US" dirty="0"/>
          </a:p>
        </p:txBody>
      </p:sp>
      <p:sp>
        <p:nvSpPr>
          <p:cNvPr id="83" name="5-Point Star 82"/>
          <p:cNvSpPr/>
          <p:nvPr/>
        </p:nvSpPr>
        <p:spPr>
          <a:xfrm>
            <a:off x="762280" y="4141694"/>
            <a:ext cx="71438" cy="714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457200" y="277906"/>
            <a:ext cx="8229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XSEarch </a:t>
            </a:r>
            <a:r>
              <a:rPr kumimoji="0" lang="en-US" altLang="zh-CN" sz="4400" b="0" i="0" u="none" strike="noStrike" kern="0" cap="none" spc="0" normalizeH="0" baseline="3000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[Cohen et al. VLDB 03]</a:t>
            </a:r>
            <a:endParaRPr kumimoji="0" lang="zh-CN" altLang="en-US" sz="4400" b="0" i="0" u="none" strike="noStrike" kern="0" cap="none" spc="0" normalizeH="0" baseline="3000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  <p:sp>
        <p:nvSpPr>
          <p:cNvPr id="80" name="TextBox 7"/>
          <p:cNvSpPr txBox="1">
            <a:spLocks noChangeArrowheads="1"/>
          </p:cNvSpPr>
          <p:nvPr/>
        </p:nvSpPr>
        <p:spPr bwMode="auto">
          <a:xfrm>
            <a:off x="3587088" y="2819400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TextBox 8"/>
          <p:cNvSpPr txBox="1">
            <a:spLocks noChangeArrowheads="1"/>
          </p:cNvSpPr>
          <p:nvPr/>
        </p:nvSpPr>
        <p:spPr bwMode="auto">
          <a:xfrm>
            <a:off x="848011" y="4043009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TextBox 9"/>
          <p:cNvSpPr txBox="1">
            <a:spLocks noChangeArrowheads="1"/>
          </p:cNvSpPr>
          <p:nvPr/>
        </p:nvSpPr>
        <p:spPr bwMode="auto">
          <a:xfrm>
            <a:off x="986763" y="3467100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9" name="Straight Arrow Connector 88"/>
          <p:cNvCxnSpPr>
            <a:stCxn id="88" idx="2"/>
            <a:endCxn id="87" idx="0"/>
          </p:cNvCxnSpPr>
          <p:nvPr/>
        </p:nvCxnSpPr>
        <p:spPr>
          <a:xfrm rot="5400000">
            <a:off x="1214239" y="3922821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2"/>
            <a:endCxn id="88" idx="0"/>
          </p:cNvCxnSpPr>
          <p:nvPr/>
        </p:nvCxnSpPr>
        <p:spPr>
          <a:xfrm rot="5400000">
            <a:off x="2449059" y="2043321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12"/>
          <p:cNvSpPr txBox="1">
            <a:spLocks noChangeArrowheads="1"/>
          </p:cNvSpPr>
          <p:nvPr/>
        </p:nvSpPr>
        <p:spPr bwMode="auto">
          <a:xfrm>
            <a:off x="3382301" y="3467100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TextBox 13"/>
          <p:cNvSpPr txBox="1">
            <a:spLocks noChangeArrowheads="1"/>
          </p:cNvSpPr>
          <p:nvPr/>
        </p:nvSpPr>
        <p:spPr bwMode="auto">
          <a:xfrm>
            <a:off x="2203383" y="402651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TextBox 14"/>
          <p:cNvSpPr txBox="1">
            <a:spLocks noChangeArrowheads="1"/>
          </p:cNvSpPr>
          <p:nvPr/>
        </p:nvSpPr>
        <p:spPr bwMode="auto">
          <a:xfrm>
            <a:off x="2057972" y="4595110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TextBox 15"/>
          <p:cNvSpPr txBox="1">
            <a:spLocks noChangeArrowheads="1"/>
          </p:cNvSpPr>
          <p:nvPr/>
        </p:nvSpPr>
        <p:spPr bwMode="auto">
          <a:xfrm>
            <a:off x="2903207" y="4582232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5" name="TextBox 16"/>
          <p:cNvSpPr txBox="1">
            <a:spLocks noChangeArrowheads="1"/>
          </p:cNvSpPr>
          <p:nvPr/>
        </p:nvSpPr>
        <p:spPr bwMode="auto">
          <a:xfrm>
            <a:off x="2878401" y="4044288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6" name="Straight Arrow Connector 95"/>
          <p:cNvCxnSpPr>
            <a:stCxn id="95" idx="2"/>
            <a:endCxn id="94" idx="0"/>
          </p:cNvCxnSpPr>
          <p:nvPr/>
        </p:nvCxnSpPr>
        <p:spPr>
          <a:xfrm rot="16200000" flipH="1">
            <a:off x="3173939" y="4479747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8"/>
          <p:cNvSpPr txBox="1">
            <a:spLocks noChangeArrowheads="1"/>
          </p:cNvSpPr>
          <p:nvPr/>
        </p:nvSpPr>
        <p:spPr bwMode="auto">
          <a:xfrm>
            <a:off x="2694296" y="5134198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8" name="Straight Arrow Connector 97"/>
          <p:cNvCxnSpPr>
            <a:stCxn id="94" idx="2"/>
            <a:endCxn id="97" idx="0"/>
          </p:cNvCxnSpPr>
          <p:nvPr/>
        </p:nvCxnSpPr>
        <p:spPr>
          <a:xfrm rot="16200000" flipH="1">
            <a:off x="3171228" y="5025982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2" idx="2"/>
            <a:endCxn id="93" idx="0"/>
          </p:cNvCxnSpPr>
          <p:nvPr/>
        </p:nvCxnSpPr>
        <p:spPr>
          <a:xfrm rot="16200000" flipH="1">
            <a:off x="2414518" y="4475405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2"/>
            <a:endCxn id="92" idx="0"/>
          </p:cNvCxnSpPr>
          <p:nvPr/>
        </p:nvCxnSpPr>
        <p:spPr>
          <a:xfrm rot="5400000">
            <a:off x="3027693" y="3302814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1" idx="2"/>
            <a:endCxn id="95" idx="0"/>
          </p:cNvCxnSpPr>
          <p:nvPr/>
        </p:nvCxnSpPr>
        <p:spPr>
          <a:xfrm rot="5400000">
            <a:off x="3391803" y="3684696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37"/>
          <p:cNvSpPr txBox="1">
            <a:spLocks noChangeArrowheads="1"/>
          </p:cNvSpPr>
          <p:nvPr/>
        </p:nvSpPr>
        <p:spPr bwMode="auto">
          <a:xfrm>
            <a:off x="5159067" y="352425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Box 38"/>
          <p:cNvSpPr txBox="1">
            <a:spLocks noChangeArrowheads="1"/>
          </p:cNvSpPr>
          <p:nvPr/>
        </p:nvSpPr>
        <p:spPr bwMode="auto">
          <a:xfrm>
            <a:off x="4658011" y="4029075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TextBox 39"/>
          <p:cNvSpPr txBox="1">
            <a:spLocks noChangeArrowheads="1"/>
          </p:cNvSpPr>
          <p:nvPr/>
        </p:nvSpPr>
        <p:spPr bwMode="auto">
          <a:xfrm>
            <a:off x="4550392" y="4583399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TextBox 40"/>
          <p:cNvSpPr txBox="1">
            <a:spLocks noChangeArrowheads="1"/>
          </p:cNvSpPr>
          <p:nvPr/>
        </p:nvSpPr>
        <p:spPr bwMode="auto">
          <a:xfrm>
            <a:off x="5221619" y="4591336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6" name="TextBox 41"/>
          <p:cNvSpPr txBox="1">
            <a:spLocks noChangeArrowheads="1"/>
          </p:cNvSpPr>
          <p:nvPr/>
        </p:nvSpPr>
        <p:spPr bwMode="auto">
          <a:xfrm>
            <a:off x="5201929" y="4029075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106" idx="2"/>
            <a:endCxn id="105" idx="0"/>
          </p:cNvCxnSpPr>
          <p:nvPr/>
        </p:nvCxnSpPr>
        <p:spPr>
          <a:xfrm rot="16200000" flipH="1">
            <a:off x="5505924" y="4477971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43"/>
          <p:cNvSpPr txBox="1">
            <a:spLocks noChangeArrowheads="1"/>
          </p:cNvSpPr>
          <p:nvPr/>
        </p:nvSpPr>
        <p:spPr bwMode="auto">
          <a:xfrm>
            <a:off x="5243182" y="5095105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9" name="Straight Arrow Connector 108"/>
          <p:cNvCxnSpPr>
            <a:stCxn id="105" idx="2"/>
            <a:endCxn id="108" idx="0"/>
          </p:cNvCxnSpPr>
          <p:nvPr/>
        </p:nvCxnSpPr>
        <p:spPr>
          <a:xfrm rot="16200000" flipH="1">
            <a:off x="5537937" y="5011240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3" idx="2"/>
            <a:endCxn id="104" idx="0"/>
          </p:cNvCxnSpPr>
          <p:nvPr/>
        </p:nvCxnSpPr>
        <p:spPr>
          <a:xfrm rot="16200000" flipH="1">
            <a:off x="4873508" y="4470746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2" idx="2"/>
            <a:endCxn id="103" idx="0"/>
          </p:cNvCxnSpPr>
          <p:nvPr/>
        </p:nvCxnSpPr>
        <p:spPr>
          <a:xfrm rot="5400000">
            <a:off x="5183546" y="3655884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2" idx="2"/>
            <a:endCxn id="106" idx="0"/>
          </p:cNvCxnSpPr>
          <p:nvPr/>
        </p:nvCxnSpPr>
        <p:spPr>
          <a:xfrm rot="16200000" flipH="1">
            <a:off x="5503366" y="3916173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80" idx="2"/>
            <a:endCxn id="102" idx="0"/>
          </p:cNvCxnSpPr>
          <p:nvPr/>
        </p:nvCxnSpPr>
        <p:spPr>
          <a:xfrm rot="16200000" flipH="1">
            <a:off x="4531639" y="2499153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0" idx="2"/>
            <a:endCxn id="91" idx="0"/>
          </p:cNvCxnSpPr>
          <p:nvPr/>
        </p:nvCxnSpPr>
        <p:spPr>
          <a:xfrm rot="5400000">
            <a:off x="3657544" y="3251806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50"/>
          <p:cNvSpPr txBox="1">
            <a:spLocks noChangeArrowheads="1"/>
          </p:cNvSpPr>
          <p:nvPr/>
        </p:nvSpPr>
        <p:spPr bwMode="auto">
          <a:xfrm>
            <a:off x="6787488" y="352425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TextBox 51"/>
          <p:cNvSpPr txBox="1">
            <a:spLocks noChangeArrowheads="1"/>
          </p:cNvSpPr>
          <p:nvPr/>
        </p:nvSpPr>
        <p:spPr bwMode="auto">
          <a:xfrm>
            <a:off x="6615752" y="4029075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TextBox 52"/>
          <p:cNvSpPr txBox="1">
            <a:spLocks noChangeArrowheads="1"/>
          </p:cNvSpPr>
          <p:nvPr/>
        </p:nvSpPr>
        <p:spPr bwMode="auto">
          <a:xfrm>
            <a:off x="6512256" y="4542455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8" name="TextBox 53"/>
          <p:cNvSpPr txBox="1">
            <a:spLocks noChangeArrowheads="1"/>
          </p:cNvSpPr>
          <p:nvPr/>
        </p:nvSpPr>
        <p:spPr bwMode="auto">
          <a:xfrm>
            <a:off x="7115815" y="456404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TextBox 54"/>
          <p:cNvSpPr txBox="1">
            <a:spLocks noChangeArrowheads="1"/>
          </p:cNvSpPr>
          <p:nvPr/>
        </p:nvSpPr>
        <p:spPr bwMode="auto">
          <a:xfrm>
            <a:off x="7055181" y="4029075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0" name="Straight Arrow Connector 119"/>
          <p:cNvCxnSpPr>
            <a:stCxn id="119" idx="2"/>
            <a:endCxn id="118" idx="0"/>
          </p:cNvCxnSpPr>
          <p:nvPr/>
        </p:nvCxnSpPr>
        <p:spPr>
          <a:xfrm rot="16200000" flipH="1">
            <a:off x="7412346" y="4462901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56"/>
          <p:cNvSpPr txBox="1">
            <a:spLocks noChangeArrowheads="1"/>
          </p:cNvSpPr>
          <p:nvPr/>
        </p:nvSpPr>
        <p:spPr bwMode="auto">
          <a:xfrm>
            <a:off x="7037388" y="5102180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2" name="Straight Arrow Connector 121"/>
          <p:cNvCxnSpPr>
            <a:stCxn id="118" idx="2"/>
            <a:endCxn id="121" idx="0"/>
          </p:cNvCxnSpPr>
          <p:nvPr/>
        </p:nvCxnSpPr>
        <p:spPr>
          <a:xfrm rot="16200000" flipH="1">
            <a:off x="7416546" y="4999532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6" idx="2"/>
            <a:endCxn id="117" idx="0"/>
          </p:cNvCxnSpPr>
          <p:nvPr/>
        </p:nvCxnSpPr>
        <p:spPr>
          <a:xfrm rot="16200000" flipH="1">
            <a:off x="6788535" y="4454402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5" idx="2"/>
            <a:endCxn id="116" idx="0"/>
          </p:cNvCxnSpPr>
          <p:nvPr/>
        </p:nvCxnSpPr>
        <p:spPr>
          <a:xfrm rot="5400000">
            <a:off x="6938764" y="3799350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5" idx="2"/>
            <a:endCxn id="119" idx="0"/>
          </p:cNvCxnSpPr>
          <p:nvPr/>
        </p:nvCxnSpPr>
        <p:spPr>
          <a:xfrm rot="16200000" flipH="1">
            <a:off x="7254918" y="3776373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61"/>
          <p:cNvSpPr txBox="1">
            <a:spLocks noChangeArrowheads="1"/>
          </p:cNvSpPr>
          <p:nvPr/>
        </p:nvSpPr>
        <p:spPr bwMode="auto">
          <a:xfrm>
            <a:off x="5893793" y="4584015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7" name="TextBox 62"/>
          <p:cNvSpPr txBox="1">
            <a:spLocks noChangeArrowheads="1"/>
          </p:cNvSpPr>
          <p:nvPr/>
        </p:nvSpPr>
        <p:spPr bwMode="auto">
          <a:xfrm>
            <a:off x="5975681" y="5087784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8" name="Straight Arrow Connector 127"/>
          <p:cNvCxnSpPr>
            <a:stCxn id="126" idx="2"/>
            <a:endCxn id="127" idx="0"/>
          </p:cNvCxnSpPr>
          <p:nvPr/>
        </p:nvCxnSpPr>
        <p:spPr>
          <a:xfrm rot="16200000" flipH="1">
            <a:off x="6214477" y="5005110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35" idx="2"/>
            <a:endCxn id="126" idx="0"/>
          </p:cNvCxnSpPr>
          <p:nvPr/>
        </p:nvCxnSpPr>
        <p:spPr>
          <a:xfrm rot="16200000" flipH="1">
            <a:off x="6180877" y="4467873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80" idx="2"/>
            <a:endCxn id="115" idx="0"/>
          </p:cNvCxnSpPr>
          <p:nvPr/>
        </p:nvCxnSpPr>
        <p:spPr>
          <a:xfrm rot="16200000" flipH="1">
            <a:off x="5337515" y="1693277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66"/>
          <p:cNvSpPr txBox="1">
            <a:spLocks noChangeArrowheads="1"/>
          </p:cNvSpPr>
          <p:nvPr/>
        </p:nvSpPr>
        <p:spPr bwMode="auto">
          <a:xfrm>
            <a:off x="1605249" y="4054122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" name="TextBox 67"/>
          <p:cNvSpPr txBox="1">
            <a:spLocks noChangeArrowheads="1"/>
          </p:cNvSpPr>
          <p:nvPr/>
        </p:nvSpPr>
        <p:spPr bwMode="auto">
          <a:xfrm>
            <a:off x="1720188" y="3478213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3" name="Straight Arrow Connector 132"/>
          <p:cNvCxnSpPr>
            <a:stCxn id="132" idx="2"/>
            <a:endCxn id="131" idx="0"/>
          </p:cNvCxnSpPr>
          <p:nvPr/>
        </p:nvCxnSpPr>
        <p:spPr>
          <a:xfrm rot="16200000" flipH="1">
            <a:off x="1908373" y="3931001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80" idx="2"/>
            <a:endCxn id="132" idx="0"/>
          </p:cNvCxnSpPr>
          <p:nvPr/>
        </p:nvCxnSpPr>
        <p:spPr>
          <a:xfrm rot="5400000">
            <a:off x="2787594" y="2392968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70"/>
          <p:cNvSpPr txBox="1">
            <a:spLocks noChangeArrowheads="1"/>
          </p:cNvSpPr>
          <p:nvPr/>
        </p:nvSpPr>
        <p:spPr bwMode="auto">
          <a:xfrm>
            <a:off x="5872516" y="4016992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102" idx="2"/>
            <a:endCxn id="135" idx="0"/>
          </p:cNvCxnSpPr>
          <p:nvPr/>
        </p:nvCxnSpPr>
        <p:spPr>
          <a:xfrm rot="16200000" flipH="1">
            <a:off x="5847876" y="3571664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80"/>
          <p:cNvSpPr txBox="1">
            <a:spLocks noChangeArrowheads="1"/>
          </p:cNvSpPr>
          <p:nvPr/>
        </p:nvSpPr>
        <p:spPr bwMode="auto">
          <a:xfrm>
            <a:off x="3657247" y="4587213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8" name="TextBox 81"/>
          <p:cNvSpPr txBox="1">
            <a:spLocks noChangeArrowheads="1"/>
          </p:cNvSpPr>
          <p:nvPr/>
        </p:nvSpPr>
        <p:spPr bwMode="auto">
          <a:xfrm>
            <a:off x="3596613" y="4038600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9" name="Straight Arrow Connector 138"/>
          <p:cNvCxnSpPr>
            <a:stCxn id="138" idx="2"/>
            <a:endCxn id="137" idx="0"/>
          </p:cNvCxnSpPr>
          <p:nvPr/>
        </p:nvCxnSpPr>
        <p:spPr>
          <a:xfrm rot="16200000" flipH="1">
            <a:off x="3908854" y="4479250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83"/>
          <p:cNvSpPr txBox="1">
            <a:spLocks noChangeArrowheads="1"/>
          </p:cNvSpPr>
          <p:nvPr/>
        </p:nvSpPr>
        <p:spPr bwMode="auto">
          <a:xfrm>
            <a:off x="3698191" y="5147846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1" name="Straight Arrow Connector 140"/>
          <p:cNvCxnSpPr>
            <a:stCxn id="137" idx="2"/>
            <a:endCxn id="140" idx="0"/>
          </p:cNvCxnSpPr>
          <p:nvPr/>
        </p:nvCxnSpPr>
        <p:spPr>
          <a:xfrm rot="16200000" flipH="1">
            <a:off x="3907199" y="5035384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91" idx="2"/>
            <a:endCxn id="138" idx="0"/>
          </p:cNvCxnSpPr>
          <p:nvPr/>
        </p:nvCxnSpPr>
        <p:spPr>
          <a:xfrm rot="16200000" flipH="1">
            <a:off x="3764700" y="3792349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07"/>
          <p:cNvSpPr txBox="1">
            <a:spLocks noChangeArrowheads="1"/>
          </p:cNvSpPr>
          <p:nvPr/>
        </p:nvSpPr>
        <p:spPr bwMode="auto">
          <a:xfrm>
            <a:off x="4223676" y="405923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stCxn id="91" idx="2"/>
            <a:endCxn id="143" idx="0"/>
          </p:cNvCxnSpPr>
          <p:nvPr/>
        </p:nvCxnSpPr>
        <p:spPr>
          <a:xfrm rot="16200000" flipH="1">
            <a:off x="4021479" y="3535570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900953" y="4002741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276600" y="3429000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855259" y="5091953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105400" y="3464860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27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1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2" name="TextBox 82"/>
          <p:cNvSpPr txBox="1">
            <a:spLocks noChangeArrowheads="1"/>
          </p:cNvSpPr>
          <p:nvPr/>
        </p:nvSpPr>
        <p:spPr bwMode="auto">
          <a:xfrm>
            <a:off x="457200" y="5772090"/>
            <a:ext cx="8305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C00000"/>
                </a:solidFill>
              </a:rPr>
              <a:t>Relevant matches in Star semantics </a:t>
            </a:r>
            <a:r>
              <a:rPr lang="en-US" sz="2000" dirty="0" smtClean="0">
                <a:solidFill>
                  <a:srgbClr val="C00000"/>
                </a:solidFill>
              </a:rPr>
              <a:t>is a superset of  those in</a:t>
            </a:r>
            <a:r>
              <a:rPr lang="en-US" altLang="zh-CN" sz="2000" dirty="0" smtClean="0">
                <a:solidFill>
                  <a:srgbClr val="C00000"/>
                </a:solidFill>
              </a:rPr>
              <a:t> all-pair semantics</a:t>
            </a:r>
            <a:endParaRPr lang="en-US" altLang="zh-CN" sz="2000" dirty="0">
              <a:solidFill>
                <a:srgbClr val="C00000"/>
              </a:solidFill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685800" y="1322696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3+-keyword queries: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altLang="zh-CN" sz="1800" b="1" kern="0" dirty="0" smtClean="0">
                <a:solidFill>
                  <a:schemeClr val="tx1"/>
                </a:solidFill>
                <a:latin typeface="Arial Narrow" pitchFamily="34" charset="0"/>
              </a:rPr>
              <a:t>Star Semantics: </a:t>
            </a:r>
            <a:r>
              <a:rPr lang="en-US" altLang="zh-CN" sz="1800" kern="0" dirty="0" smtClean="0">
                <a:solidFill>
                  <a:schemeClr val="tx1"/>
                </a:solidFill>
                <a:latin typeface="Arial Narrow" pitchFamily="34" charset="0"/>
              </a:rPr>
              <a:t>each result has a “star” node, such that every other node is interconnected with it.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9" grpId="0"/>
      <p:bldP spid="83" grpId="0" animBg="1"/>
      <p:bldP spid="80" grpId="0"/>
      <p:bldP spid="87" grpId="0"/>
      <p:bldP spid="88" grpId="0"/>
      <p:bldP spid="91" grpId="0"/>
      <p:bldP spid="92" grpId="0"/>
      <p:bldP spid="93" grpId="0"/>
      <p:bldP spid="94" grpId="0"/>
      <p:bldP spid="95" grpId="0"/>
      <p:bldP spid="97" grpId="0"/>
      <p:bldP spid="102" grpId="0"/>
      <p:bldP spid="103" grpId="0"/>
      <p:bldP spid="104" grpId="0"/>
      <p:bldP spid="105" grpId="0"/>
      <p:bldP spid="106" grpId="0"/>
      <p:bldP spid="108" grpId="0"/>
      <p:bldP spid="115" grpId="0"/>
      <p:bldP spid="116" grpId="0"/>
      <p:bldP spid="117" grpId="0"/>
      <p:bldP spid="118" grpId="0"/>
      <p:bldP spid="119" grpId="0"/>
      <p:bldP spid="121" grpId="0"/>
      <p:bldP spid="126" grpId="0"/>
      <p:bldP spid="127" grpId="0"/>
      <p:bldP spid="131" grpId="0"/>
      <p:bldP spid="132" grpId="0"/>
      <p:bldP spid="135" grpId="0"/>
      <p:bldP spid="137" grpId="0"/>
      <p:bldP spid="138" grpId="0"/>
      <p:bldP spid="140" grpId="0"/>
      <p:bldP spid="143" grpId="0"/>
      <p:bldP spid="145" grpId="0" animBg="1"/>
      <p:bldP spid="146" grpId="0" animBg="1"/>
      <p:bldP spid="146" grpId="1" animBg="1"/>
      <p:bldP spid="146" grpId="2" animBg="1"/>
      <p:bldP spid="147" grpId="0" animBg="1"/>
      <p:bldP spid="148" grpId="0" animBg="1"/>
      <p:bldP spid="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429904"/>
            <a:ext cx="8915400" cy="1094096"/>
          </a:xfrm>
        </p:spPr>
        <p:txBody>
          <a:bodyPr/>
          <a:lstStyle/>
          <a:p>
            <a:r>
              <a:rPr lang="en-US" altLang="zh-CN" sz="3000" dirty="0" smtClean="0">
                <a:ea typeface="宋体" pitchFamily="2" charset="-122"/>
              </a:rPr>
              <a:t>Result Definition based on Peer Node Comparison: </a:t>
            </a:r>
            <a:br>
              <a:rPr lang="en-US" altLang="zh-CN" sz="3000" dirty="0" smtClean="0">
                <a:ea typeface="宋体" pitchFamily="2" charset="-122"/>
              </a:rPr>
            </a:br>
            <a:r>
              <a:rPr lang="en-US" altLang="zh-CN" sz="3000" dirty="0" err="1" smtClean="0">
                <a:ea typeface="宋体" pitchFamily="2" charset="-122"/>
              </a:rPr>
              <a:t>MaxMatch</a:t>
            </a:r>
            <a:r>
              <a:rPr lang="en-US" altLang="zh-CN" sz="3000" dirty="0" smtClean="0">
                <a:ea typeface="宋体" pitchFamily="2" charset="-122"/>
              </a:rPr>
              <a:t> </a:t>
            </a:r>
            <a:r>
              <a:rPr lang="en-US" altLang="zh-CN" sz="3000" baseline="30000" dirty="0" smtClean="0">
                <a:ea typeface="宋体" pitchFamily="2" charset="-122"/>
              </a:rPr>
              <a:t>[Liu et al. VLDB 08]</a:t>
            </a:r>
            <a:endParaRPr lang="zh-CN" altLang="en-US" sz="3000" baseline="30000" dirty="0" smtClean="0">
              <a:ea typeface="宋体" pitchFamily="2" charset="-122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229600" cy="467995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Intuition: pruning nodes with stronger siblings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83" name="TextBox 7"/>
          <p:cNvSpPr txBox="1">
            <a:spLocks noChangeArrowheads="1"/>
          </p:cNvSpPr>
          <p:nvPr/>
        </p:nvSpPr>
        <p:spPr bwMode="auto">
          <a:xfrm>
            <a:off x="3196277" y="2868304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TextBox 8"/>
          <p:cNvSpPr txBox="1">
            <a:spLocks noChangeArrowheads="1"/>
          </p:cNvSpPr>
          <p:nvPr/>
        </p:nvSpPr>
        <p:spPr bwMode="auto">
          <a:xfrm>
            <a:off x="457200" y="4091913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TextBox 9"/>
          <p:cNvSpPr txBox="1">
            <a:spLocks noChangeArrowheads="1"/>
          </p:cNvSpPr>
          <p:nvPr/>
        </p:nvSpPr>
        <p:spPr bwMode="auto">
          <a:xfrm>
            <a:off x="595952" y="3516004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7" name="Straight Arrow Connector 86"/>
          <p:cNvCxnSpPr>
            <a:stCxn id="86" idx="2"/>
            <a:endCxn id="84" idx="0"/>
          </p:cNvCxnSpPr>
          <p:nvPr/>
        </p:nvCxnSpPr>
        <p:spPr>
          <a:xfrm rot="5400000">
            <a:off x="823428" y="3971725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3" idx="2"/>
            <a:endCxn id="86" idx="0"/>
          </p:cNvCxnSpPr>
          <p:nvPr/>
        </p:nvCxnSpPr>
        <p:spPr>
          <a:xfrm rot="5400000">
            <a:off x="2058248" y="2092225"/>
            <a:ext cx="309146" cy="253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/>
          <p:cNvSpPr txBox="1">
            <a:spLocks noChangeArrowheads="1"/>
          </p:cNvSpPr>
          <p:nvPr/>
        </p:nvSpPr>
        <p:spPr bwMode="auto">
          <a:xfrm>
            <a:off x="2991490" y="3516004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TextBox 13"/>
          <p:cNvSpPr txBox="1">
            <a:spLocks noChangeArrowheads="1"/>
          </p:cNvSpPr>
          <p:nvPr/>
        </p:nvSpPr>
        <p:spPr bwMode="auto">
          <a:xfrm>
            <a:off x="1812572" y="4075421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TextBox 14"/>
          <p:cNvSpPr txBox="1">
            <a:spLocks noChangeArrowheads="1"/>
          </p:cNvSpPr>
          <p:nvPr/>
        </p:nvSpPr>
        <p:spPr bwMode="auto">
          <a:xfrm>
            <a:off x="1667161" y="4644014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2512396" y="4631136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" name="TextBox 16"/>
          <p:cNvSpPr txBox="1">
            <a:spLocks noChangeArrowheads="1"/>
          </p:cNvSpPr>
          <p:nvPr/>
        </p:nvSpPr>
        <p:spPr bwMode="auto">
          <a:xfrm>
            <a:off x="2487590" y="4093192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4" name="Straight Arrow Connector 93"/>
          <p:cNvCxnSpPr>
            <a:stCxn id="93" idx="2"/>
            <a:endCxn id="92" idx="0"/>
          </p:cNvCxnSpPr>
          <p:nvPr/>
        </p:nvCxnSpPr>
        <p:spPr>
          <a:xfrm rot="16200000" flipH="1">
            <a:off x="2783128" y="4528651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18"/>
          <p:cNvSpPr txBox="1">
            <a:spLocks noChangeArrowheads="1"/>
          </p:cNvSpPr>
          <p:nvPr/>
        </p:nvSpPr>
        <p:spPr bwMode="auto">
          <a:xfrm>
            <a:off x="2303485" y="5183102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6" name="Straight Arrow Connector 95"/>
          <p:cNvCxnSpPr>
            <a:stCxn id="92" idx="2"/>
            <a:endCxn id="95" idx="0"/>
          </p:cNvCxnSpPr>
          <p:nvPr/>
        </p:nvCxnSpPr>
        <p:spPr>
          <a:xfrm rot="16200000" flipH="1">
            <a:off x="2780417" y="5074886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0" idx="2"/>
            <a:endCxn id="91" idx="0"/>
          </p:cNvCxnSpPr>
          <p:nvPr/>
        </p:nvCxnSpPr>
        <p:spPr>
          <a:xfrm rot="16200000" flipH="1">
            <a:off x="2023707" y="4524309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9" idx="2"/>
            <a:endCxn id="90" idx="0"/>
          </p:cNvCxnSpPr>
          <p:nvPr/>
        </p:nvCxnSpPr>
        <p:spPr>
          <a:xfrm rot="5400000">
            <a:off x="2636882" y="3351718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2"/>
            <a:endCxn id="93" idx="0"/>
          </p:cNvCxnSpPr>
          <p:nvPr/>
        </p:nvCxnSpPr>
        <p:spPr>
          <a:xfrm rot="5400000">
            <a:off x="3000992" y="3733600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37"/>
          <p:cNvSpPr txBox="1">
            <a:spLocks noChangeArrowheads="1"/>
          </p:cNvSpPr>
          <p:nvPr/>
        </p:nvSpPr>
        <p:spPr bwMode="auto">
          <a:xfrm>
            <a:off x="4768256" y="3573154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TextBox 38"/>
          <p:cNvSpPr txBox="1">
            <a:spLocks noChangeArrowheads="1"/>
          </p:cNvSpPr>
          <p:nvPr/>
        </p:nvSpPr>
        <p:spPr bwMode="auto">
          <a:xfrm>
            <a:off x="4267200" y="4077979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TextBox 39"/>
          <p:cNvSpPr txBox="1">
            <a:spLocks noChangeArrowheads="1"/>
          </p:cNvSpPr>
          <p:nvPr/>
        </p:nvSpPr>
        <p:spPr bwMode="auto">
          <a:xfrm>
            <a:off x="4159581" y="4632303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Box 40"/>
          <p:cNvSpPr txBox="1">
            <a:spLocks noChangeArrowheads="1"/>
          </p:cNvSpPr>
          <p:nvPr/>
        </p:nvSpPr>
        <p:spPr bwMode="auto">
          <a:xfrm>
            <a:off x="4830808" y="464024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TextBox 41"/>
          <p:cNvSpPr txBox="1">
            <a:spLocks noChangeArrowheads="1"/>
          </p:cNvSpPr>
          <p:nvPr/>
        </p:nvSpPr>
        <p:spPr bwMode="auto">
          <a:xfrm>
            <a:off x="4811118" y="4077979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5" name="Straight Arrow Connector 104"/>
          <p:cNvCxnSpPr>
            <a:stCxn id="104" idx="2"/>
            <a:endCxn id="103" idx="0"/>
          </p:cNvCxnSpPr>
          <p:nvPr/>
        </p:nvCxnSpPr>
        <p:spPr>
          <a:xfrm rot="16200000" flipH="1">
            <a:off x="5115113" y="4526875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43"/>
          <p:cNvSpPr txBox="1">
            <a:spLocks noChangeArrowheads="1"/>
          </p:cNvSpPr>
          <p:nvPr/>
        </p:nvSpPr>
        <p:spPr bwMode="auto">
          <a:xfrm>
            <a:off x="4852371" y="5144009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103" idx="2"/>
            <a:endCxn id="106" idx="0"/>
          </p:cNvCxnSpPr>
          <p:nvPr/>
        </p:nvCxnSpPr>
        <p:spPr>
          <a:xfrm rot="16200000" flipH="1">
            <a:off x="5147126" y="5060144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1" idx="2"/>
            <a:endCxn id="102" idx="0"/>
          </p:cNvCxnSpPr>
          <p:nvPr/>
        </p:nvCxnSpPr>
        <p:spPr>
          <a:xfrm rot="16200000" flipH="1">
            <a:off x="4482697" y="4519650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0" idx="2"/>
            <a:endCxn id="101" idx="0"/>
          </p:cNvCxnSpPr>
          <p:nvPr/>
        </p:nvCxnSpPr>
        <p:spPr>
          <a:xfrm rot="5400000">
            <a:off x="4792735" y="3704788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0" idx="2"/>
            <a:endCxn id="104" idx="0"/>
          </p:cNvCxnSpPr>
          <p:nvPr/>
        </p:nvCxnSpPr>
        <p:spPr>
          <a:xfrm rot="16200000" flipH="1">
            <a:off x="5112555" y="3965077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3" idx="2"/>
            <a:endCxn id="100" idx="0"/>
          </p:cNvCxnSpPr>
          <p:nvPr/>
        </p:nvCxnSpPr>
        <p:spPr>
          <a:xfrm rot="16200000" flipH="1">
            <a:off x="4140828" y="2548057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3" idx="2"/>
            <a:endCxn id="89" idx="0"/>
          </p:cNvCxnSpPr>
          <p:nvPr/>
        </p:nvCxnSpPr>
        <p:spPr>
          <a:xfrm rot="5400000">
            <a:off x="3266733" y="3300710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50"/>
          <p:cNvSpPr txBox="1">
            <a:spLocks noChangeArrowheads="1"/>
          </p:cNvSpPr>
          <p:nvPr/>
        </p:nvSpPr>
        <p:spPr bwMode="auto">
          <a:xfrm>
            <a:off x="6396677" y="3573154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4" name="TextBox 51"/>
          <p:cNvSpPr txBox="1">
            <a:spLocks noChangeArrowheads="1"/>
          </p:cNvSpPr>
          <p:nvPr/>
        </p:nvSpPr>
        <p:spPr bwMode="auto">
          <a:xfrm>
            <a:off x="6224941" y="4077979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5" name="TextBox 52"/>
          <p:cNvSpPr txBox="1">
            <a:spLocks noChangeArrowheads="1"/>
          </p:cNvSpPr>
          <p:nvPr/>
        </p:nvSpPr>
        <p:spPr bwMode="auto">
          <a:xfrm>
            <a:off x="6121445" y="4591359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TextBox 53"/>
          <p:cNvSpPr txBox="1">
            <a:spLocks noChangeArrowheads="1"/>
          </p:cNvSpPr>
          <p:nvPr/>
        </p:nvSpPr>
        <p:spPr bwMode="auto">
          <a:xfrm>
            <a:off x="6725004" y="4612944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TextBox 54"/>
          <p:cNvSpPr txBox="1">
            <a:spLocks noChangeArrowheads="1"/>
          </p:cNvSpPr>
          <p:nvPr/>
        </p:nvSpPr>
        <p:spPr bwMode="auto">
          <a:xfrm>
            <a:off x="6664370" y="4077979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8" name="Straight Arrow Connector 117"/>
          <p:cNvCxnSpPr>
            <a:stCxn id="117" idx="2"/>
            <a:endCxn id="116" idx="0"/>
          </p:cNvCxnSpPr>
          <p:nvPr/>
        </p:nvCxnSpPr>
        <p:spPr>
          <a:xfrm rot="16200000" flipH="1">
            <a:off x="7021535" y="4511805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56"/>
          <p:cNvSpPr txBox="1">
            <a:spLocks noChangeArrowheads="1"/>
          </p:cNvSpPr>
          <p:nvPr/>
        </p:nvSpPr>
        <p:spPr bwMode="auto">
          <a:xfrm>
            <a:off x="6646577" y="5151084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0" name="Straight Arrow Connector 119"/>
          <p:cNvCxnSpPr>
            <a:stCxn id="116" idx="2"/>
            <a:endCxn id="119" idx="0"/>
          </p:cNvCxnSpPr>
          <p:nvPr/>
        </p:nvCxnSpPr>
        <p:spPr>
          <a:xfrm rot="16200000" flipH="1">
            <a:off x="7025735" y="5048436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14" idx="2"/>
            <a:endCxn id="115" idx="0"/>
          </p:cNvCxnSpPr>
          <p:nvPr/>
        </p:nvCxnSpPr>
        <p:spPr>
          <a:xfrm rot="16200000" flipH="1">
            <a:off x="6397724" y="4503306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3" idx="2"/>
            <a:endCxn id="114" idx="0"/>
          </p:cNvCxnSpPr>
          <p:nvPr/>
        </p:nvCxnSpPr>
        <p:spPr>
          <a:xfrm rot="5400000">
            <a:off x="6547953" y="3848254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3" idx="2"/>
            <a:endCxn id="117" idx="0"/>
          </p:cNvCxnSpPr>
          <p:nvPr/>
        </p:nvCxnSpPr>
        <p:spPr>
          <a:xfrm rot="16200000" flipH="1">
            <a:off x="6864107" y="3825277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61"/>
          <p:cNvSpPr txBox="1">
            <a:spLocks noChangeArrowheads="1"/>
          </p:cNvSpPr>
          <p:nvPr/>
        </p:nvSpPr>
        <p:spPr bwMode="auto">
          <a:xfrm>
            <a:off x="5502982" y="4632919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5" name="TextBox 62"/>
          <p:cNvSpPr txBox="1">
            <a:spLocks noChangeArrowheads="1"/>
          </p:cNvSpPr>
          <p:nvPr/>
        </p:nvSpPr>
        <p:spPr bwMode="auto">
          <a:xfrm>
            <a:off x="5584870" y="5136688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6" name="Straight Arrow Connector 125"/>
          <p:cNvCxnSpPr>
            <a:stCxn id="124" idx="2"/>
            <a:endCxn id="125" idx="0"/>
          </p:cNvCxnSpPr>
          <p:nvPr/>
        </p:nvCxnSpPr>
        <p:spPr>
          <a:xfrm rot="16200000" flipH="1">
            <a:off x="5823666" y="5054014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33" idx="2"/>
            <a:endCxn id="124" idx="0"/>
          </p:cNvCxnSpPr>
          <p:nvPr/>
        </p:nvCxnSpPr>
        <p:spPr>
          <a:xfrm rot="16200000" flipH="1">
            <a:off x="5790066" y="4516777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83" idx="2"/>
            <a:endCxn id="113" idx="0"/>
          </p:cNvCxnSpPr>
          <p:nvPr/>
        </p:nvCxnSpPr>
        <p:spPr>
          <a:xfrm rot="16200000" flipH="1">
            <a:off x="4946704" y="1742181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66"/>
          <p:cNvSpPr txBox="1">
            <a:spLocks noChangeArrowheads="1"/>
          </p:cNvSpPr>
          <p:nvPr/>
        </p:nvSpPr>
        <p:spPr bwMode="auto">
          <a:xfrm>
            <a:off x="1214438" y="4103026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" name="TextBox 67"/>
          <p:cNvSpPr txBox="1">
            <a:spLocks noChangeArrowheads="1"/>
          </p:cNvSpPr>
          <p:nvPr/>
        </p:nvSpPr>
        <p:spPr bwMode="auto">
          <a:xfrm>
            <a:off x="1329377" y="3527117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1" name="Straight Arrow Connector 130"/>
          <p:cNvCxnSpPr>
            <a:stCxn id="130" idx="2"/>
            <a:endCxn id="129" idx="0"/>
          </p:cNvCxnSpPr>
          <p:nvPr/>
        </p:nvCxnSpPr>
        <p:spPr>
          <a:xfrm rot="16200000" flipH="1">
            <a:off x="1517562" y="3979905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83" idx="2"/>
            <a:endCxn id="130" idx="0"/>
          </p:cNvCxnSpPr>
          <p:nvPr/>
        </p:nvCxnSpPr>
        <p:spPr>
          <a:xfrm rot="5400000">
            <a:off x="2396783" y="2441872"/>
            <a:ext cx="320259" cy="1850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70"/>
          <p:cNvSpPr txBox="1">
            <a:spLocks noChangeArrowheads="1"/>
          </p:cNvSpPr>
          <p:nvPr/>
        </p:nvSpPr>
        <p:spPr bwMode="auto">
          <a:xfrm>
            <a:off x="5481705" y="4065896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4" name="Straight Arrow Connector 133"/>
          <p:cNvCxnSpPr>
            <a:stCxn id="100" idx="2"/>
            <a:endCxn id="133" idx="0"/>
          </p:cNvCxnSpPr>
          <p:nvPr/>
        </p:nvCxnSpPr>
        <p:spPr>
          <a:xfrm rot="16200000" flipH="1">
            <a:off x="5457065" y="3620568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80"/>
          <p:cNvSpPr txBox="1">
            <a:spLocks noChangeArrowheads="1"/>
          </p:cNvSpPr>
          <p:nvPr/>
        </p:nvSpPr>
        <p:spPr bwMode="auto">
          <a:xfrm>
            <a:off x="3266436" y="4636117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6" name="TextBox 81"/>
          <p:cNvSpPr txBox="1">
            <a:spLocks noChangeArrowheads="1"/>
          </p:cNvSpPr>
          <p:nvPr/>
        </p:nvSpPr>
        <p:spPr bwMode="auto">
          <a:xfrm>
            <a:off x="3205802" y="4087504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136" idx="2"/>
            <a:endCxn id="135" idx="0"/>
          </p:cNvCxnSpPr>
          <p:nvPr/>
        </p:nvCxnSpPr>
        <p:spPr>
          <a:xfrm rot="16200000" flipH="1">
            <a:off x="3518043" y="4528154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83"/>
          <p:cNvSpPr txBox="1">
            <a:spLocks noChangeArrowheads="1"/>
          </p:cNvSpPr>
          <p:nvPr/>
        </p:nvSpPr>
        <p:spPr bwMode="auto">
          <a:xfrm>
            <a:off x="3307380" y="5196750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9" name="Straight Arrow Connector 138"/>
          <p:cNvCxnSpPr>
            <a:stCxn id="135" idx="2"/>
            <a:endCxn id="138" idx="0"/>
          </p:cNvCxnSpPr>
          <p:nvPr/>
        </p:nvCxnSpPr>
        <p:spPr>
          <a:xfrm rot="16200000" flipH="1">
            <a:off x="3516388" y="5084288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89" idx="2"/>
            <a:endCxn id="136" idx="0"/>
          </p:cNvCxnSpPr>
          <p:nvPr/>
        </p:nvCxnSpPr>
        <p:spPr>
          <a:xfrm rot="16200000" flipH="1">
            <a:off x="3373889" y="3841253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07"/>
          <p:cNvSpPr txBox="1">
            <a:spLocks noChangeArrowheads="1"/>
          </p:cNvSpPr>
          <p:nvPr/>
        </p:nvSpPr>
        <p:spPr bwMode="auto">
          <a:xfrm>
            <a:off x="3832865" y="4108141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2" name="Straight Arrow Connector 141"/>
          <p:cNvCxnSpPr>
            <a:stCxn id="89" idx="2"/>
            <a:endCxn id="141" idx="0"/>
          </p:cNvCxnSpPr>
          <p:nvPr/>
        </p:nvCxnSpPr>
        <p:spPr>
          <a:xfrm rot="16200000" flipH="1">
            <a:off x="3630668" y="3584474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501981" y="4038600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937251" y="3479183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428589" y="5154304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4728237" y="3532496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705189" y="246697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“SIGMOD, paper, Mark”</a:t>
            </a:r>
            <a:endParaRPr lang="en-US" dirty="0"/>
          </a:p>
        </p:txBody>
      </p:sp>
      <p:sp>
        <p:nvSpPr>
          <p:cNvPr id="14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F04756B6-C410-43C5-A8A7-766371EEB697}" type="slidenum">
              <a:rPr lang="zh-CN" altLang="en-US" smtClean="0">
                <a:ea typeface="宋体" pitchFamily="2" charset="-122"/>
              </a:rPr>
              <a:pPr/>
              <a:t>28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1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EE4A7D8-6E8B-4848-979B-778B45532393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 Semantics on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679950"/>
          </a:xfrm>
        </p:spPr>
        <p:txBody>
          <a:bodyPr/>
          <a:lstStyle/>
          <a:p>
            <a:r>
              <a:rPr lang="en-US" dirty="0" err="1" smtClean="0"/>
              <a:t>XReal</a:t>
            </a:r>
            <a:r>
              <a:rPr lang="en-US" dirty="0" smtClean="0"/>
              <a:t> [</a:t>
            </a:r>
            <a:r>
              <a:rPr lang="en-US" dirty="0" err="1" smtClean="0"/>
              <a:t>Bao</a:t>
            </a:r>
            <a:r>
              <a:rPr lang="en-US" dirty="0" smtClean="0"/>
              <a:t> et al. ICDE 09]</a:t>
            </a:r>
          </a:p>
          <a:p>
            <a:pPr lvl="1"/>
            <a:r>
              <a:rPr lang="en-US" dirty="0" smtClean="0"/>
              <a:t>Inferring node types for result roots using data statistics</a:t>
            </a:r>
          </a:p>
          <a:p>
            <a:pPr lvl="1"/>
            <a:r>
              <a:rPr lang="en-US" dirty="0" smtClean="0"/>
              <a:t>A result root node should</a:t>
            </a:r>
          </a:p>
          <a:p>
            <a:pPr lvl="2"/>
            <a:r>
              <a:rPr lang="en-US" dirty="0" smtClean="0"/>
              <a:t>Be relevant to all keywords</a:t>
            </a:r>
          </a:p>
          <a:p>
            <a:pPr lvl="2"/>
            <a:r>
              <a:rPr lang="en-US" dirty="0" smtClean="0"/>
              <a:t>Neither too low or too high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Relaxed Tightest Fragments [Kong et al. EDBT 09]</a:t>
            </a:r>
          </a:p>
          <a:p>
            <a:pPr lvl="1"/>
            <a:r>
              <a:rPr lang="en-US" dirty="0" smtClean="0"/>
              <a:t>An improvement of </a:t>
            </a:r>
            <a:r>
              <a:rPr lang="en-US" dirty="0" err="1" smtClean="0"/>
              <a:t>XSEarch</a:t>
            </a:r>
            <a:r>
              <a:rPr lang="en-US" dirty="0" smtClean="0"/>
              <a:t> aiming at reducing false negatives.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299112"/>
            <a:ext cx="8382000" cy="1100138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The Challenges of Accessing Structured Data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232848"/>
            <a:ext cx="4572000" cy="3560762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Query languages: long learning curves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Schemas: Complex, evolving, or even unavailable.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What about filling in query forms?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Limited access pattern.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Hard to design and maintain forms on dynamic and heterogeneous data!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47875" y="66421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448550" y="6629400"/>
            <a:ext cx="1150938" cy="215900"/>
          </a:xfrm>
          <a:noFill/>
        </p:spPr>
        <p:txBody>
          <a:bodyPr/>
          <a:lstStyle/>
          <a:p>
            <a:fld id="{B47C7431-6EA5-4D6D-AC2C-A41264DAA925}" type="slidenum">
              <a:rPr lang="zh-CN" altLang="en-US" smtClean="0">
                <a:ea typeface="宋体" pitchFamily="2" charset="-122"/>
              </a:rPr>
              <a:pPr/>
              <a:t>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512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-76200" y="6642100"/>
            <a:ext cx="1908175" cy="215900"/>
          </a:xfrm>
          <a:noFill/>
        </p:spPr>
        <p:txBody>
          <a:bodyPr/>
          <a:lstStyle/>
          <a:p>
            <a:fld id="{6E505B9F-9407-494D-BA0F-4D199A8A4BC3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04800" y="5341203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smtClean="0"/>
              <a:t>The </a:t>
            </a:r>
            <a:r>
              <a:rPr lang="en-US" altLang="zh-CN" dirty="0"/>
              <a:t>usability of DB is severely limited unless easier ways to </a:t>
            </a:r>
            <a:r>
              <a:rPr lang="en-US" altLang="zh-CN" dirty="0" smtClean="0"/>
              <a:t>access </a:t>
            </a:r>
            <a:r>
              <a:rPr lang="en-US" altLang="zh-CN" dirty="0"/>
              <a:t>databases are </a:t>
            </a:r>
            <a:r>
              <a:rPr lang="en-US" altLang="zh-CN" dirty="0" smtClean="0"/>
              <a:t>developed </a:t>
            </a:r>
            <a:r>
              <a:rPr lang="en-US" altLang="zh-CN" baseline="30000" dirty="0" smtClean="0"/>
              <a:t>[Jagadish, SIGMOD 07]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pic>
        <p:nvPicPr>
          <p:cNvPr id="5128" name="Picture 7" descr="http://www.dcm4che.org/confluence/download/attachments/496/sch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8012" y="3657600"/>
            <a:ext cx="21859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blogontravel.com/wp-content/uploads/2008/04/annoy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17113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" descr="http://www.my-computer-guy.com/Frus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143000"/>
            <a:ext cx="1946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572000" y="3505200"/>
            <a:ext cx="23685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dirty="0" smtClean="0"/>
              <a:t>select </a:t>
            </a:r>
            <a:r>
              <a:rPr lang="en-US" altLang="zh-CN" sz="1200" dirty="0" err="1" smtClean="0"/>
              <a:t>paper.title</a:t>
            </a:r>
            <a:r>
              <a:rPr lang="en-US" altLang="zh-CN" sz="1200" dirty="0" smtClean="0"/>
              <a:t> from conference c, paper p, author a1, author a2, write w1, write w2                    where c.cid = p.cid AND p.pid = w1.pid AND p.pid = w2.pid AND w1.aid = a1.aid AND w2.aid = a2.aid AND  a1.name = “John” AND a2.name = “Mary” AND c.name = SIGMOD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Result Quality Evaluation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Given various heuristics, which approach will have a better search quality?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Stay tuned, our talk later will discuss evaluation metrics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Empirical benchmark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Axiomatic framework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41B6ED-2409-457D-A44B-2DE40B0FD441}" type="slidenum">
              <a:rPr lang="zh-CN" altLang="en-US" smtClean="0">
                <a:ea typeface="宋体" pitchFamily="2" charset="-122"/>
              </a:rPr>
              <a:pPr/>
              <a:t>30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175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3234888-E30E-4DAD-B326-680AA7A92E4B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79950"/>
          </a:xfrm>
        </p:spPr>
        <p:txBody>
          <a:bodyPr/>
          <a:lstStyle/>
          <a:p>
            <a:r>
              <a:rPr lang="en-US" sz="2800" dirty="0" smtClean="0"/>
              <a:t>Achieving all these semantics take polynomial time.</a:t>
            </a:r>
          </a:p>
          <a:p>
            <a:pPr lvl="1"/>
            <a:r>
              <a:rPr lang="en-US" sz="2400" dirty="0" smtClean="0"/>
              <a:t>SLCA: O(</a:t>
            </a:r>
            <a:r>
              <a:rPr lang="en-US" sz="2400" i="1" dirty="0" err="1" smtClean="0"/>
              <a:t>S</a:t>
            </a:r>
            <a:r>
              <a:rPr lang="en-US" sz="2400" baseline="-25000" dirty="0" err="1" smtClean="0"/>
              <a:t>min</a:t>
            </a:r>
            <a:r>
              <a:rPr lang="en-US" sz="2400" i="1" dirty="0" err="1" smtClean="0"/>
              <a:t>kd</a:t>
            </a:r>
            <a:r>
              <a:rPr lang="en-US" sz="2400" dirty="0" err="1" smtClean="0"/>
              <a:t>log</a:t>
            </a:r>
            <a:r>
              <a:rPr lang="en-US" sz="2400" i="1" dirty="0" err="1" smtClean="0"/>
              <a:t>S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)</a:t>
            </a:r>
            <a:endParaRPr lang="en-US" sz="2400" baseline="-25000" dirty="0" smtClean="0"/>
          </a:p>
          <a:p>
            <a:pPr lvl="2"/>
            <a:r>
              <a:rPr lang="en-US" sz="2000" dirty="0" smtClean="0"/>
              <a:t> Multi-way SLCA </a:t>
            </a:r>
            <a:r>
              <a:rPr lang="en-US" sz="2000" baseline="30000" dirty="0" smtClean="0"/>
              <a:t>[Sun et al. WWW 07] </a:t>
            </a:r>
            <a:r>
              <a:rPr lang="en-US" sz="2000" dirty="0" smtClean="0"/>
              <a:t>further improves the efficiency.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Materialized views are proposed for further speedup of computing SLCA </a:t>
            </a:r>
            <a:r>
              <a:rPr lang="en-US" sz="2800" baseline="30000" dirty="0" smtClean="0"/>
              <a:t>[Liu et al. ICDE 08 (poster)]</a:t>
            </a:r>
          </a:p>
          <a:p>
            <a:pPr lvl="1"/>
            <a:r>
              <a:rPr lang="en-US" sz="2400" dirty="0" smtClean="0"/>
              <a:t>Results can be efficiently computed from materialized views of </a:t>
            </a:r>
            <a:r>
              <a:rPr lang="en-US" sz="2400" dirty="0" err="1" smtClean="0"/>
              <a:t>subqueries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Nodes are usually encoded using Dewey labels.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Query Result Definition and Algorithms 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Trees: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Finding relevant matches; </a:t>
            </a:r>
            <a:r>
              <a:rPr lang="en-US" altLang="zh-CN" sz="2000" dirty="0" smtClean="0">
                <a:solidFill>
                  <a:srgbClr val="C00000"/>
                </a:solidFill>
                <a:ea typeface="宋体" pitchFamily="2" charset="-122"/>
              </a:rPr>
              <a:t>Finding relevant non-matches</a:t>
            </a:r>
            <a:endParaRPr lang="en-US" altLang="zh-CN" sz="2400" dirty="0" smtClean="0"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Nested Graphs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Graphs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RDBMS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ea typeface="宋体" pitchFamily="2" charset="-122"/>
              </a:rPr>
              <a:t>Result Analysis and Evaluation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Searching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32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339850"/>
            <a:ext cx="8229600" cy="467995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Besides keyword matches and the paths connecting them, other nodes may also be interested to the user.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7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33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9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0" name="TextBox 7"/>
          <p:cNvSpPr txBox="1">
            <a:spLocks noChangeArrowheads="1"/>
          </p:cNvSpPr>
          <p:nvPr/>
        </p:nvSpPr>
        <p:spPr bwMode="auto">
          <a:xfrm>
            <a:off x="3872133" y="2918178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TextBox 8"/>
          <p:cNvSpPr txBox="1">
            <a:spLocks noChangeArrowheads="1"/>
          </p:cNvSpPr>
          <p:nvPr/>
        </p:nvSpPr>
        <p:spPr bwMode="auto">
          <a:xfrm>
            <a:off x="228600" y="4141787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Box 9"/>
          <p:cNvSpPr txBox="1">
            <a:spLocks noChangeArrowheads="1"/>
          </p:cNvSpPr>
          <p:nvPr/>
        </p:nvSpPr>
        <p:spPr bwMode="auto">
          <a:xfrm>
            <a:off x="367352" y="3565878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3" name="Straight Arrow Connector 82"/>
          <p:cNvCxnSpPr>
            <a:stCxn id="82" idx="2"/>
            <a:endCxn id="81" idx="0"/>
          </p:cNvCxnSpPr>
          <p:nvPr/>
        </p:nvCxnSpPr>
        <p:spPr>
          <a:xfrm rot="5400000">
            <a:off x="594828" y="4021599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2"/>
            <a:endCxn id="82" idx="0"/>
          </p:cNvCxnSpPr>
          <p:nvPr/>
        </p:nvCxnSpPr>
        <p:spPr>
          <a:xfrm rot="5400000">
            <a:off x="2281876" y="1689871"/>
            <a:ext cx="309146" cy="344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2"/>
          <p:cNvSpPr txBox="1">
            <a:spLocks noChangeArrowheads="1"/>
          </p:cNvSpPr>
          <p:nvPr/>
        </p:nvSpPr>
        <p:spPr bwMode="auto">
          <a:xfrm>
            <a:off x="3667346" y="3565878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TextBox 13"/>
          <p:cNvSpPr txBox="1">
            <a:spLocks noChangeArrowheads="1"/>
          </p:cNvSpPr>
          <p:nvPr/>
        </p:nvSpPr>
        <p:spPr bwMode="auto">
          <a:xfrm>
            <a:off x="2488428" y="4125295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2343017" y="4693888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TextBox 15"/>
          <p:cNvSpPr txBox="1">
            <a:spLocks noChangeArrowheads="1"/>
          </p:cNvSpPr>
          <p:nvPr/>
        </p:nvSpPr>
        <p:spPr bwMode="auto">
          <a:xfrm>
            <a:off x="3188252" y="4681010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TextBox 16"/>
          <p:cNvSpPr txBox="1">
            <a:spLocks noChangeArrowheads="1"/>
          </p:cNvSpPr>
          <p:nvPr/>
        </p:nvSpPr>
        <p:spPr bwMode="auto">
          <a:xfrm>
            <a:off x="3163446" y="4143066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0" name="Straight Arrow Connector 89"/>
          <p:cNvCxnSpPr>
            <a:stCxn id="89" idx="2"/>
            <a:endCxn id="88" idx="0"/>
          </p:cNvCxnSpPr>
          <p:nvPr/>
        </p:nvCxnSpPr>
        <p:spPr>
          <a:xfrm rot="16200000" flipH="1">
            <a:off x="3458984" y="4578525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18"/>
          <p:cNvSpPr txBox="1">
            <a:spLocks noChangeArrowheads="1"/>
          </p:cNvSpPr>
          <p:nvPr/>
        </p:nvSpPr>
        <p:spPr bwMode="auto">
          <a:xfrm>
            <a:off x="2979341" y="5232976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2" name="Straight Arrow Connector 91"/>
          <p:cNvCxnSpPr>
            <a:stCxn id="88" idx="2"/>
            <a:endCxn id="91" idx="0"/>
          </p:cNvCxnSpPr>
          <p:nvPr/>
        </p:nvCxnSpPr>
        <p:spPr>
          <a:xfrm rot="16200000" flipH="1">
            <a:off x="3456273" y="5124760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6" idx="2"/>
            <a:endCxn id="87" idx="0"/>
          </p:cNvCxnSpPr>
          <p:nvPr/>
        </p:nvCxnSpPr>
        <p:spPr>
          <a:xfrm rot="16200000" flipH="1">
            <a:off x="2699563" y="4574183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5" idx="2"/>
            <a:endCxn id="86" idx="0"/>
          </p:cNvCxnSpPr>
          <p:nvPr/>
        </p:nvCxnSpPr>
        <p:spPr>
          <a:xfrm rot="5400000">
            <a:off x="3312738" y="3401592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2"/>
            <a:endCxn id="89" idx="0"/>
          </p:cNvCxnSpPr>
          <p:nvPr/>
        </p:nvCxnSpPr>
        <p:spPr>
          <a:xfrm rot="5400000">
            <a:off x="3676848" y="3783474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37"/>
          <p:cNvSpPr txBox="1">
            <a:spLocks noChangeArrowheads="1"/>
          </p:cNvSpPr>
          <p:nvPr/>
        </p:nvSpPr>
        <p:spPr bwMode="auto">
          <a:xfrm>
            <a:off x="5444112" y="3623028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TextBox 38"/>
          <p:cNvSpPr txBox="1">
            <a:spLocks noChangeArrowheads="1"/>
          </p:cNvSpPr>
          <p:nvPr/>
        </p:nvSpPr>
        <p:spPr bwMode="auto">
          <a:xfrm>
            <a:off x="4943056" y="4127853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39"/>
          <p:cNvSpPr txBox="1">
            <a:spLocks noChangeArrowheads="1"/>
          </p:cNvSpPr>
          <p:nvPr/>
        </p:nvSpPr>
        <p:spPr bwMode="auto">
          <a:xfrm>
            <a:off x="4835437" y="4682177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40"/>
          <p:cNvSpPr txBox="1">
            <a:spLocks noChangeArrowheads="1"/>
          </p:cNvSpPr>
          <p:nvPr/>
        </p:nvSpPr>
        <p:spPr bwMode="auto">
          <a:xfrm>
            <a:off x="5506664" y="4690114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41"/>
          <p:cNvSpPr txBox="1">
            <a:spLocks noChangeArrowheads="1"/>
          </p:cNvSpPr>
          <p:nvPr/>
        </p:nvSpPr>
        <p:spPr bwMode="auto">
          <a:xfrm>
            <a:off x="5486974" y="4127853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1" name="Straight Arrow Connector 100"/>
          <p:cNvCxnSpPr>
            <a:stCxn id="100" idx="2"/>
            <a:endCxn id="99" idx="0"/>
          </p:cNvCxnSpPr>
          <p:nvPr/>
        </p:nvCxnSpPr>
        <p:spPr>
          <a:xfrm rot="16200000" flipH="1">
            <a:off x="5790969" y="4576749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43"/>
          <p:cNvSpPr txBox="1">
            <a:spLocks noChangeArrowheads="1"/>
          </p:cNvSpPr>
          <p:nvPr/>
        </p:nvSpPr>
        <p:spPr bwMode="auto">
          <a:xfrm>
            <a:off x="5528227" y="5193883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3" name="Straight Arrow Connector 102"/>
          <p:cNvCxnSpPr>
            <a:stCxn id="99" idx="2"/>
            <a:endCxn id="102" idx="0"/>
          </p:cNvCxnSpPr>
          <p:nvPr/>
        </p:nvCxnSpPr>
        <p:spPr>
          <a:xfrm rot="16200000" flipH="1">
            <a:off x="5822982" y="5110018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7" idx="2"/>
            <a:endCxn id="98" idx="0"/>
          </p:cNvCxnSpPr>
          <p:nvPr/>
        </p:nvCxnSpPr>
        <p:spPr>
          <a:xfrm rot="16200000" flipH="1">
            <a:off x="5158553" y="4569524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6" idx="2"/>
            <a:endCxn id="97" idx="0"/>
          </p:cNvCxnSpPr>
          <p:nvPr/>
        </p:nvCxnSpPr>
        <p:spPr>
          <a:xfrm rot="5400000">
            <a:off x="5468591" y="3754662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6" idx="2"/>
            <a:endCxn id="100" idx="0"/>
          </p:cNvCxnSpPr>
          <p:nvPr/>
        </p:nvCxnSpPr>
        <p:spPr>
          <a:xfrm rot="16200000" flipH="1">
            <a:off x="5788411" y="4014951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80" idx="2"/>
            <a:endCxn id="96" idx="0"/>
          </p:cNvCxnSpPr>
          <p:nvPr/>
        </p:nvCxnSpPr>
        <p:spPr>
          <a:xfrm rot="16200000" flipH="1">
            <a:off x="4816684" y="2597931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80" idx="2"/>
            <a:endCxn id="85" idx="0"/>
          </p:cNvCxnSpPr>
          <p:nvPr/>
        </p:nvCxnSpPr>
        <p:spPr>
          <a:xfrm rot="5400000">
            <a:off x="3942589" y="3350584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50"/>
          <p:cNvSpPr txBox="1">
            <a:spLocks noChangeArrowheads="1"/>
          </p:cNvSpPr>
          <p:nvPr/>
        </p:nvSpPr>
        <p:spPr bwMode="auto">
          <a:xfrm>
            <a:off x="7072533" y="3623028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0" name="TextBox 51"/>
          <p:cNvSpPr txBox="1">
            <a:spLocks noChangeArrowheads="1"/>
          </p:cNvSpPr>
          <p:nvPr/>
        </p:nvSpPr>
        <p:spPr bwMode="auto">
          <a:xfrm>
            <a:off x="6900797" y="4127853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1" name="TextBox 52"/>
          <p:cNvSpPr txBox="1">
            <a:spLocks noChangeArrowheads="1"/>
          </p:cNvSpPr>
          <p:nvPr/>
        </p:nvSpPr>
        <p:spPr bwMode="auto">
          <a:xfrm>
            <a:off x="6797301" y="4641233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" name="TextBox 53"/>
          <p:cNvSpPr txBox="1">
            <a:spLocks noChangeArrowheads="1"/>
          </p:cNvSpPr>
          <p:nvPr/>
        </p:nvSpPr>
        <p:spPr bwMode="auto">
          <a:xfrm>
            <a:off x="7400860" y="4662818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" name="TextBox 54"/>
          <p:cNvSpPr txBox="1">
            <a:spLocks noChangeArrowheads="1"/>
          </p:cNvSpPr>
          <p:nvPr/>
        </p:nvSpPr>
        <p:spPr bwMode="auto">
          <a:xfrm>
            <a:off x="7340226" y="4127853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4" name="Straight Arrow Connector 113"/>
          <p:cNvCxnSpPr>
            <a:stCxn id="113" idx="2"/>
            <a:endCxn id="112" idx="0"/>
          </p:cNvCxnSpPr>
          <p:nvPr/>
        </p:nvCxnSpPr>
        <p:spPr>
          <a:xfrm rot="16200000" flipH="1">
            <a:off x="7697391" y="4561679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56"/>
          <p:cNvSpPr txBox="1">
            <a:spLocks noChangeArrowheads="1"/>
          </p:cNvSpPr>
          <p:nvPr/>
        </p:nvSpPr>
        <p:spPr bwMode="auto">
          <a:xfrm>
            <a:off x="7322433" y="5200958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6" name="Straight Arrow Connector 115"/>
          <p:cNvCxnSpPr>
            <a:stCxn id="112" idx="2"/>
            <a:endCxn id="115" idx="0"/>
          </p:cNvCxnSpPr>
          <p:nvPr/>
        </p:nvCxnSpPr>
        <p:spPr>
          <a:xfrm rot="16200000" flipH="1">
            <a:off x="7701591" y="5098310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0" idx="2"/>
            <a:endCxn id="111" idx="0"/>
          </p:cNvCxnSpPr>
          <p:nvPr/>
        </p:nvCxnSpPr>
        <p:spPr>
          <a:xfrm rot="16200000" flipH="1">
            <a:off x="7073580" y="4553180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9" idx="2"/>
            <a:endCxn id="110" idx="0"/>
          </p:cNvCxnSpPr>
          <p:nvPr/>
        </p:nvCxnSpPr>
        <p:spPr>
          <a:xfrm rot="5400000">
            <a:off x="7223809" y="3898128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9" idx="2"/>
            <a:endCxn id="113" idx="0"/>
          </p:cNvCxnSpPr>
          <p:nvPr/>
        </p:nvCxnSpPr>
        <p:spPr>
          <a:xfrm rot="16200000" flipH="1">
            <a:off x="7539963" y="3875151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61"/>
          <p:cNvSpPr txBox="1">
            <a:spLocks noChangeArrowheads="1"/>
          </p:cNvSpPr>
          <p:nvPr/>
        </p:nvSpPr>
        <p:spPr bwMode="auto">
          <a:xfrm>
            <a:off x="6178838" y="4682793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1" name="TextBox 62"/>
          <p:cNvSpPr txBox="1">
            <a:spLocks noChangeArrowheads="1"/>
          </p:cNvSpPr>
          <p:nvPr/>
        </p:nvSpPr>
        <p:spPr bwMode="auto">
          <a:xfrm>
            <a:off x="6260726" y="5186562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2" name="Straight Arrow Connector 121"/>
          <p:cNvCxnSpPr>
            <a:stCxn id="120" idx="2"/>
            <a:endCxn id="121" idx="0"/>
          </p:cNvCxnSpPr>
          <p:nvPr/>
        </p:nvCxnSpPr>
        <p:spPr>
          <a:xfrm rot="16200000" flipH="1">
            <a:off x="6499522" y="5103888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9" idx="2"/>
            <a:endCxn id="120" idx="0"/>
          </p:cNvCxnSpPr>
          <p:nvPr/>
        </p:nvCxnSpPr>
        <p:spPr>
          <a:xfrm rot="16200000" flipH="1">
            <a:off x="6465922" y="4566651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0" idx="2"/>
            <a:endCxn id="109" idx="0"/>
          </p:cNvCxnSpPr>
          <p:nvPr/>
        </p:nvCxnSpPr>
        <p:spPr>
          <a:xfrm rot="16200000" flipH="1">
            <a:off x="5622560" y="1792055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66"/>
          <p:cNvSpPr txBox="1">
            <a:spLocks noChangeArrowheads="1"/>
          </p:cNvSpPr>
          <p:nvPr/>
        </p:nvSpPr>
        <p:spPr bwMode="auto">
          <a:xfrm>
            <a:off x="985838" y="4152900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TextBox 67"/>
          <p:cNvSpPr txBox="1">
            <a:spLocks noChangeArrowheads="1"/>
          </p:cNvSpPr>
          <p:nvPr/>
        </p:nvSpPr>
        <p:spPr bwMode="auto">
          <a:xfrm>
            <a:off x="1100777" y="3576991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7" name="Straight Arrow Connector 126"/>
          <p:cNvCxnSpPr>
            <a:stCxn id="126" idx="2"/>
            <a:endCxn id="125" idx="0"/>
          </p:cNvCxnSpPr>
          <p:nvPr/>
        </p:nvCxnSpPr>
        <p:spPr>
          <a:xfrm rot="16200000" flipH="1">
            <a:off x="1288962" y="4029779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80" idx="2"/>
            <a:endCxn id="126" idx="0"/>
          </p:cNvCxnSpPr>
          <p:nvPr/>
        </p:nvCxnSpPr>
        <p:spPr>
          <a:xfrm rot="5400000">
            <a:off x="2620411" y="2039518"/>
            <a:ext cx="320259" cy="2754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70"/>
          <p:cNvSpPr txBox="1">
            <a:spLocks noChangeArrowheads="1"/>
          </p:cNvSpPr>
          <p:nvPr/>
        </p:nvSpPr>
        <p:spPr bwMode="auto">
          <a:xfrm>
            <a:off x="6157561" y="4115770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0" name="Straight Arrow Connector 129"/>
          <p:cNvCxnSpPr>
            <a:stCxn id="96" idx="2"/>
            <a:endCxn id="129" idx="0"/>
          </p:cNvCxnSpPr>
          <p:nvPr/>
        </p:nvCxnSpPr>
        <p:spPr>
          <a:xfrm rot="16200000" flipH="1">
            <a:off x="6132921" y="3670442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80"/>
          <p:cNvSpPr txBox="1">
            <a:spLocks noChangeArrowheads="1"/>
          </p:cNvSpPr>
          <p:nvPr/>
        </p:nvSpPr>
        <p:spPr bwMode="auto">
          <a:xfrm>
            <a:off x="3942292" y="4685991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" name="TextBox 81"/>
          <p:cNvSpPr txBox="1">
            <a:spLocks noChangeArrowheads="1"/>
          </p:cNvSpPr>
          <p:nvPr/>
        </p:nvSpPr>
        <p:spPr bwMode="auto">
          <a:xfrm>
            <a:off x="3881658" y="4137378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3" name="Straight Arrow Connector 132"/>
          <p:cNvCxnSpPr>
            <a:stCxn id="132" idx="2"/>
            <a:endCxn id="131" idx="0"/>
          </p:cNvCxnSpPr>
          <p:nvPr/>
        </p:nvCxnSpPr>
        <p:spPr>
          <a:xfrm rot="16200000" flipH="1">
            <a:off x="4193899" y="4578028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83"/>
          <p:cNvSpPr txBox="1">
            <a:spLocks noChangeArrowheads="1"/>
          </p:cNvSpPr>
          <p:nvPr/>
        </p:nvSpPr>
        <p:spPr bwMode="auto">
          <a:xfrm>
            <a:off x="3983236" y="5246624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5" name="Straight Arrow Connector 134"/>
          <p:cNvCxnSpPr>
            <a:stCxn id="131" idx="2"/>
            <a:endCxn id="134" idx="0"/>
          </p:cNvCxnSpPr>
          <p:nvPr/>
        </p:nvCxnSpPr>
        <p:spPr>
          <a:xfrm rot="16200000" flipH="1">
            <a:off x="4192244" y="5134162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85" idx="2"/>
            <a:endCxn id="132" idx="0"/>
          </p:cNvCxnSpPr>
          <p:nvPr/>
        </p:nvCxnSpPr>
        <p:spPr>
          <a:xfrm rot="16200000" flipH="1">
            <a:off x="4049745" y="3891127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07"/>
          <p:cNvSpPr txBox="1">
            <a:spLocks noChangeArrowheads="1"/>
          </p:cNvSpPr>
          <p:nvPr/>
        </p:nvSpPr>
        <p:spPr bwMode="auto">
          <a:xfrm>
            <a:off x="4508721" y="4158015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8" name="Straight Arrow Connector 137"/>
          <p:cNvCxnSpPr>
            <a:stCxn id="85" idx="2"/>
            <a:endCxn id="137" idx="0"/>
          </p:cNvCxnSpPr>
          <p:nvPr/>
        </p:nvCxnSpPr>
        <p:spPr>
          <a:xfrm rot="16200000" flipH="1">
            <a:off x="4306524" y="3634348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77"/>
          <p:cNvSpPr txBox="1">
            <a:spLocks noChangeArrowheads="1"/>
          </p:cNvSpPr>
          <p:nvPr/>
        </p:nvSpPr>
        <p:spPr bwMode="auto">
          <a:xfrm>
            <a:off x="5257800" y="236220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Q1: “SIGMOD, Beijing”</a:t>
            </a:r>
          </a:p>
        </p:txBody>
      </p:sp>
      <p:sp>
        <p:nvSpPr>
          <p:cNvPr id="140" name="TextBox 77"/>
          <p:cNvSpPr txBox="1">
            <a:spLocks noChangeArrowheads="1"/>
          </p:cNvSpPr>
          <p:nvPr/>
        </p:nvSpPr>
        <p:spPr bwMode="auto">
          <a:xfrm>
            <a:off x="5318080" y="2703479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Q2: “SIGMOD, location”</a:t>
            </a:r>
          </a:p>
        </p:txBody>
      </p:sp>
      <p:sp>
        <p:nvSpPr>
          <p:cNvPr id="144" name="Oval 143"/>
          <p:cNvSpPr/>
          <p:nvPr/>
        </p:nvSpPr>
        <p:spPr>
          <a:xfrm>
            <a:off x="314744" y="4114800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76" name="TextBox 8"/>
          <p:cNvSpPr txBox="1">
            <a:spLocks noChangeArrowheads="1"/>
          </p:cNvSpPr>
          <p:nvPr/>
        </p:nvSpPr>
        <p:spPr bwMode="auto">
          <a:xfrm>
            <a:off x="1660480" y="4157246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Beijing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5" name="TextBox 9"/>
          <p:cNvSpPr txBox="1">
            <a:spLocks noChangeArrowheads="1"/>
          </p:cNvSpPr>
          <p:nvPr/>
        </p:nvSpPr>
        <p:spPr bwMode="auto">
          <a:xfrm>
            <a:off x="1711656" y="3581337"/>
            <a:ext cx="867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location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7" name="Straight Arrow Connector 146"/>
          <p:cNvCxnSpPr>
            <a:stCxn id="145" idx="2"/>
            <a:endCxn id="76" idx="0"/>
          </p:cNvCxnSpPr>
          <p:nvPr/>
        </p:nvCxnSpPr>
        <p:spPr>
          <a:xfrm rot="5400000">
            <a:off x="2026030" y="4037735"/>
            <a:ext cx="237355" cy="1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80" idx="2"/>
            <a:endCxn id="145" idx="0"/>
          </p:cNvCxnSpPr>
          <p:nvPr/>
        </p:nvCxnSpPr>
        <p:spPr>
          <a:xfrm rot="5400000">
            <a:off x="2989410" y="2412863"/>
            <a:ext cx="324605" cy="2012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1690048" y="4114800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1703696" y="3532496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41" name="Title 1"/>
          <p:cNvSpPr txBox="1">
            <a:spLocks/>
          </p:cNvSpPr>
          <p:nvPr/>
        </p:nvSpPr>
        <p:spPr bwMode="auto">
          <a:xfrm>
            <a:off x="457200" y="271462"/>
            <a:ext cx="86868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Relevant Non-matches /1 </a:t>
            </a:r>
            <a:r>
              <a:rPr kumimoji="0" lang="en-US" altLang="zh-CN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[Liu et al. SIGMOD 07]</a:t>
            </a:r>
            <a:endParaRPr kumimoji="0" lang="zh-CN" altLang="en-US" sz="3600" b="0" i="0" u="none" strike="noStrike" kern="0" cap="none" spc="0" normalizeH="0" baseline="3000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  <p:sp>
        <p:nvSpPr>
          <p:cNvPr id="75" name="TextBox 77"/>
          <p:cNvSpPr txBox="1">
            <a:spLocks noChangeArrowheads="1"/>
          </p:cNvSpPr>
          <p:nvPr/>
        </p:nvSpPr>
        <p:spPr bwMode="auto">
          <a:xfrm>
            <a:off x="1219200" y="56388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Similar relevant matches, different query semantics, and thus should have different query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4" grpId="0" animBg="1"/>
      <p:bldP spid="156" grpId="0" animBg="1"/>
      <p:bldP spid="156" grpId="1" animBg="1"/>
      <p:bldP spid="157" grpId="0" animBg="1"/>
      <p:bldP spid="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995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Similar as </a:t>
            </a:r>
            <a:r>
              <a:rPr lang="en-US" altLang="zh-CN" sz="2800" dirty="0" err="1" smtClean="0">
                <a:ea typeface="宋体" pitchFamily="2" charset="-122"/>
              </a:rPr>
              <a:t>XQuery</a:t>
            </a:r>
            <a:r>
              <a:rPr lang="en-US" altLang="zh-CN" sz="2800" dirty="0" smtClean="0">
                <a:ea typeface="宋体" pitchFamily="2" charset="-122"/>
              </a:rPr>
              <a:t>, Keywords can specify </a:t>
            </a:r>
            <a:r>
              <a:rPr lang="en-US" altLang="zh-CN" sz="2800" i="1" dirty="0" smtClean="0">
                <a:solidFill>
                  <a:srgbClr val="0070C0"/>
                </a:solidFill>
                <a:ea typeface="宋体" pitchFamily="2" charset="-122"/>
              </a:rPr>
              <a:t>predicates</a:t>
            </a:r>
            <a:r>
              <a:rPr lang="en-US" altLang="zh-CN" sz="2800" dirty="0" smtClean="0">
                <a:ea typeface="宋体" pitchFamily="2" charset="-122"/>
              </a:rPr>
              <a:t> or </a:t>
            </a:r>
            <a:r>
              <a:rPr lang="en-US" altLang="zh-CN" sz="2800" i="1" dirty="0" smtClean="0">
                <a:solidFill>
                  <a:srgbClr val="C00000"/>
                </a:solidFill>
                <a:ea typeface="宋体" pitchFamily="2" charset="-122"/>
              </a:rPr>
              <a:t>return nodes</a:t>
            </a:r>
            <a:r>
              <a:rPr lang="en-US" altLang="zh-CN" sz="2800" dirty="0" smtClean="0">
                <a:ea typeface="宋体" pitchFamily="2" charset="-122"/>
              </a:rPr>
              <a:t>.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Q1: “</a:t>
            </a: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SIGMOD, Beijing</a:t>
            </a:r>
            <a:r>
              <a:rPr lang="en-US" altLang="zh-CN" sz="2400" dirty="0" smtClean="0">
                <a:ea typeface="宋体" pitchFamily="2" charset="-122"/>
              </a:rPr>
              <a:t>”</a:t>
            </a:r>
            <a:endParaRPr lang="zh-CN" altLang="en-US" sz="2400" dirty="0" smtClean="0"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Q2: “</a:t>
            </a: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SIGMOD, </a:t>
            </a:r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location</a:t>
            </a:r>
            <a:r>
              <a:rPr lang="en-US" altLang="zh-CN" sz="2400" dirty="0" smtClean="0">
                <a:ea typeface="宋体" pitchFamily="2" charset="-122"/>
              </a:rPr>
              <a:t>”</a:t>
            </a:r>
          </a:p>
          <a:p>
            <a:pPr lvl="1"/>
            <a:endParaRPr lang="zh-CN" altLang="en-US" sz="800" dirty="0" smtClean="0">
              <a:ea typeface="宋体" pitchFamily="2" charset="-122"/>
            </a:endParaRPr>
          </a:p>
          <a:p>
            <a:r>
              <a:rPr lang="en-US" altLang="zh-CN" sz="2800" dirty="0" smtClean="0">
                <a:ea typeface="宋体" pitchFamily="2" charset="-122"/>
              </a:rPr>
              <a:t>Return nodes may also be implicit.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Q1: “</a:t>
            </a: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SIGMOD, Beijing</a:t>
            </a:r>
            <a:r>
              <a:rPr lang="en-US" altLang="zh-CN" sz="2400" dirty="0" smtClean="0">
                <a:ea typeface="宋体" pitchFamily="2" charset="-122"/>
              </a:rPr>
              <a:t>”</a:t>
            </a:r>
            <a:r>
              <a:rPr lang="zh-CN" altLang="en-US" sz="2400" dirty="0" smtClean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  <a:sym typeface="Wingdings" pitchFamily="2" charset="2"/>
              </a:rPr>
              <a:t> return node = “</a:t>
            </a:r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  <a:sym typeface="Wingdings" pitchFamily="2" charset="2"/>
              </a:rPr>
              <a:t>conf</a:t>
            </a:r>
            <a:r>
              <a:rPr lang="en-US" altLang="zh-CN" sz="2400" dirty="0" smtClean="0">
                <a:ea typeface="宋体" pitchFamily="2" charset="-122"/>
                <a:sym typeface="Wingdings" pitchFamily="2" charset="2"/>
              </a:rPr>
              <a:t>”</a:t>
            </a:r>
          </a:p>
          <a:p>
            <a:endParaRPr lang="en-US" altLang="zh-CN" sz="800" dirty="0" smtClean="0">
              <a:ea typeface="宋体" pitchFamily="2" charset="-122"/>
              <a:sym typeface="Wingdings" pitchFamily="2" charset="2"/>
            </a:endParaRPr>
          </a:p>
          <a:p>
            <a:r>
              <a:rPr lang="en-US" altLang="zh-CN" sz="2800" dirty="0" smtClean="0">
                <a:ea typeface="宋体" pitchFamily="2" charset="-122"/>
                <a:sym typeface="Wingdings" pitchFamily="2" charset="2"/>
              </a:rPr>
              <a:t>Information (</a:t>
            </a:r>
            <a:r>
              <a:rPr lang="en-US" altLang="zh-CN" sz="2800" dirty="0" err="1" smtClean="0">
                <a:ea typeface="宋体" pitchFamily="2" charset="-122"/>
                <a:sym typeface="Wingdings" pitchFamily="2" charset="2"/>
              </a:rPr>
              <a:t>subtree</a:t>
            </a:r>
            <a:r>
              <a:rPr lang="en-US" altLang="zh-CN" sz="2800" dirty="0" smtClean="0">
                <a:ea typeface="宋体" pitchFamily="2" charset="-122"/>
                <a:sym typeface="Wingdings" pitchFamily="2" charset="2"/>
              </a:rPr>
              <a:t>) of return nodes are potentially interesting, and considered as relevant non-matches.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1462"/>
            <a:ext cx="8686800" cy="1100138"/>
          </a:xfrm>
        </p:spPr>
        <p:txBody>
          <a:bodyPr/>
          <a:lstStyle/>
          <a:p>
            <a:r>
              <a:rPr lang="en-US" altLang="zh-CN" sz="3600" dirty="0" smtClean="0">
                <a:ea typeface="宋体" pitchFamily="2" charset="-122"/>
              </a:rPr>
              <a:t>Relevant Non-matches /2 </a:t>
            </a:r>
            <a:r>
              <a:rPr lang="en-US" altLang="zh-CN" sz="3600" baseline="30000" dirty="0" smtClean="0">
                <a:ea typeface="宋体" pitchFamily="2" charset="-122"/>
              </a:rPr>
              <a:t>[Liu et al. SIGMOD 07]</a:t>
            </a:r>
            <a:endParaRPr lang="zh-CN" altLang="en-US" sz="3600" baseline="30000" dirty="0" smtClean="0">
              <a:ea typeface="宋体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34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23664"/>
            <a:ext cx="8229600" cy="1198562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Explicit return nodes: analyzing keyword match patterns</a:t>
            </a:r>
          </a:p>
          <a:p>
            <a:r>
              <a:rPr lang="en-US" altLang="zh-CN" sz="2400" dirty="0" smtClean="0">
                <a:ea typeface="宋体" pitchFamily="2" charset="-122"/>
              </a:rPr>
              <a:t>Implicit return nodes: analyzing data semantics (entity, attribute) [</a:t>
            </a:r>
            <a:r>
              <a:rPr lang="en-US" altLang="zh-CN" sz="2400" dirty="0" err="1" smtClean="0">
                <a:ea typeface="宋体" pitchFamily="2" charset="-122"/>
              </a:rPr>
              <a:t>Kimelfeld</a:t>
            </a:r>
            <a:r>
              <a:rPr lang="en-US" altLang="zh-CN" sz="2400" dirty="0" smtClean="0">
                <a:ea typeface="宋体" pitchFamily="2" charset="-122"/>
              </a:rPr>
              <a:t> et al. SIGMOD 09 (demo)]</a:t>
            </a:r>
          </a:p>
          <a:p>
            <a:pPr lvl="1"/>
            <a:endParaRPr lang="en-US" altLang="zh-CN" sz="2400" dirty="0" smtClean="0">
              <a:ea typeface="宋体" pitchFamily="2" charset="-122"/>
            </a:endParaRPr>
          </a:p>
          <a:p>
            <a:pPr lvl="1"/>
            <a:endParaRPr lang="zh-CN" altLang="en-US" sz="2400" dirty="0" smtClean="0">
              <a:ea typeface="宋体" pitchFamily="2" charset="-122"/>
            </a:endParaRP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F69136-2689-4E3C-A4BC-4F58EDAEC980}" type="slidenum">
              <a:rPr lang="zh-CN" altLang="en-US" smtClean="0">
                <a:ea typeface="宋体" pitchFamily="2" charset="-122"/>
              </a:rPr>
              <a:pPr/>
              <a:t>35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994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720E8F88-7B7E-44AD-ABFE-38AAB262A5D1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00138"/>
          </a:xfrm>
        </p:spPr>
        <p:txBody>
          <a:bodyPr/>
          <a:lstStyle/>
          <a:p>
            <a:r>
              <a:rPr lang="en-US" altLang="zh-CN" sz="3600" dirty="0" smtClean="0">
                <a:ea typeface="宋体" pitchFamily="2" charset="-122"/>
              </a:rPr>
              <a:t>Relevant Non-matches /3 </a:t>
            </a:r>
            <a:r>
              <a:rPr lang="en-US" altLang="zh-CN" sz="3600" baseline="30000" dirty="0" smtClean="0">
                <a:ea typeface="宋体" pitchFamily="2" charset="-122"/>
              </a:rPr>
              <a:t>[Liu et al. SIGMOD 07]</a:t>
            </a:r>
            <a:endParaRPr lang="zh-CN" altLang="en-US" sz="3600" baseline="30000" dirty="0" smtClean="0">
              <a:ea typeface="宋体" pitchFamily="2" charset="-122"/>
            </a:endParaRPr>
          </a:p>
        </p:txBody>
      </p: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3872133" y="3124200"/>
            <a:ext cx="571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228600" y="4347809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SIGMOD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9"/>
          <p:cNvSpPr txBox="1">
            <a:spLocks noChangeArrowheads="1"/>
          </p:cNvSpPr>
          <p:nvPr/>
        </p:nvSpPr>
        <p:spPr bwMode="auto">
          <a:xfrm>
            <a:off x="367352" y="3771900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0" name="Straight Arrow Connector 69"/>
          <p:cNvCxnSpPr>
            <a:stCxn id="69" idx="2"/>
            <a:endCxn id="68" idx="0"/>
          </p:cNvCxnSpPr>
          <p:nvPr/>
        </p:nvCxnSpPr>
        <p:spPr>
          <a:xfrm rot="5400000">
            <a:off x="594828" y="4227621"/>
            <a:ext cx="237355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7" idx="2"/>
            <a:endCxn id="69" idx="0"/>
          </p:cNvCxnSpPr>
          <p:nvPr/>
        </p:nvCxnSpPr>
        <p:spPr>
          <a:xfrm rot="5400000">
            <a:off x="2281876" y="1895893"/>
            <a:ext cx="309146" cy="344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2"/>
          <p:cNvSpPr txBox="1">
            <a:spLocks noChangeArrowheads="1"/>
          </p:cNvSpPr>
          <p:nvPr/>
        </p:nvSpPr>
        <p:spPr bwMode="auto">
          <a:xfrm>
            <a:off x="3667346" y="3771900"/>
            <a:ext cx="738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2488428" y="433131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TextBox 14"/>
          <p:cNvSpPr txBox="1">
            <a:spLocks noChangeArrowheads="1"/>
          </p:cNvSpPr>
          <p:nvPr/>
        </p:nvSpPr>
        <p:spPr bwMode="auto">
          <a:xfrm>
            <a:off x="2343017" y="4899910"/>
            <a:ext cx="95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keyword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3188252" y="4887032"/>
            <a:ext cx="746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TextBox 16"/>
          <p:cNvSpPr txBox="1">
            <a:spLocks noChangeArrowheads="1"/>
          </p:cNvSpPr>
          <p:nvPr/>
        </p:nvSpPr>
        <p:spPr bwMode="auto">
          <a:xfrm>
            <a:off x="3163446" y="4349088"/>
            <a:ext cx="784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7" name="Straight Arrow Connector 76"/>
          <p:cNvCxnSpPr>
            <a:stCxn id="76" idx="2"/>
            <a:endCxn id="75" idx="0"/>
          </p:cNvCxnSpPr>
          <p:nvPr/>
        </p:nvCxnSpPr>
        <p:spPr>
          <a:xfrm rot="16200000" flipH="1">
            <a:off x="3458984" y="4784547"/>
            <a:ext cx="199390" cy="5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8"/>
          <p:cNvSpPr txBox="1">
            <a:spLocks noChangeArrowheads="1"/>
          </p:cNvSpPr>
          <p:nvPr/>
        </p:nvSpPr>
        <p:spPr bwMode="auto">
          <a:xfrm>
            <a:off x="2979341" y="5438998"/>
            <a:ext cx="1170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Mark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stCxn id="75" idx="2"/>
            <a:endCxn id="78" idx="0"/>
          </p:cNvCxnSpPr>
          <p:nvPr/>
        </p:nvCxnSpPr>
        <p:spPr>
          <a:xfrm rot="16200000" flipH="1">
            <a:off x="3456273" y="5330782"/>
            <a:ext cx="213412" cy="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73" idx="2"/>
            <a:endCxn id="74" idx="0"/>
          </p:cNvCxnSpPr>
          <p:nvPr/>
        </p:nvCxnSpPr>
        <p:spPr>
          <a:xfrm rot="16200000" flipH="1">
            <a:off x="2699563" y="4780205"/>
            <a:ext cx="230039" cy="9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72" idx="2"/>
            <a:endCxn id="73" idx="0"/>
          </p:cNvCxnSpPr>
          <p:nvPr/>
        </p:nvCxnSpPr>
        <p:spPr>
          <a:xfrm rot="5400000">
            <a:off x="3312738" y="3607614"/>
            <a:ext cx="220863" cy="1226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72" idx="2"/>
            <a:endCxn id="76" idx="0"/>
          </p:cNvCxnSpPr>
          <p:nvPr/>
        </p:nvCxnSpPr>
        <p:spPr>
          <a:xfrm rot="5400000">
            <a:off x="3676848" y="3989496"/>
            <a:ext cx="238634" cy="480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37"/>
          <p:cNvSpPr txBox="1">
            <a:spLocks noChangeArrowheads="1"/>
          </p:cNvSpPr>
          <p:nvPr/>
        </p:nvSpPr>
        <p:spPr bwMode="auto">
          <a:xfrm>
            <a:off x="5444112" y="382905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paper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4" name="TextBox 38"/>
          <p:cNvSpPr txBox="1">
            <a:spLocks noChangeArrowheads="1"/>
          </p:cNvSpPr>
          <p:nvPr/>
        </p:nvSpPr>
        <p:spPr bwMode="auto">
          <a:xfrm>
            <a:off x="4943056" y="4333875"/>
            <a:ext cx="637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5" name="TextBox 39"/>
          <p:cNvSpPr txBox="1">
            <a:spLocks noChangeArrowheads="1"/>
          </p:cNvSpPr>
          <p:nvPr/>
        </p:nvSpPr>
        <p:spPr bwMode="auto">
          <a:xfrm>
            <a:off x="4835437" y="4888199"/>
            <a:ext cx="871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XML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TextBox 40"/>
          <p:cNvSpPr txBox="1">
            <a:spLocks noChangeArrowheads="1"/>
          </p:cNvSpPr>
          <p:nvPr/>
        </p:nvSpPr>
        <p:spPr bwMode="auto">
          <a:xfrm>
            <a:off x="5506664" y="4896136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7" name="TextBox 41"/>
          <p:cNvSpPr txBox="1">
            <a:spLocks noChangeArrowheads="1"/>
          </p:cNvSpPr>
          <p:nvPr/>
        </p:nvSpPr>
        <p:spPr bwMode="auto">
          <a:xfrm>
            <a:off x="5486974" y="4333875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8" name="Straight Arrow Connector 147"/>
          <p:cNvCxnSpPr>
            <a:stCxn id="147" idx="2"/>
            <a:endCxn id="146" idx="0"/>
          </p:cNvCxnSpPr>
          <p:nvPr/>
        </p:nvCxnSpPr>
        <p:spPr>
          <a:xfrm rot="16200000" flipH="1">
            <a:off x="5790969" y="4782771"/>
            <a:ext cx="223707" cy="30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43"/>
          <p:cNvSpPr txBox="1">
            <a:spLocks noChangeArrowheads="1"/>
          </p:cNvSpPr>
          <p:nvPr/>
        </p:nvSpPr>
        <p:spPr bwMode="auto">
          <a:xfrm>
            <a:off x="5528227" y="5399905"/>
            <a:ext cx="757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Liu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0" name="Straight Arrow Connector 149"/>
          <p:cNvCxnSpPr>
            <a:stCxn id="146" idx="2"/>
            <a:endCxn id="149" idx="0"/>
          </p:cNvCxnSpPr>
          <p:nvPr/>
        </p:nvCxnSpPr>
        <p:spPr>
          <a:xfrm rot="16200000" flipH="1">
            <a:off x="5822982" y="5316040"/>
            <a:ext cx="165215" cy="2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44" idx="2"/>
            <a:endCxn id="145" idx="0"/>
          </p:cNvCxnSpPr>
          <p:nvPr/>
        </p:nvCxnSpPr>
        <p:spPr>
          <a:xfrm rot="16200000" flipH="1">
            <a:off x="5158553" y="4775546"/>
            <a:ext cx="215770" cy="9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3" idx="2"/>
            <a:endCxn id="144" idx="0"/>
          </p:cNvCxnSpPr>
          <p:nvPr/>
        </p:nvCxnSpPr>
        <p:spPr>
          <a:xfrm rot="5400000">
            <a:off x="5468591" y="3960684"/>
            <a:ext cx="166271" cy="580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3" idx="2"/>
            <a:endCxn id="147" idx="0"/>
          </p:cNvCxnSpPr>
          <p:nvPr/>
        </p:nvCxnSpPr>
        <p:spPr>
          <a:xfrm rot="16200000" flipH="1">
            <a:off x="5788411" y="4220973"/>
            <a:ext cx="166271" cy="595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67" idx="2"/>
            <a:endCxn id="143" idx="0"/>
          </p:cNvCxnSpPr>
          <p:nvPr/>
        </p:nvCxnSpPr>
        <p:spPr>
          <a:xfrm rot="16200000" flipH="1">
            <a:off x="4816684" y="2803953"/>
            <a:ext cx="366296" cy="1683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67" idx="2"/>
            <a:endCxn id="72" idx="0"/>
          </p:cNvCxnSpPr>
          <p:nvPr/>
        </p:nvCxnSpPr>
        <p:spPr>
          <a:xfrm rot="5400000">
            <a:off x="3942589" y="3556606"/>
            <a:ext cx="309146" cy="121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50"/>
          <p:cNvSpPr txBox="1">
            <a:spLocks noChangeArrowheads="1"/>
          </p:cNvSpPr>
          <p:nvPr/>
        </p:nvSpPr>
        <p:spPr bwMode="auto">
          <a:xfrm>
            <a:off x="7072533" y="382905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demo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7" name="TextBox 51"/>
          <p:cNvSpPr txBox="1">
            <a:spLocks noChangeArrowheads="1"/>
          </p:cNvSpPr>
          <p:nvPr/>
        </p:nvSpPr>
        <p:spPr bwMode="auto">
          <a:xfrm>
            <a:off x="6900797" y="4333875"/>
            <a:ext cx="519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title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8" name="TextBox 52"/>
          <p:cNvSpPr txBox="1">
            <a:spLocks noChangeArrowheads="1"/>
          </p:cNvSpPr>
          <p:nvPr/>
        </p:nvSpPr>
        <p:spPr bwMode="auto">
          <a:xfrm>
            <a:off x="6797301" y="4847255"/>
            <a:ext cx="728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Top-k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9" name="TextBox 53"/>
          <p:cNvSpPr txBox="1">
            <a:spLocks noChangeArrowheads="1"/>
          </p:cNvSpPr>
          <p:nvPr/>
        </p:nvSpPr>
        <p:spPr bwMode="auto">
          <a:xfrm>
            <a:off x="7400860" y="4868840"/>
            <a:ext cx="7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0" name="TextBox 54"/>
          <p:cNvSpPr txBox="1">
            <a:spLocks noChangeArrowheads="1"/>
          </p:cNvSpPr>
          <p:nvPr/>
        </p:nvSpPr>
        <p:spPr bwMode="auto">
          <a:xfrm>
            <a:off x="7340226" y="4333875"/>
            <a:ext cx="90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1" name="Straight Arrow Connector 160"/>
          <p:cNvCxnSpPr>
            <a:stCxn id="160" idx="2"/>
            <a:endCxn id="159" idx="0"/>
          </p:cNvCxnSpPr>
          <p:nvPr/>
        </p:nvCxnSpPr>
        <p:spPr>
          <a:xfrm rot="16200000" flipH="1">
            <a:off x="7697391" y="4767701"/>
            <a:ext cx="196411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56"/>
          <p:cNvSpPr txBox="1">
            <a:spLocks noChangeArrowheads="1"/>
          </p:cNvSpPr>
          <p:nvPr/>
        </p:nvSpPr>
        <p:spPr bwMode="auto">
          <a:xfrm>
            <a:off x="7322433" y="5406980"/>
            <a:ext cx="963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Soliman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3" name="Straight Arrow Connector 162"/>
          <p:cNvCxnSpPr>
            <a:stCxn id="159" idx="2"/>
            <a:endCxn id="162" idx="0"/>
          </p:cNvCxnSpPr>
          <p:nvPr/>
        </p:nvCxnSpPr>
        <p:spPr>
          <a:xfrm rot="16200000" flipH="1">
            <a:off x="7701591" y="5304332"/>
            <a:ext cx="199586" cy="5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7" idx="2"/>
            <a:endCxn id="158" idx="0"/>
          </p:cNvCxnSpPr>
          <p:nvPr/>
        </p:nvCxnSpPr>
        <p:spPr>
          <a:xfrm rot="16200000" flipH="1">
            <a:off x="7073580" y="4759202"/>
            <a:ext cx="174826" cy="1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56" idx="2"/>
            <a:endCxn id="157" idx="0"/>
          </p:cNvCxnSpPr>
          <p:nvPr/>
        </p:nvCxnSpPr>
        <p:spPr>
          <a:xfrm rot="5400000">
            <a:off x="7223809" y="4104150"/>
            <a:ext cx="166271" cy="293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56" idx="2"/>
            <a:endCxn id="160" idx="0"/>
          </p:cNvCxnSpPr>
          <p:nvPr/>
        </p:nvCxnSpPr>
        <p:spPr>
          <a:xfrm rot="16200000" flipH="1">
            <a:off x="7539963" y="4081173"/>
            <a:ext cx="166271" cy="3391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61"/>
          <p:cNvSpPr txBox="1">
            <a:spLocks noChangeArrowheads="1"/>
          </p:cNvSpPr>
          <p:nvPr/>
        </p:nvSpPr>
        <p:spPr bwMode="auto">
          <a:xfrm>
            <a:off x="6178838" y="4888815"/>
            <a:ext cx="80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8" name="TextBox 62"/>
          <p:cNvSpPr txBox="1">
            <a:spLocks noChangeArrowheads="1"/>
          </p:cNvSpPr>
          <p:nvPr/>
        </p:nvSpPr>
        <p:spPr bwMode="auto">
          <a:xfrm>
            <a:off x="6260726" y="5392584"/>
            <a:ext cx="642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Chen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9" name="Straight Arrow Connector 168"/>
          <p:cNvCxnSpPr>
            <a:stCxn id="167" idx="2"/>
            <a:endCxn id="168" idx="0"/>
          </p:cNvCxnSpPr>
          <p:nvPr/>
        </p:nvCxnSpPr>
        <p:spPr>
          <a:xfrm rot="16200000" flipH="1">
            <a:off x="6499522" y="5309910"/>
            <a:ext cx="165215" cy="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76" idx="2"/>
            <a:endCxn id="167" idx="0"/>
          </p:cNvCxnSpPr>
          <p:nvPr/>
        </p:nvCxnSpPr>
        <p:spPr>
          <a:xfrm rot="16200000" flipH="1">
            <a:off x="6465922" y="4772673"/>
            <a:ext cx="228469" cy="3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67" idx="2"/>
            <a:endCxn id="156" idx="0"/>
          </p:cNvCxnSpPr>
          <p:nvPr/>
        </p:nvCxnSpPr>
        <p:spPr>
          <a:xfrm rot="16200000" flipH="1">
            <a:off x="5622560" y="1998077"/>
            <a:ext cx="366296" cy="329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66"/>
          <p:cNvSpPr txBox="1">
            <a:spLocks noChangeArrowheads="1"/>
          </p:cNvSpPr>
          <p:nvPr/>
        </p:nvSpPr>
        <p:spPr bwMode="auto">
          <a:xfrm>
            <a:off x="985838" y="4358922"/>
            <a:ext cx="852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2007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3" name="TextBox 67"/>
          <p:cNvSpPr txBox="1">
            <a:spLocks noChangeArrowheads="1"/>
          </p:cNvSpPr>
          <p:nvPr/>
        </p:nvSpPr>
        <p:spPr bwMode="auto">
          <a:xfrm>
            <a:off x="1100777" y="3783013"/>
            <a:ext cx="604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year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4" name="Straight Arrow Connector 173"/>
          <p:cNvCxnSpPr>
            <a:stCxn id="173" idx="2"/>
            <a:endCxn id="172" idx="0"/>
          </p:cNvCxnSpPr>
          <p:nvPr/>
        </p:nvCxnSpPr>
        <p:spPr>
          <a:xfrm rot="16200000" flipH="1">
            <a:off x="1288962" y="4235801"/>
            <a:ext cx="237355" cy="8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7" idx="2"/>
            <a:endCxn id="173" idx="0"/>
          </p:cNvCxnSpPr>
          <p:nvPr/>
        </p:nvCxnSpPr>
        <p:spPr>
          <a:xfrm rot="5400000">
            <a:off x="2620411" y="2245540"/>
            <a:ext cx="320259" cy="2754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70"/>
          <p:cNvSpPr txBox="1">
            <a:spLocks noChangeArrowheads="1"/>
          </p:cNvSpPr>
          <p:nvPr/>
        </p:nvSpPr>
        <p:spPr bwMode="auto">
          <a:xfrm>
            <a:off x="6157561" y="4321792"/>
            <a:ext cx="841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7" name="Straight Arrow Connector 176"/>
          <p:cNvCxnSpPr>
            <a:stCxn id="143" idx="2"/>
            <a:endCxn id="176" idx="0"/>
          </p:cNvCxnSpPr>
          <p:nvPr/>
        </p:nvCxnSpPr>
        <p:spPr>
          <a:xfrm rot="16200000" flipH="1">
            <a:off x="6132921" y="3876464"/>
            <a:ext cx="154188" cy="73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80"/>
          <p:cNvSpPr txBox="1">
            <a:spLocks noChangeArrowheads="1"/>
          </p:cNvSpPr>
          <p:nvPr/>
        </p:nvSpPr>
        <p:spPr bwMode="auto">
          <a:xfrm>
            <a:off x="3942292" y="4892013"/>
            <a:ext cx="719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name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9" name="TextBox 81"/>
          <p:cNvSpPr txBox="1">
            <a:spLocks noChangeArrowheads="1"/>
          </p:cNvSpPr>
          <p:nvPr/>
        </p:nvSpPr>
        <p:spPr bwMode="auto">
          <a:xfrm>
            <a:off x="3881658" y="4343400"/>
            <a:ext cx="828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author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0" name="Straight Arrow Connector 179"/>
          <p:cNvCxnSpPr>
            <a:stCxn id="179" idx="2"/>
            <a:endCxn id="178" idx="0"/>
          </p:cNvCxnSpPr>
          <p:nvPr/>
        </p:nvCxnSpPr>
        <p:spPr>
          <a:xfrm rot="16200000" flipH="1">
            <a:off x="4193899" y="4784050"/>
            <a:ext cx="210059" cy="5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83"/>
          <p:cNvSpPr txBox="1">
            <a:spLocks noChangeArrowheads="1"/>
          </p:cNvSpPr>
          <p:nvPr/>
        </p:nvSpPr>
        <p:spPr bwMode="auto">
          <a:xfrm>
            <a:off x="3983236" y="5452646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Yang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2" name="Straight Arrow Connector 181"/>
          <p:cNvCxnSpPr>
            <a:stCxn id="178" idx="2"/>
            <a:endCxn id="181" idx="0"/>
          </p:cNvCxnSpPr>
          <p:nvPr/>
        </p:nvCxnSpPr>
        <p:spPr>
          <a:xfrm rot="16200000" flipH="1">
            <a:off x="4192244" y="5340184"/>
            <a:ext cx="222079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72" idx="2"/>
            <a:endCxn id="179" idx="0"/>
          </p:cNvCxnSpPr>
          <p:nvPr/>
        </p:nvCxnSpPr>
        <p:spPr>
          <a:xfrm rot="16200000" flipH="1">
            <a:off x="4049745" y="4097149"/>
            <a:ext cx="232946" cy="259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07"/>
          <p:cNvSpPr txBox="1">
            <a:spLocks noChangeArrowheads="1"/>
          </p:cNvSpPr>
          <p:nvPr/>
        </p:nvSpPr>
        <p:spPr bwMode="auto">
          <a:xfrm>
            <a:off x="4508721" y="4364037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chemeClr val="bg2">
                    <a:lumMod val="60000"/>
                    <a:lumOff val="40000"/>
                  </a:schemeClr>
                </a:solidFill>
              </a:rPr>
              <a:t>…</a:t>
            </a:r>
            <a:endParaRPr lang="zh-CN" altLang="en-US" sz="16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5" name="Straight Arrow Connector 184"/>
          <p:cNvCxnSpPr>
            <a:stCxn id="72" idx="2"/>
            <a:endCxn id="184" idx="0"/>
          </p:cNvCxnSpPr>
          <p:nvPr/>
        </p:nvCxnSpPr>
        <p:spPr>
          <a:xfrm rot="16200000" flipH="1">
            <a:off x="4306524" y="3840370"/>
            <a:ext cx="253583" cy="79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77"/>
          <p:cNvSpPr txBox="1">
            <a:spLocks noChangeArrowheads="1"/>
          </p:cNvSpPr>
          <p:nvPr/>
        </p:nvSpPr>
        <p:spPr bwMode="auto">
          <a:xfrm>
            <a:off x="5318080" y="25908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Q2: “SIGMOD, </a:t>
            </a:r>
            <a:r>
              <a:rPr lang="en-US" altLang="zh-CN" dirty="0" smtClean="0">
                <a:solidFill>
                  <a:srgbClr val="C00000"/>
                </a:solidFill>
              </a:rPr>
              <a:t>location</a:t>
            </a:r>
            <a:r>
              <a:rPr lang="en-US" altLang="zh-CN" dirty="0" smtClean="0"/>
              <a:t>”</a:t>
            </a:r>
          </a:p>
        </p:txBody>
      </p:sp>
      <p:sp>
        <p:nvSpPr>
          <p:cNvPr id="188" name="Oval 187"/>
          <p:cNvSpPr/>
          <p:nvPr/>
        </p:nvSpPr>
        <p:spPr>
          <a:xfrm>
            <a:off x="314744" y="4320822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89" name="TextBox 8"/>
          <p:cNvSpPr txBox="1">
            <a:spLocks noChangeArrowheads="1"/>
          </p:cNvSpPr>
          <p:nvPr/>
        </p:nvSpPr>
        <p:spPr bwMode="auto">
          <a:xfrm>
            <a:off x="1660480" y="4363268"/>
            <a:ext cx="966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Beijing</a:t>
            </a:r>
            <a:endParaRPr lang="zh-CN" alt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0" name="TextBox 9"/>
          <p:cNvSpPr txBox="1">
            <a:spLocks noChangeArrowheads="1"/>
          </p:cNvSpPr>
          <p:nvPr/>
        </p:nvSpPr>
        <p:spPr bwMode="auto">
          <a:xfrm>
            <a:off x="1711656" y="3787359"/>
            <a:ext cx="867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b="1" i="1" u="sng" dirty="0" smtClean="0">
                <a:solidFill>
                  <a:srgbClr val="C00000"/>
                </a:solidFill>
              </a:rPr>
              <a:t>location</a:t>
            </a:r>
            <a:endParaRPr lang="zh-CN" altLang="en-US" sz="1600" b="1" i="1" u="sng" dirty="0">
              <a:solidFill>
                <a:srgbClr val="C00000"/>
              </a:solidFill>
            </a:endParaRPr>
          </a:p>
        </p:txBody>
      </p:sp>
      <p:cxnSp>
        <p:nvCxnSpPr>
          <p:cNvPr id="191" name="Straight Arrow Connector 190"/>
          <p:cNvCxnSpPr>
            <a:stCxn id="190" idx="2"/>
            <a:endCxn id="189" idx="0"/>
          </p:cNvCxnSpPr>
          <p:nvPr/>
        </p:nvCxnSpPr>
        <p:spPr>
          <a:xfrm rot="5400000">
            <a:off x="2026030" y="4243757"/>
            <a:ext cx="237355" cy="1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67" idx="2"/>
            <a:endCxn id="190" idx="0"/>
          </p:cNvCxnSpPr>
          <p:nvPr/>
        </p:nvCxnSpPr>
        <p:spPr>
          <a:xfrm rot="5400000">
            <a:off x="2989410" y="2618885"/>
            <a:ext cx="324605" cy="2012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1703696" y="3738518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1" name="TextBox 77"/>
          <p:cNvSpPr txBox="1">
            <a:spLocks noChangeArrowheads="1"/>
          </p:cNvSpPr>
          <p:nvPr/>
        </p:nvSpPr>
        <p:spPr bwMode="auto">
          <a:xfrm>
            <a:off x="5252112" y="2902511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Q1: “SIGMOD, Beijing”</a:t>
            </a:r>
          </a:p>
        </p:txBody>
      </p:sp>
      <p:sp>
        <p:nvSpPr>
          <p:cNvPr id="83" name="Oval 82"/>
          <p:cNvSpPr/>
          <p:nvPr/>
        </p:nvSpPr>
        <p:spPr>
          <a:xfrm>
            <a:off x="1733264" y="4301463"/>
            <a:ext cx="857250" cy="4286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6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7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8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mph" presetSubtype="7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55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7" grpId="2"/>
      <p:bldP spid="68" grpId="0"/>
      <p:bldP spid="69" grpId="0"/>
      <p:bldP spid="72" grpId="0"/>
      <p:bldP spid="73" grpId="0"/>
      <p:bldP spid="74" grpId="0"/>
      <p:bldP spid="75" grpId="0"/>
      <p:bldP spid="76" grpId="0"/>
      <p:bldP spid="78" grpId="0"/>
      <p:bldP spid="143" grpId="0"/>
      <p:bldP spid="144" grpId="0"/>
      <p:bldP spid="145" grpId="0"/>
      <p:bldP spid="146" grpId="0"/>
      <p:bldP spid="147" grpId="0"/>
      <p:bldP spid="149" grpId="0"/>
      <p:bldP spid="156" grpId="0"/>
      <p:bldP spid="157" grpId="0"/>
      <p:bldP spid="158" grpId="0"/>
      <p:bldP spid="159" grpId="0"/>
      <p:bldP spid="160" grpId="0"/>
      <p:bldP spid="162" grpId="0"/>
      <p:bldP spid="167" grpId="0"/>
      <p:bldP spid="168" grpId="0"/>
      <p:bldP spid="172" grpId="0"/>
      <p:bldP spid="173" grpId="0"/>
      <p:bldP spid="176" grpId="0"/>
      <p:bldP spid="178" grpId="0"/>
      <p:bldP spid="179" grpId="0"/>
      <p:bldP spid="181" grpId="0"/>
      <p:bldP spid="184" grpId="0"/>
      <p:bldP spid="187" grpId="0"/>
      <p:bldP spid="188" grpId="0" animBg="1"/>
      <p:bldP spid="189" grpId="0"/>
      <p:bldP spid="190" grpId="0"/>
      <p:bldP spid="190" grpId="1"/>
      <p:bldP spid="190" grpId="2"/>
      <p:bldP spid="194" grpId="0" animBg="1"/>
      <p:bldP spid="194" grpId="1" animBg="1"/>
      <p:bldP spid="81" grpId="0"/>
      <p:bldP spid="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Query Result Definition and Algorithms 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Trees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Nested Graphs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Graphs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RDBMS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ea typeface="宋体" pitchFamily="2" charset="-122"/>
              </a:rPr>
              <a:t>Result Analysis and Evaluation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Searching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36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100138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Searching Nested Graphs /1 </a:t>
            </a:r>
            <a:r>
              <a:rPr lang="en-US" altLang="zh-CN" sz="3200" baseline="30000" dirty="0" smtClean="0">
                <a:ea typeface="宋体" pitchFamily="2" charset="-122"/>
              </a:rPr>
              <a:t>[</a:t>
            </a:r>
            <a:r>
              <a:rPr lang="en-US" altLang="zh-CN" sz="3200" baseline="30000" dirty="0" err="1" smtClean="0">
                <a:ea typeface="宋体" pitchFamily="2" charset="-122"/>
              </a:rPr>
              <a:t>Shao</a:t>
            </a:r>
            <a:r>
              <a:rPr lang="en-US" altLang="zh-CN" sz="3200" baseline="30000" dirty="0" smtClean="0">
                <a:ea typeface="宋体" pitchFamily="2" charset="-122"/>
              </a:rPr>
              <a:t> et al. ICDE 09 (demo)]</a:t>
            </a:r>
            <a:endParaRPr lang="zh-CN" altLang="en-US" sz="3200" baseline="30000" dirty="0" smtClean="0">
              <a:ea typeface="宋体" pitchFamily="2" charset="-122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087438"/>
            <a:ext cx="8686800" cy="1579562"/>
          </a:xfrm>
        </p:spPr>
        <p:txBody>
          <a:bodyPr/>
          <a:lstStyle/>
          <a:p>
            <a:r>
              <a:rPr lang="en-US" altLang="zh-CN" sz="2200" dirty="0" smtClean="0">
                <a:ea typeface="宋体" pitchFamily="2" charset="-122"/>
              </a:rPr>
              <a:t>Multi-resolution data are used in workflows, spatial and temporal data.</a:t>
            </a:r>
          </a:p>
          <a:p>
            <a:r>
              <a:rPr lang="en-US" altLang="zh-CN" sz="2200" dirty="0" smtClean="0">
                <a:ea typeface="宋体" pitchFamily="2" charset="-122"/>
              </a:rPr>
              <a:t>Workflows are widely used in scientific, business domains as well as in daily life.</a:t>
            </a:r>
          </a:p>
          <a:p>
            <a:pPr>
              <a:buNone/>
            </a:pP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3A6CF6-A55D-419E-A55B-BF52CB73DA47}" type="slidenum">
              <a:rPr lang="zh-CN" altLang="en-US" smtClean="0">
                <a:ea typeface="宋体" pitchFamily="2" charset="-122"/>
              </a:rPr>
              <a:pPr/>
              <a:t>37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2774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ADD41CC-6229-42B5-8839-73510FB87F4D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2775" name="TextBox 3"/>
          <p:cNvSpPr txBox="1">
            <a:spLocks noChangeArrowheads="1"/>
          </p:cNvSpPr>
          <p:nvPr/>
        </p:nvSpPr>
        <p:spPr bwMode="auto">
          <a:xfrm>
            <a:off x="3167063" y="2277070"/>
            <a:ext cx="1671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smtClean="0">
                <a:cs typeface="Times New Roman" pitchFamily="18" charset="0"/>
              </a:rPr>
              <a:t>curry </a:t>
            </a:r>
            <a:r>
              <a:rPr lang="en-US" altLang="zh-CN" sz="1800" dirty="0" smtClean="0">
                <a:cs typeface="Times New Roman" pitchFamily="18" charset="0"/>
              </a:rPr>
              <a:t>chicken</a:t>
            </a:r>
            <a:endParaRPr lang="en-US" altLang="zh-CN" sz="1800" dirty="0">
              <a:cs typeface="Times New Roman" pitchFamily="18" charset="0"/>
            </a:endParaRPr>
          </a:p>
        </p:txBody>
      </p:sp>
      <p:sp>
        <p:nvSpPr>
          <p:cNvPr id="32776" name="TextBox 5"/>
          <p:cNvSpPr txBox="1">
            <a:spLocks noChangeArrowheads="1"/>
          </p:cNvSpPr>
          <p:nvPr/>
        </p:nvSpPr>
        <p:spPr bwMode="auto">
          <a:xfrm>
            <a:off x="1549400" y="3051770"/>
            <a:ext cx="2116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make chicken broth</a:t>
            </a: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1549400" y="3477220"/>
            <a:ext cx="210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preprocess chicken</a:t>
            </a:r>
          </a:p>
        </p:txBody>
      </p:sp>
      <p:sp>
        <p:nvSpPr>
          <p:cNvPr id="32778" name="TextBox 7"/>
          <p:cNvSpPr txBox="1">
            <a:spLocks noChangeArrowheads="1"/>
          </p:cNvSpPr>
          <p:nvPr/>
        </p:nvSpPr>
        <p:spPr bwMode="auto">
          <a:xfrm>
            <a:off x="3987800" y="312797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cook chicken</a:t>
            </a:r>
          </a:p>
        </p:txBody>
      </p:sp>
      <p:sp>
        <p:nvSpPr>
          <p:cNvPr id="32779" name="TextBox 8"/>
          <p:cNvSpPr txBox="1">
            <a:spLocks noChangeArrowheads="1"/>
          </p:cNvSpPr>
          <p:nvPr/>
        </p:nvSpPr>
        <p:spPr bwMode="auto">
          <a:xfrm>
            <a:off x="5664200" y="3064470"/>
            <a:ext cx="757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serve</a:t>
            </a:r>
          </a:p>
        </p:txBody>
      </p:sp>
      <p:cxnSp>
        <p:nvCxnSpPr>
          <p:cNvPr id="12" name="Straight Arrow Connector 11"/>
          <p:cNvCxnSpPr>
            <a:stCxn id="32777" idx="3"/>
            <a:endCxn id="32778" idx="1"/>
          </p:cNvCxnSpPr>
          <p:nvPr/>
        </p:nvCxnSpPr>
        <p:spPr>
          <a:xfrm flipV="1">
            <a:off x="3657600" y="3451136"/>
            <a:ext cx="330200" cy="21075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2778" idx="3"/>
            <a:endCxn id="32779" idx="1"/>
          </p:cNvCxnSpPr>
          <p:nvPr/>
        </p:nvCxnSpPr>
        <p:spPr>
          <a:xfrm flipV="1">
            <a:off x="5054600" y="3249136"/>
            <a:ext cx="609600" cy="20200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12900" y="3039070"/>
            <a:ext cx="50292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32783" name="TextBox 20"/>
          <p:cNvSpPr txBox="1">
            <a:spLocks noChangeArrowheads="1"/>
          </p:cNvSpPr>
          <p:nvPr/>
        </p:nvSpPr>
        <p:spPr bwMode="auto">
          <a:xfrm>
            <a:off x="5080000" y="3585170"/>
            <a:ext cx="1595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make rice pilaf</a:t>
            </a:r>
          </a:p>
        </p:txBody>
      </p:sp>
      <p:cxnSp>
        <p:nvCxnSpPr>
          <p:cNvPr id="32784" name="Straight Arrow Connector 32"/>
          <p:cNvCxnSpPr>
            <a:cxnSpLocks noChangeShapeType="1"/>
            <a:stCxn id="32783" idx="0"/>
            <a:endCxn id="32779" idx="2"/>
          </p:cNvCxnSpPr>
          <p:nvPr/>
        </p:nvCxnSpPr>
        <p:spPr bwMode="auto">
          <a:xfrm rot="5400000" flipH="1" flipV="1">
            <a:off x="5884585" y="3426936"/>
            <a:ext cx="151368" cy="165100"/>
          </a:xfrm>
          <a:prstGeom prst="straightConnector1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32785" name="TextBox 80"/>
          <p:cNvSpPr txBox="1">
            <a:spLocks noChangeArrowheads="1"/>
          </p:cNvSpPr>
          <p:nvPr/>
        </p:nvSpPr>
        <p:spPr bwMode="auto">
          <a:xfrm>
            <a:off x="1042987" y="4448770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tenderize </a:t>
            </a:r>
            <a:r>
              <a:rPr lang="en-US" altLang="zh-CN" sz="1800" dirty="0" smtClean="0">
                <a:cs typeface="Times New Roman" pitchFamily="18" charset="0"/>
              </a:rPr>
              <a:t>chicken breast</a:t>
            </a:r>
            <a:endParaRPr lang="en-US" altLang="zh-CN" sz="1800" dirty="0">
              <a:cs typeface="Times New Roman" pitchFamily="18" charset="0"/>
            </a:endParaRPr>
          </a:p>
        </p:txBody>
      </p:sp>
      <p:sp>
        <p:nvSpPr>
          <p:cNvPr id="32786" name="TextBox 117"/>
          <p:cNvSpPr txBox="1">
            <a:spLocks noChangeArrowheads="1"/>
          </p:cNvSpPr>
          <p:nvPr/>
        </p:nvSpPr>
        <p:spPr bwMode="auto">
          <a:xfrm>
            <a:off x="2959100" y="4550370"/>
            <a:ext cx="99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concoct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3000" y="4448770"/>
            <a:ext cx="38100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7862" y="2307232"/>
            <a:ext cx="1544637" cy="304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32789" name="TextBox 149"/>
          <p:cNvSpPr txBox="1">
            <a:spLocks noChangeArrowheads="1"/>
          </p:cNvSpPr>
          <p:nvPr/>
        </p:nvSpPr>
        <p:spPr bwMode="auto">
          <a:xfrm>
            <a:off x="5089526" y="4958139"/>
            <a:ext cx="869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stir in flour</a:t>
            </a:r>
          </a:p>
        </p:txBody>
      </p:sp>
      <p:sp>
        <p:nvSpPr>
          <p:cNvPr id="32790" name="TextBox 150"/>
          <p:cNvSpPr txBox="1">
            <a:spLocks noChangeArrowheads="1"/>
          </p:cNvSpPr>
          <p:nvPr/>
        </p:nvSpPr>
        <p:spPr bwMode="auto">
          <a:xfrm>
            <a:off x="6146800" y="4448770"/>
            <a:ext cx="99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add chicken broth</a:t>
            </a:r>
          </a:p>
        </p:txBody>
      </p:sp>
      <p:cxnSp>
        <p:nvCxnSpPr>
          <p:cNvPr id="23" name="Straight Arrow Connector 22"/>
          <p:cNvCxnSpPr>
            <a:stCxn id="32789" idx="3"/>
            <a:endCxn id="32790" idx="1"/>
          </p:cNvCxnSpPr>
          <p:nvPr/>
        </p:nvCxnSpPr>
        <p:spPr>
          <a:xfrm flipV="1">
            <a:off x="5959476" y="4910435"/>
            <a:ext cx="187324" cy="37087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80000" y="4448770"/>
            <a:ext cx="358140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ea typeface="宋体" charset="-122"/>
            </a:endParaRPr>
          </a:p>
        </p:txBody>
      </p:sp>
      <p:cxnSp>
        <p:nvCxnSpPr>
          <p:cNvPr id="25" name="Straight Arrow Connector 24"/>
          <p:cNvCxnSpPr>
            <a:stCxn id="32790" idx="3"/>
            <a:endCxn id="32812" idx="1"/>
          </p:cNvCxnSpPr>
          <p:nvPr/>
        </p:nvCxnSpPr>
        <p:spPr>
          <a:xfrm>
            <a:off x="7137400" y="4910435"/>
            <a:ext cx="279400" cy="36830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TextBox 166"/>
          <p:cNvSpPr txBox="1">
            <a:spLocks noChangeArrowheads="1"/>
          </p:cNvSpPr>
          <p:nvPr/>
        </p:nvSpPr>
        <p:spPr bwMode="auto">
          <a:xfrm>
            <a:off x="2290763" y="5413970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add green pepper &amp; onion</a:t>
            </a:r>
          </a:p>
        </p:txBody>
      </p:sp>
      <p:sp>
        <p:nvSpPr>
          <p:cNvPr id="32795" name="TextBox 168"/>
          <p:cNvSpPr txBox="1">
            <a:spLocks noChangeArrowheads="1"/>
          </p:cNvSpPr>
          <p:nvPr/>
        </p:nvSpPr>
        <p:spPr bwMode="auto">
          <a:xfrm>
            <a:off x="3706812" y="5553670"/>
            <a:ext cx="1233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 err="1">
                <a:cs typeface="Times New Roman" pitchFamily="18" charset="0"/>
              </a:rPr>
              <a:t>saute</a:t>
            </a:r>
            <a:r>
              <a:rPr lang="en-US" altLang="zh-CN" sz="1800" dirty="0">
                <a:cs typeface="Times New Roman" pitchFamily="18" charset="0"/>
              </a:rPr>
              <a:t> until </a:t>
            </a:r>
            <a:r>
              <a:rPr lang="en-US" altLang="zh-CN" sz="1800" dirty="0" smtClean="0">
                <a:cs typeface="Times New Roman" pitchFamily="18" charset="0"/>
              </a:rPr>
              <a:t>tender</a:t>
            </a:r>
            <a:endParaRPr lang="en-US" altLang="zh-CN" sz="1800" dirty="0"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stCxn id="32794" idx="3"/>
            <a:endCxn id="32795" idx="1"/>
          </p:cNvCxnSpPr>
          <p:nvPr/>
        </p:nvCxnSpPr>
        <p:spPr>
          <a:xfrm>
            <a:off x="3433763" y="5875635"/>
            <a:ext cx="273049" cy="120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77900" y="5433020"/>
            <a:ext cx="38862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ea typeface="宋体" charset="-122"/>
            </a:endParaRPr>
          </a:p>
        </p:txBody>
      </p:sp>
      <p:cxnSp>
        <p:nvCxnSpPr>
          <p:cNvPr id="40" name="Straight Arrow Connector 39"/>
          <p:cNvCxnSpPr>
            <a:stCxn id="32776" idx="3"/>
            <a:endCxn id="32778" idx="1"/>
          </p:cNvCxnSpPr>
          <p:nvPr/>
        </p:nvCxnSpPr>
        <p:spPr>
          <a:xfrm>
            <a:off x="3665537" y="3236436"/>
            <a:ext cx="322263" cy="21470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9" name="TextBox 150"/>
          <p:cNvSpPr txBox="1">
            <a:spLocks noChangeArrowheads="1"/>
          </p:cNvSpPr>
          <p:nvPr/>
        </p:nvSpPr>
        <p:spPr bwMode="auto">
          <a:xfrm>
            <a:off x="6197600" y="5337770"/>
            <a:ext cx="99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add coconut milk</a:t>
            </a:r>
          </a:p>
        </p:txBody>
      </p:sp>
      <p:cxnSp>
        <p:nvCxnSpPr>
          <p:cNvPr id="42" name="Straight Arrow Connector 41"/>
          <p:cNvCxnSpPr>
            <a:stCxn id="32789" idx="3"/>
            <a:endCxn id="32809" idx="1"/>
          </p:cNvCxnSpPr>
          <p:nvPr/>
        </p:nvCxnSpPr>
        <p:spPr>
          <a:xfrm>
            <a:off x="5959476" y="5281305"/>
            <a:ext cx="238124" cy="51813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809" idx="3"/>
            <a:endCxn id="32812" idx="1"/>
          </p:cNvCxnSpPr>
          <p:nvPr/>
        </p:nvCxnSpPr>
        <p:spPr>
          <a:xfrm flipV="1">
            <a:off x="7188200" y="5278735"/>
            <a:ext cx="228600" cy="52070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12" name="TextBox 150"/>
          <p:cNvSpPr txBox="1">
            <a:spLocks noChangeArrowheads="1"/>
          </p:cNvSpPr>
          <p:nvPr/>
        </p:nvSpPr>
        <p:spPr bwMode="auto">
          <a:xfrm>
            <a:off x="7416800" y="481707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cook and stir until solid</a:t>
            </a:r>
          </a:p>
        </p:txBody>
      </p:sp>
      <p:sp>
        <p:nvSpPr>
          <p:cNvPr id="32813" name="TextBox 104"/>
          <p:cNvSpPr txBox="1">
            <a:spLocks noChangeArrowheads="1"/>
          </p:cNvSpPr>
          <p:nvPr/>
        </p:nvSpPr>
        <p:spPr bwMode="auto">
          <a:xfrm>
            <a:off x="977900" y="5553670"/>
            <a:ext cx="1042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put into skillet</a:t>
            </a:r>
          </a:p>
        </p:txBody>
      </p:sp>
      <p:cxnSp>
        <p:nvCxnSpPr>
          <p:cNvPr id="46" name="Straight Arrow Connector 45"/>
          <p:cNvCxnSpPr>
            <a:stCxn id="32813" idx="3"/>
            <a:endCxn id="32794" idx="1"/>
          </p:cNvCxnSpPr>
          <p:nvPr/>
        </p:nvCxnSpPr>
        <p:spPr>
          <a:xfrm flipV="1">
            <a:off x="2020888" y="5875635"/>
            <a:ext cx="269875" cy="120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17" name="Straight Connector 90"/>
          <p:cNvCxnSpPr>
            <a:cxnSpLocks noChangeShapeType="1"/>
            <a:endCxn id="32778" idx="2"/>
          </p:cNvCxnSpPr>
          <p:nvPr/>
        </p:nvCxnSpPr>
        <p:spPr bwMode="auto">
          <a:xfrm rot="16200000" flipV="1">
            <a:off x="4476066" y="3819436"/>
            <a:ext cx="674469" cy="58420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50" name="Straight Connector 49"/>
          <p:cNvCxnSpPr>
            <a:endCxn id="32777" idx="2"/>
          </p:cNvCxnSpPr>
          <p:nvPr/>
        </p:nvCxnSpPr>
        <p:spPr>
          <a:xfrm rot="10800000">
            <a:off x="2603500" y="3846552"/>
            <a:ext cx="2273302" cy="60221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19" name="Straight Connector 95"/>
          <p:cNvCxnSpPr>
            <a:cxnSpLocks noChangeShapeType="1"/>
            <a:stCxn id="20" idx="2"/>
          </p:cNvCxnSpPr>
          <p:nvPr/>
        </p:nvCxnSpPr>
        <p:spPr bwMode="auto">
          <a:xfrm rot="5400000">
            <a:off x="2638822" y="1649611"/>
            <a:ext cx="388938" cy="2313781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32820" name="Straight Connector 98"/>
          <p:cNvCxnSpPr>
            <a:cxnSpLocks noChangeShapeType="1"/>
            <a:stCxn id="20" idx="2"/>
          </p:cNvCxnSpPr>
          <p:nvPr/>
        </p:nvCxnSpPr>
        <p:spPr bwMode="auto">
          <a:xfrm rot="16200000" flipH="1">
            <a:off x="5115322" y="1486890"/>
            <a:ext cx="388938" cy="2639221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32825" name="Straight Connector 116"/>
          <p:cNvCxnSpPr>
            <a:cxnSpLocks noChangeShapeType="1"/>
            <a:stCxn id="32786" idx="2"/>
          </p:cNvCxnSpPr>
          <p:nvPr/>
        </p:nvCxnSpPr>
        <p:spPr bwMode="auto">
          <a:xfrm rot="5400000">
            <a:off x="1964254" y="3946049"/>
            <a:ext cx="519668" cy="2466975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58" name="Straight Connector 57"/>
          <p:cNvCxnSpPr>
            <a:stCxn id="32778" idx="2"/>
          </p:cNvCxnSpPr>
          <p:nvPr/>
        </p:nvCxnSpPr>
        <p:spPr>
          <a:xfrm rot="16200000" flipH="1">
            <a:off x="6266766" y="2028735"/>
            <a:ext cx="674471" cy="4165602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27" name="Straight Connector 130"/>
          <p:cNvCxnSpPr>
            <a:cxnSpLocks noChangeShapeType="1"/>
            <a:stCxn id="32777" idx="2"/>
          </p:cNvCxnSpPr>
          <p:nvPr/>
        </p:nvCxnSpPr>
        <p:spPr bwMode="auto">
          <a:xfrm rot="5400000">
            <a:off x="1572141" y="3417411"/>
            <a:ext cx="602218" cy="146050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32829" name="Straight Arrow Connector 131"/>
          <p:cNvCxnSpPr>
            <a:cxnSpLocks noChangeShapeType="1"/>
          </p:cNvCxnSpPr>
          <p:nvPr/>
        </p:nvCxnSpPr>
        <p:spPr bwMode="auto">
          <a:xfrm>
            <a:off x="2590800" y="4753570"/>
            <a:ext cx="304800" cy="0"/>
          </a:xfrm>
          <a:prstGeom prst="straightConnector1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32830" name="TextBox 117"/>
          <p:cNvSpPr txBox="1">
            <a:spLocks noChangeArrowheads="1"/>
          </p:cNvSpPr>
          <p:nvPr/>
        </p:nvSpPr>
        <p:spPr bwMode="auto">
          <a:xfrm>
            <a:off x="228600" y="4003238"/>
            <a:ext cx="6858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>
                <a:cs typeface="Times New Roman" pitchFamily="18" charset="0"/>
              </a:rPr>
              <a:t>……</a:t>
            </a:r>
            <a:endParaRPr lang="zh-CN" altLang="en-US" sz="1800">
              <a:cs typeface="Times New Roman" pitchFamily="18" charset="0"/>
            </a:endParaRPr>
          </a:p>
        </p:txBody>
      </p:sp>
      <p:cxnSp>
        <p:nvCxnSpPr>
          <p:cNvPr id="32832" name="Straight Connector 116"/>
          <p:cNvCxnSpPr>
            <a:cxnSpLocks noChangeShapeType="1"/>
          </p:cNvCxnSpPr>
          <p:nvPr/>
        </p:nvCxnSpPr>
        <p:spPr bwMode="auto">
          <a:xfrm flipV="1">
            <a:off x="6027737" y="2397125"/>
            <a:ext cx="257175" cy="1588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65" name="Straight Arrow Connector 64"/>
          <p:cNvCxnSpPr/>
          <p:nvPr/>
        </p:nvCxnSpPr>
        <p:spPr>
          <a:xfrm>
            <a:off x="6027737" y="2671763"/>
            <a:ext cx="257175" cy="1587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34" name="TextBox 124"/>
          <p:cNvSpPr txBox="1">
            <a:spLocks noChangeArrowheads="1"/>
          </p:cNvSpPr>
          <p:nvPr/>
        </p:nvSpPr>
        <p:spPr bwMode="auto">
          <a:xfrm>
            <a:off x="6400800" y="2209800"/>
            <a:ext cx="2386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expansion edge (across layers)</a:t>
            </a:r>
          </a:p>
        </p:txBody>
      </p:sp>
      <p:sp>
        <p:nvSpPr>
          <p:cNvPr id="32835" name="TextBox 125"/>
          <p:cNvSpPr txBox="1">
            <a:spLocks noChangeArrowheads="1"/>
          </p:cNvSpPr>
          <p:nvPr/>
        </p:nvSpPr>
        <p:spPr bwMode="auto">
          <a:xfrm>
            <a:off x="6407150" y="2549525"/>
            <a:ext cx="252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dataflow edge (within one layer)</a:t>
            </a:r>
          </a:p>
        </p:txBody>
      </p:sp>
      <p:sp>
        <p:nvSpPr>
          <p:cNvPr id="32837" name="TextBox 117"/>
          <p:cNvSpPr txBox="1">
            <a:spLocks noChangeArrowheads="1"/>
          </p:cNvSpPr>
          <p:nvPr/>
        </p:nvSpPr>
        <p:spPr bwMode="auto">
          <a:xfrm>
            <a:off x="4241800" y="4550370"/>
            <a:ext cx="708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800" dirty="0">
                <a:cs typeface="Times New Roman" pitchFamily="18" charset="0"/>
              </a:rPr>
              <a:t>slice</a:t>
            </a:r>
          </a:p>
        </p:txBody>
      </p:sp>
      <p:cxnSp>
        <p:nvCxnSpPr>
          <p:cNvPr id="32838" name="Straight Arrow Connector 131"/>
          <p:cNvCxnSpPr>
            <a:cxnSpLocks noChangeShapeType="1"/>
          </p:cNvCxnSpPr>
          <p:nvPr/>
        </p:nvCxnSpPr>
        <p:spPr bwMode="auto">
          <a:xfrm>
            <a:off x="3962400" y="4753570"/>
            <a:ext cx="304800" cy="0"/>
          </a:xfrm>
          <a:prstGeom prst="straightConnector1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145" name="Straight Connector 116"/>
          <p:cNvCxnSpPr>
            <a:cxnSpLocks noChangeShapeType="1"/>
            <a:stCxn id="32786" idx="2"/>
          </p:cNvCxnSpPr>
          <p:nvPr/>
        </p:nvCxnSpPr>
        <p:spPr bwMode="auto">
          <a:xfrm rot="16200000" flipH="1">
            <a:off x="3907353" y="4469923"/>
            <a:ext cx="519670" cy="1419227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152" name="Straight Connector 130"/>
          <p:cNvCxnSpPr>
            <a:cxnSpLocks noChangeShapeType="1"/>
            <a:stCxn id="32776" idx="2"/>
          </p:cNvCxnSpPr>
          <p:nvPr/>
        </p:nvCxnSpPr>
        <p:spPr bwMode="auto">
          <a:xfrm rot="5400000">
            <a:off x="1132801" y="2516902"/>
            <a:ext cx="570468" cy="2378869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155" name="Straight Connector 130"/>
          <p:cNvCxnSpPr>
            <a:cxnSpLocks noChangeShapeType="1"/>
            <a:stCxn id="32776" idx="2"/>
          </p:cNvCxnSpPr>
          <p:nvPr/>
        </p:nvCxnSpPr>
        <p:spPr bwMode="auto">
          <a:xfrm rot="5400000">
            <a:off x="1475700" y="2859803"/>
            <a:ext cx="570470" cy="1693069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C61927-AF78-4019-8889-0C0692D8FCB0}" type="slidenum">
              <a:rPr lang="zh-CN" altLang="en-US" smtClean="0">
                <a:ea typeface="宋体" pitchFamily="2" charset="-122"/>
              </a:rPr>
              <a:pPr/>
              <a:t>38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3797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646C41B-B5F2-4AF7-B993-784325C3791F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990600" y="18415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600">
                <a:cs typeface="Times New Roman" pitchFamily="18" charset="0"/>
              </a:rPr>
              <a:t>preprocess chicken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009900" y="1844674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600" dirty="0">
                <a:cs typeface="Times New Roman" pitchFamily="18" charset="0"/>
              </a:rPr>
              <a:t>cook chicken</a:t>
            </a:r>
          </a:p>
        </p:txBody>
      </p:sp>
      <p:cxnSp>
        <p:nvCxnSpPr>
          <p:cNvPr id="9" name="Straight Arrow Connector 8"/>
          <p:cNvCxnSpPr>
            <a:stCxn id="33798" idx="3"/>
            <a:endCxn id="33799" idx="1"/>
          </p:cNvCxnSpPr>
          <p:nvPr/>
        </p:nvCxnSpPr>
        <p:spPr>
          <a:xfrm>
            <a:off x="2286000" y="2133888"/>
            <a:ext cx="723900" cy="3174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xtBox 80"/>
          <p:cNvSpPr txBox="1">
            <a:spLocks noChangeArrowheads="1"/>
          </p:cNvSpPr>
          <p:nvPr/>
        </p:nvSpPr>
        <p:spPr bwMode="auto">
          <a:xfrm>
            <a:off x="1090612" y="2954337"/>
            <a:ext cx="1093788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600" dirty="0">
                <a:cs typeface="Times New Roman" pitchFamily="18" charset="0"/>
              </a:rPr>
              <a:t>tenderize </a:t>
            </a:r>
            <a:r>
              <a:rPr lang="en-US" altLang="zh-CN" sz="1600" b="1" i="1" dirty="0">
                <a:cs typeface="Times New Roman" pitchFamily="18" charset="0"/>
              </a:rPr>
              <a:t>chicken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zh-CN" sz="1600" b="1" i="1" dirty="0">
                <a:cs typeface="Times New Roman" pitchFamily="18" charset="0"/>
              </a:rPr>
              <a:t>breast</a:t>
            </a:r>
          </a:p>
        </p:txBody>
      </p:sp>
      <p:sp>
        <p:nvSpPr>
          <p:cNvPr id="33802" name="TextBox 117"/>
          <p:cNvSpPr txBox="1">
            <a:spLocks noChangeArrowheads="1"/>
          </p:cNvSpPr>
          <p:nvPr/>
        </p:nvSpPr>
        <p:spPr bwMode="auto">
          <a:xfrm>
            <a:off x="2501900" y="3230146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600">
                <a:cs typeface="Times New Roman" pitchFamily="18" charset="0"/>
              </a:rPr>
              <a:t>concoct</a:t>
            </a:r>
          </a:p>
        </p:txBody>
      </p:sp>
      <p:sp>
        <p:nvSpPr>
          <p:cNvPr id="33803" name="TextBox 168"/>
          <p:cNvSpPr txBox="1">
            <a:spLocks noChangeArrowheads="1"/>
          </p:cNvSpPr>
          <p:nvPr/>
        </p:nvSpPr>
        <p:spPr bwMode="auto">
          <a:xfrm>
            <a:off x="2222500" y="3898900"/>
            <a:ext cx="13970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600" b="1" i="1" dirty="0" err="1">
                <a:cs typeface="Times New Roman" pitchFamily="18" charset="0"/>
              </a:rPr>
              <a:t>saute</a:t>
            </a:r>
            <a:r>
              <a:rPr lang="en-US" altLang="zh-CN" sz="1600" dirty="0">
                <a:cs typeface="Times New Roman" pitchFamily="18" charset="0"/>
              </a:rPr>
              <a:t> until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zh-CN" sz="1600" dirty="0">
                <a:cs typeface="Times New Roman" pitchFamily="18" charset="0"/>
              </a:rPr>
              <a:t>tender</a:t>
            </a:r>
          </a:p>
        </p:txBody>
      </p:sp>
      <p:sp>
        <p:nvSpPr>
          <p:cNvPr id="33804" name="TextBox 150"/>
          <p:cNvSpPr txBox="1">
            <a:spLocks noChangeArrowheads="1"/>
          </p:cNvSpPr>
          <p:nvPr/>
        </p:nvSpPr>
        <p:spPr bwMode="auto">
          <a:xfrm>
            <a:off x="3365500" y="2801203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zh-CN" sz="1600" dirty="0">
                <a:cs typeface="Times New Roman" pitchFamily="18" charset="0"/>
              </a:rPr>
              <a:t>add </a:t>
            </a:r>
            <a:r>
              <a:rPr lang="en-US" altLang="zh-CN" sz="1600" b="1" i="1" dirty="0">
                <a:cs typeface="Times New Roman" pitchFamily="18" charset="0"/>
              </a:rPr>
              <a:t>coconut milk</a:t>
            </a:r>
          </a:p>
        </p:txBody>
      </p:sp>
      <p:cxnSp>
        <p:nvCxnSpPr>
          <p:cNvPr id="33805" name="Straight Arrow Connector 131"/>
          <p:cNvCxnSpPr>
            <a:cxnSpLocks noChangeShapeType="1"/>
            <a:stCxn id="33801" idx="3"/>
            <a:endCxn id="33802" idx="1"/>
          </p:cNvCxnSpPr>
          <p:nvPr/>
        </p:nvCxnSpPr>
        <p:spPr bwMode="auto">
          <a:xfrm>
            <a:off x="2184400" y="3394458"/>
            <a:ext cx="317500" cy="4965"/>
          </a:xfrm>
          <a:prstGeom prst="straightConnector1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33806" name="Straight Connector 77"/>
          <p:cNvCxnSpPr>
            <a:cxnSpLocks noChangeShapeType="1"/>
            <a:stCxn id="33798" idx="2"/>
            <a:endCxn id="33801" idx="0"/>
          </p:cNvCxnSpPr>
          <p:nvPr/>
        </p:nvCxnSpPr>
        <p:spPr bwMode="auto">
          <a:xfrm rot="5400000">
            <a:off x="1373872" y="2689909"/>
            <a:ext cx="528062" cy="794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33807" name="Straight Connector 77"/>
          <p:cNvCxnSpPr>
            <a:cxnSpLocks noChangeShapeType="1"/>
            <a:stCxn id="33799" idx="2"/>
            <a:endCxn id="33804" idx="0"/>
          </p:cNvCxnSpPr>
          <p:nvPr/>
        </p:nvCxnSpPr>
        <p:spPr bwMode="auto">
          <a:xfrm rot="16200000" flipH="1">
            <a:off x="3516173" y="2456576"/>
            <a:ext cx="371754" cy="31750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33808" name="Straight Connector 77"/>
          <p:cNvCxnSpPr>
            <a:cxnSpLocks noChangeShapeType="1"/>
            <a:stCxn id="33802" idx="2"/>
            <a:endCxn id="33803" idx="0"/>
          </p:cNvCxnSpPr>
          <p:nvPr/>
        </p:nvCxnSpPr>
        <p:spPr bwMode="auto">
          <a:xfrm rot="5400000">
            <a:off x="2755900" y="3733800"/>
            <a:ext cx="330200" cy="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</p:spPr>
      </p:cxnSp>
      <p:sp>
        <p:nvSpPr>
          <p:cNvPr id="33809" name="TextBox 26"/>
          <p:cNvSpPr txBox="1">
            <a:spLocks noChangeArrowheads="1"/>
          </p:cNvSpPr>
          <p:nvPr/>
        </p:nvSpPr>
        <p:spPr bwMode="auto">
          <a:xfrm>
            <a:off x="3962400" y="22860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/>
              <a:t>“chicken </a:t>
            </a:r>
            <a:r>
              <a:rPr lang="en-US" altLang="zh-CN" dirty="0"/>
              <a:t>breast, coconut milk, </a:t>
            </a:r>
            <a:r>
              <a:rPr lang="en-US" altLang="zh-CN" dirty="0" err="1"/>
              <a:t>saute</a:t>
            </a:r>
            <a:r>
              <a:rPr lang="en-US" altLang="zh-CN" dirty="0"/>
              <a:t>”</a:t>
            </a:r>
            <a:endParaRPr lang="zh-CN" altLang="en-US" dirty="0"/>
          </a:p>
        </p:txBody>
      </p:sp>
      <p:sp>
        <p:nvSpPr>
          <p:cNvPr id="33810" name="Content Placeholder 2"/>
          <p:cNvSpPr>
            <a:spLocks noGrp="1"/>
          </p:cNvSpPr>
          <p:nvPr>
            <p:ph idx="1"/>
          </p:nvPr>
        </p:nvSpPr>
        <p:spPr>
          <a:xfrm>
            <a:off x="270933" y="4693355"/>
            <a:ext cx="8839200" cy="1579563"/>
          </a:xfrm>
        </p:spPr>
        <p:txBody>
          <a:bodyPr/>
          <a:lstStyle/>
          <a:p>
            <a:r>
              <a:rPr lang="en-US" altLang="zh-CN" sz="2000" dirty="0" smtClean="0">
                <a:ea typeface="宋体" pitchFamily="2" charset="-122"/>
              </a:rPr>
              <a:t>Not Informative: </a:t>
            </a:r>
            <a:r>
              <a:rPr lang="en-US" altLang="zh-CN" sz="2000" dirty="0" err="1" smtClean="0">
                <a:ea typeface="宋体" pitchFamily="2" charset="-122"/>
              </a:rPr>
              <a:t>dataflows</a:t>
            </a:r>
            <a:r>
              <a:rPr lang="en-US" altLang="zh-CN" sz="2000" dirty="0" smtClean="0">
                <a:ea typeface="宋体" pitchFamily="2" charset="-122"/>
              </a:rPr>
              <a:t> between tasks are lost.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do not capture the different semantics of edges in workflows</a:t>
            </a:r>
          </a:p>
          <a:p>
            <a:r>
              <a:rPr lang="en-US" altLang="zh-CN" sz="2000" dirty="0" smtClean="0">
                <a:ea typeface="宋体" pitchFamily="2" charset="-122"/>
              </a:rPr>
              <a:t>Not self-contained: nodes in the result do not accomplish a task/goal.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Challenge: how to define desirable query results on nested graphs?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04800" y="1143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zh-CN" sz="2000" dirty="0" smtClean="0">
                <a:solidFill>
                  <a:schemeClr val="tx1"/>
                </a:solidFill>
                <a:latin typeface="Arial Narrow" pitchFamily="34" charset="0"/>
              </a:rPr>
              <a:t>Approaches for keyword search on graphs/trees (i.e. finding minimal trees) are not desirable</a:t>
            </a:r>
            <a:endParaRPr kumimoji="0" lang="zh-CN" alt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04800" y="152400"/>
            <a:ext cx="88392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3000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839200" cy="1100138"/>
          </a:xfrm>
        </p:spPr>
        <p:txBody>
          <a:bodyPr/>
          <a:lstStyle/>
          <a:p>
            <a:r>
              <a:rPr lang="en-US" altLang="zh-CN" sz="3200" dirty="0" smtClean="0">
                <a:ea typeface="宋体" pitchFamily="2" charset="-122"/>
              </a:rPr>
              <a:t>Searching Nested Graphs /2 </a:t>
            </a:r>
            <a:r>
              <a:rPr lang="en-US" altLang="zh-CN" sz="3200" baseline="30000" dirty="0" smtClean="0">
                <a:ea typeface="宋体" pitchFamily="2" charset="-122"/>
              </a:rPr>
              <a:t>[</a:t>
            </a:r>
            <a:r>
              <a:rPr lang="en-US" altLang="zh-CN" sz="3200" baseline="30000" dirty="0" err="1" smtClean="0">
                <a:ea typeface="宋体" pitchFamily="2" charset="-122"/>
              </a:rPr>
              <a:t>Shao</a:t>
            </a:r>
            <a:r>
              <a:rPr lang="en-US" altLang="zh-CN" sz="3200" baseline="30000" dirty="0" smtClean="0">
                <a:ea typeface="宋体" pitchFamily="2" charset="-122"/>
              </a:rPr>
              <a:t> et al. ICDE 09 (demo)]</a:t>
            </a:r>
            <a:endParaRPr lang="zh-CN" altLang="en-US" sz="3200" baseline="300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1" grpId="0"/>
      <p:bldP spid="33802" grpId="0"/>
      <p:bldP spid="33803" grpId="0"/>
      <p:bldP spid="33804" grpId="0"/>
      <p:bldP spid="3380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Query Result Definition and Algorithms 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Trees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Nested Graphs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Graphs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RDBMS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ea typeface="宋体" pitchFamily="2" charset="-122"/>
              </a:rPr>
              <a:t>Result Analysis and Evaluation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Searching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39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00138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Supporting Keyword Search on DB – Advantages /1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9950"/>
          </a:xfrm>
        </p:spPr>
        <p:txBody>
          <a:bodyPr/>
          <a:lstStyle/>
          <a:p>
            <a:pPr lvl="1"/>
            <a:r>
              <a:rPr lang="en-US" altLang="zh-CN" dirty="0" smtClean="0">
                <a:ea typeface="宋体" pitchFamily="2" charset="-122"/>
              </a:rPr>
              <a:t>Easy to use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The most important factor for the majority of users.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The same advantage of keyword search on text documents</a:t>
            </a:r>
          </a:p>
          <a:p>
            <a:pPr lvl="1"/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C4A316-A495-4073-AE6F-050B3221E934}" type="slidenum">
              <a:rPr lang="zh-CN" altLang="en-US" smtClean="0">
                <a:ea typeface="宋体" pitchFamily="2" charset="-122"/>
              </a:rPr>
              <a:pPr/>
              <a:t>4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15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85CAC39D-460B-460F-BD52-2E81EC2C502E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6151" name="Picture 2" descr="http://www.visinfo.com/images/happy-man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60762"/>
            <a:ext cx="1884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http://ccoach.net/images/computer_20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36962"/>
            <a:ext cx="2705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 Definitions for Graphs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 smtClean="0"/>
              <a:t>Input: </a:t>
            </a:r>
          </a:p>
          <a:p>
            <a:pPr lvl="1"/>
            <a:r>
              <a:rPr lang="en-AU" altLang="zh-CN" dirty="0" smtClean="0"/>
              <a:t>Query </a:t>
            </a:r>
            <a:r>
              <a:rPr lang="en-AU" altLang="zh-CN" dirty="0" smtClean="0">
                <a:latin typeface="Arial Black" pitchFamily="34" charset="0"/>
              </a:rPr>
              <a:t>Q</a:t>
            </a:r>
            <a:r>
              <a:rPr lang="en-AU" altLang="zh-CN" dirty="0" smtClean="0"/>
              <a:t> = &lt;k</a:t>
            </a:r>
            <a:r>
              <a:rPr lang="en-AU" altLang="zh-CN" baseline="-25000" dirty="0" smtClean="0"/>
              <a:t>1</a:t>
            </a:r>
            <a:r>
              <a:rPr lang="en-AU" altLang="zh-CN" dirty="0" smtClean="0"/>
              <a:t>, k</a:t>
            </a:r>
            <a:r>
              <a:rPr lang="en-AU" altLang="zh-CN" baseline="-25000" dirty="0" smtClean="0"/>
              <a:t>2</a:t>
            </a:r>
            <a:r>
              <a:rPr lang="en-AU" altLang="zh-CN" dirty="0" smtClean="0"/>
              <a:t>, ..., </a:t>
            </a:r>
            <a:r>
              <a:rPr lang="en-AU" altLang="zh-CN" dirty="0" err="1" smtClean="0"/>
              <a:t>k</a:t>
            </a:r>
            <a:r>
              <a:rPr lang="en-AU" altLang="zh-CN" baseline="-25000" dirty="0" err="1" smtClean="0"/>
              <a:t>l</a:t>
            </a:r>
            <a:r>
              <a:rPr lang="en-AU" altLang="zh-CN" dirty="0" smtClean="0"/>
              <a:t>&gt;</a:t>
            </a:r>
            <a:endParaRPr lang="en-AU" altLang="zh-CN" baseline="-25000" dirty="0" smtClean="0"/>
          </a:p>
          <a:p>
            <a:r>
              <a:rPr lang="en-AU" altLang="zh-CN" dirty="0" smtClean="0"/>
              <a:t>Outputs are “</a:t>
            </a:r>
            <a:r>
              <a:rPr lang="en-AU" altLang="zh-CN" b="1" i="1" dirty="0" smtClean="0">
                <a:solidFill>
                  <a:srgbClr val="0033CC"/>
                </a:solidFill>
              </a:rPr>
              <a:t>closely related</a:t>
            </a:r>
            <a:r>
              <a:rPr lang="en-AU" altLang="zh-CN" dirty="0" smtClean="0"/>
              <a:t>” objects that are “</a:t>
            </a:r>
            <a:r>
              <a:rPr lang="en-AU" altLang="zh-CN" b="1" i="1" dirty="0" smtClean="0">
                <a:solidFill>
                  <a:srgbClr val="0033CC"/>
                </a:solidFill>
              </a:rPr>
              <a:t>collectively relevant</a:t>
            </a:r>
            <a:r>
              <a:rPr lang="en-AU" altLang="zh-CN" dirty="0" smtClean="0"/>
              <a:t>” to the query</a:t>
            </a:r>
          </a:p>
          <a:p>
            <a:pPr lvl="1"/>
            <a:r>
              <a:rPr lang="en-AU" altLang="zh-CN" dirty="0" smtClean="0"/>
              <a:t>Graph			</a:t>
            </a:r>
            <a:r>
              <a:rPr lang="en-US" altLang="zh-CN" dirty="0" smtClean="0">
                <a:solidFill>
                  <a:srgbClr val="0066FF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 	Schema-free</a:t>
            </a:r>
            <a:endParaRPr lang="en-AU" altLang="zh-CN" dirty="0" smtClean="0"/>
          </a:p>
          <a:p>
            <a:pPr lvl="1"/>
            <a:r>
              <a:rPr lang="en-AU" altLang="zh-CN" dirty="0" smtClean="0"/>
              <a:t>RDBMS				</a:t>
            </a:r>
            <a:r>
              <a:rPr lang="en-AU" altLang="zh-CN" dirty="0" smtClean="0">
                <a:solidFill>
                  <a:srgbClr val="0066FF"/>
                </a:solidFill>
              </a:rPr>
              <a:t>Schema-based</a:t>
            </a:r>
          </a:p>
          <a:p>
            <a:r>
              <a:rPr lang="en-AU" altLang="zh-CN" dirty="0" smtClean="0"/>
              <a:t>Scoring/ranking methods</a:t>
            </a:r>
          </a:p>
          <a:p>
            <a:pPr lvl="1"/>
            <a:r>
              <a:rPr lang="en-AU" altLang="zh-CN" dirty="0" smtClean="0"/>
              <a:t>To be covered in Sec 3.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40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Evolution of Query Result Definitions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Group Steiner Tree (GST)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Dynamic Programming or Mixed Integer Programming 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Lawler’s framework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Approximate Group Steiner Tree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BANKS 1/2/3, BLINKS		</a:t>
            </a:r>
            <a:r>
              <a:rPr lang="en-US" altLang="zh-CN" sz="2400" dirty="0" smtClean="0">
                <a:solidFill>
                  <a:srgbClr val="0066FF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O(l)-approximation to 1-GST</a:t>
            </a:r>
          </a:p>
          <a:p>
            <a:pPr lvl="2" eaLnBrk="1" hangingPunct="1"/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STAR </a:t>
            </a:r>
            <a:r>
              <a:rPr lang="en-US" altLang="zh-CN" sz="2000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[Kasneci et al, ICDE09]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	                </a:t>
            </a:r>
            <a:r>
              <a:rPr lang="en-US" altLang="zh-CN" dirty="0" smtClean="0">
                <a:solidFill>
                  <a:srgbClr val="0066FF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O(log l)-approximation 1-GST</a:t>
            </a:r>
            <a:endParaRPr lang="en-US" altLang="zh-CN" sz="2000" dirty="0" smtClean="0">
              <a:solidFill>
                <a:srgbClr val="0066FF"/>
              </a:solidFill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Distinct root semantics</a:t>
            </a:r>
          </a:p>
          <a:p>
            <a:pPr eaLnBrk="1" hangingPunct="1"/>
            <a:r>
              <a:rPr lang="en-US" altLang="zh-CN" sz="28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Subgraph</a:t>
            </a: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-based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Community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EASE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-1866901" y="4152106"/>
            <a:ext cx="4647406" cy="794"/>
          </a:xfrm>
          <a:prstGeom prst="straightConnector1">
            <a:avLst/>
          </a:prstGeom>
          <a:noFill/>
          <a:ln w="25400" cap="flat" cmpd="sng" algn="ctr">
            <a:solidFill>
              <a:srgbClr val="0033CC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7162800" y="914400"/>
            <a:ext cx="1981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cs typeface="Courier New" pitchFamily="49" charset="0"/>
                <a:sym typeface="Wingdings" pitchFamily="2" charset="2"/>
              </a:rPr>
              <a:t>Schema-free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41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" name="Date Placeholder 5"/>
          <p:cNvSpPr>
            <a:spLocks noGrp="1"/>
          </p:cNvSpPr>
          <p:nvPr>
            <p:ph type="dt" sz="quarter" idx="12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Closely Related Nodes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3238"/>
            <a:ext cx="5029200" cy="46799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Obtaining the graph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From DB, XML, Web, RDF, etc.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</a:t>
            </a:r>
            <a:r>
              <a:rPr lang="en-US" altLang="zh-CN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Un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</a:t>
            </a:r>
            <a:r>
              <a:rPr lang="en-US" altLang="zh-CN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directed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 (weighted) </a:t>
            </a:r>
            <a:r>
              <a:rPr lang="en-US" altLang="zh-CN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graph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G = &lt; V, E, </a:t>
            </a:r>
            <a:r>
              <a:rPr lang="en-US" altLang="zh-CN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w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&gt;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Matching/keyword  nodes</a:t>
            </a:r>
          </a:p>
          <a:p>
            <a:pPr eaLnBrk="1" hangingPunct="1"/>
            <a:endParaRPr lang="en-US" altLang="zh-CN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eaLnBrk="1" hangingPunct="1"/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If only two keywords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Shortest path !</a:t>
            </a:r>
          </a:p>
          <a:p>
            <a:pPr lvl="1" eaLnBrk="1" hangingPunct="1"/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k-shortest paths</a:t>
            </a:r>
            <a:endParaRPr lang="en-US" altLang="zh-CN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086600" y="457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086600" y="12192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172200" y="1905000"/>
            <a:ext cx="304800" cy="3048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924800" y="1905000"/>
            <a:ext cx="304800" cy="304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</a:p>
        </p:txBody>
      </p:sp>
      <p:cxnSp>
        <p:nvCxnSpPr>
          <p:cNvPr id="13" name="Elbow Connector 12"/>
          <p:cNvCxnSpPr>
            <a:stCxn id="8" idx="4"/>
            <a:endCxn id="9" idx="0"/>
          </p:cNvCxnSpPr>
          <p:nvPr/>
        </p:nvCxnSpPr>
        <p:spPr bwMode="auto">
          <a:xfrm rot="5400000">
            <a:off x="7010400" y="990600"/>
            <a:ext cx="457200" cy="158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Curved Connector 17"/>
          <p:cNvCxnSpPr>
            <a:stCxn id="9" idx="5"/>
            <a:endCxn id="11" idx="0"/>
          </p:cNvCxnSpPr>
          <p:nvPr/>
        </p:nvCxnSpPr>
        <p:spPr bwMode="auto">
          <a:xfrm rot="16200000" flipH="1">
            <a:off x="7499163" y="1326962"/>
            <a:ext cx="425637" cy="73043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Curved Connector 18"/>
          <p:cNvCxnSpPr>
            <a:stCxn id="10" idx="7"/>
            <a:endCxn id="9" idx="3"/>
          </p:cNvCxnSpPr>
          <p:nvPr/>
        </p:nvCxnSpPr>
        <p:spPr bwMode="auto">
          <a:xfrm rot="5400000" flipH="1" flipV="1">
            <a:off x="6546663" y="1365063"/>
            <a:ext cx="470274" cy="69887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Curved Connector 23"/>
          <p:cNvCxnSpPr>
            <a:stCxn id="10" idx="0"/>
            <a:endCxn id="8" idx="2"/>
          </p:cNvCxnSpPr>
          <p:nvPr/>
        </p:nvCxnSpPr>
        <p:spPr bwMode="auto">
          <a:xfrm rot="5400000" flipH="1" flipV="1">
            <a:off x="6057900" y="876300"/>
            <a:ext cx="1295400" cy="762000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Curved Connector 26"/>
          <p:cNvCxnSpPr>
            <a:stCxn id="11" idx="7"/>
            <a:endCxn id="8" idx="6"/>
          </p:cNvCxnSpPr>
          <p:nvPr/>
        </p:nvCxnSpPr>
        <p:spPr bwMode="auto">
          <a:xfrm rot="16200000" flipV="1">
            <a:off x="7118164" y="882837"/>
            <a:ext cx="1340037" cy="793563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6934200" y="9144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29400" y="17526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543800" y="17526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096000" y="10668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077200" y="10668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6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400800" y="3810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638800" y="17526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k2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181600" y="3886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096000" y="2438400"/>
            <a:ext cx="2743200" cy="533400"/>
          </a:xfrm>
          <a:prstGeom prst="rect">
            <a:avLst/>
          </a:prstGeom>
          <a:solidFill>
            <a:srgbClr val="FFFF6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 – c :           6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638800" y="3886200"/>
            <a:ext cx="304800" cy="3048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42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9" name="Date Placeholder 5"/>
          <p:cNvSpPr>
            <a:spLocks noGrp="1"/>
          </p:cNvSpPr>
          <p:nvPr>
            <p:ph type="dt" sz="quarter" idx="12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Group Steiner Tree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73238"/>
            <a:ext cx="5181600" cy="467995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Steiner Tree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A connected tree in G that </a:t>
            </a:r>
            <a:r>
              <a:rPr lang="en-US" altLang="zh-CN" sz="2400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spans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a set of node S</a:t>
            </a:r>
            <a:r>
              <a:rPr lang="en-US" altLang="zh-CN" sz="2400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</a:t>
            </a:r>
          </a:p>
          <a:p>
            <a:pPr lvl="1" eaLnBrk="1" hangingPunct="1"/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</a:t>
            </a:r>
            <a:r>
              <a:rPr lang="en-AU" altLang="zh-CN" sz="2400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</a:t>
            </a: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are collectively relevant to the query</a:t>
            </a:r>
            <a:endParaRPr lang="en-US" altLang="zh-CN" sz="24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eaLnBrk="1" hangingPunct="1"/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Group Steiner Tree </a:t>
            </a:r>
            <a:r>
              <a:rPr lang="en-US" altLang="zh-CN" sz="2800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[Li et al, WWW01]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Spanning from one node from each group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top-1 GST = top-1 ST</a:t>
            </a:r>
          </a:p>
          <a:p>
            <a:pPr lvl="1" eaLnBrk="1" hangingPunct="1">
              <a:buNone/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/>
              </a:rPr>
              <a:t>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NP-hard       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/>
              </a:rPr>
              <a:t>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Tractable for fixed l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086600" y="457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086600" y="12192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172200" y="1905000"/>
            <a:ext cx="304800" cy="304800"/>
          </a:xfrm>
          <a:prstGeom prst="ellipse">
            <a:avLst/>
          </a:prstGeom>
          <a:solidFill>
            <a:srgbClr val="00CC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924800" y="1905000"/>
            <a:ext cx="304800" cy="3048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</a:p>
        </p:txBody>
      </p:sp>
      <p:cxnSp>
        <p:nvCxnSpPr>
          <p:cNvPr id="13" name="Elbow Connector 12"/>
          <p:cNvCxnSpPr>
            <a:stCxn id="8" idx="4"/>
            <a:endCxn id="9" idx="0"/>
          </p:cNvCxnSpPr>
          <p:nvPr/>
        </p:nvCxnSpPr>
        <p:spPr bwMode="auto">
          <a:xfrm rot="5400000">
            <a:off x="7010400" y="990600"/>
            <a:ext cx="457200" cy="158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Curved Connector 17"/>
          <p:cNvCxnSpPr>
            <a:stCxn id="9" idx="5"/>
            <a:endCxn id="11" idx="0"/>
          </p:cNvCxnSpPr>
          <p:nvPr/>
        </p:nvCxnSpPr>
        <p:spPr bwMode="auto">
          <a:xfrm rot="16200000" flipH="1">
            <a:off x="7499163" y="1326962"/>
            <a:ext cx="425637" cy="73043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Curved Connector 18"/>
          <p:cNvCxnSpPr>
            <a:stCxn id="10" idx="7"/>
            <a:endCxn id="9" idx="3"/>
          </p:cNvCxnSpPr>
          <p:nvPr/>
        </p:nvCxnSpPr>
        <p:spPr bwMode="auto">
          <a:xfrm rot="5400000" flipH="1" flipV="1">
            <a:off x="6546663" y="1365063"/>
            <a:ext cx="470274" cy="69887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Curved Connector 23"/>
          <p:cNvCxnSpPr>
            <a:stCxn id="10" idx="0"/>
            <a:endCxn id="8" idx="2"/>
          </p:cNvCxnSpPr>
          <p:nvPr/>
        </p:nvCxnSpPr>
        <p:spPr bwMode="auto">
          <a:xfrm rot="5400000" flipH="1" flipV="1">
            <a:off x="6057900" y="876300"/>
            <a:ext cx="1295400" cy="762000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Curved Connector 26"/>
          <p:cNvCxnSpPr>
            <a:stCxn id="11" idx="7"/>
            <a:endCxn id="8" idx="6"/>
          </p:cNvCxnSpPr>
          <p:nvPr/>
        </p:nvCxnSpPr>
        <p:spPr bwMode="auto">
          <a:xfrm rot="16200000" flipV="1">
            <a:off x="7118164" y="882837"/>
            <a:ext cx="1340037" cy="793563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6934200" y="9144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29400" y="17526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543800" y="17526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096000" y="10668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077200" y="10668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400800" y="3810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638800" y="17526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k2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53400" y="17526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k3</a:t>
            </a:r>
          </a:p>
        </p:txBody>
      </p:sp>
      <p:grpSp>
        <p:nvGrpSpPr>
          <p:cNvPr id="2" name="Group 65"/>
          <p:cNvGrpSpPr/>
          <p:nvPr/>
        </p:nvGrpSpPr>
        <p:grpSpPr>
          <a:xfrm>
            <a:off x="5486400" y="3733800"/>
            <a:ext cx="3352800" cy="2743200"/>
            <a:chOff x="5486400" y="3733800"/>
            <a:chExt cx="3352800" cy="2743200"/>
          </a:xfrm>
        </p:grpSpPr>
        <p:sp>
          <p:nvSpPr>
            <p:cNvPr id="44" name="Oval 43"/>
            <p:cNvSpPr/>
            <p:nvPr/>
          </p:nvSpPr>
          <p:spPr bwMode="auto">
            <a:xfrm>
              <a:off x="7315200" y="3733800"/>
              <a:ext cx="304800" cy="30480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b="1" dirty="0" smtClean="0">
                  <a:solidFill>
                    <a:schemeClr val="tx1"/>
                  </a:solidFill>
                  <a:latin typeface="Garamond" pitchFamily="18" charset="0"/>
                </a:rPr>
                <a:t>a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315200" y="4495800"/>
              <a:ext cx="304800" cy="3048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b="1" dirty="0" smtClean="0">
                  <a:solidFill>
                    <a:schemeClr val="tx1"/>
                  </a:solidFill>
                  <a:latin typeface="Garamond" pitchFamily="18" charset="0"/>
                </a:rPr>
                <a:t>b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400800" y="5181600"/>
              <a:ext cx="304800" cy="30480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b="1" dirty="0" smtClean="0">
                  <a:solidFill>
                    <a:schemeClr val="tx1"/>
                  </a:solidFill>
                  <a:latin typeface="Garamond" pitchFamily="18" charset="0"/>
                </a:rPr>
                <a:t>c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8153400" y="5181600"/>
              <a:ext cx="304800" cy="30480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b="1" dirty="0" smtClean="0">
                  <a:solidFill>
                    <a:schemeClr val="tx1"/>
                  </a:solidFill>
                  <a:latin typeface="Garamond" pitchFamily="18" charset="0"/>
                </a:rPr>
                <a:t>d</a:t>
              </a:r>
            </a:p>
          </p:txBody>
        </p:sp>
        <p:cxnSp>
          <p:nvCxnSpPr>
            <p:cNvPr id="48" name="Elbow Connector 47"/>
            <p:cNvCxnSpPr>
              <a:stCxn id="44" idx="4"/>
              <a:endCxn id="45" idx="0"/>
            </p:cNvCxnSpPr>
            <p:nvPr/>
          </p:nvCxnSpPr>
          <p:spPr bwMode="auto">
            <a:xfrm rot="5400000">
              <a:off x="7239000" y="4267200"/>
              <a:ext cx="457200" cy="1588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Curved Connector 48"/>
            <p:cNvCxnSpPr>
              <a:stCxn id="45" idx="5"/>
              <a:endCxn id="47" idx="0"/>
            </p:cNvCxnSpPr>
            <p:nvPr/>
          </p:nvCxnSpPr>
          <p:spPr bwMode="auto">
            <a:xfrm rot="16200000" flipH="1">
              <a:off x="7727763" y="4603562"/>
              <a:ext cx="425637" cy="730437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Curved Connector 49"/>
            <p:cNvCxnSpPr>
              <a:stCxn id="46" idx="7"/>
              <a:endCxn id="45" idx="3"/>
            </p:cNvCxnSpPr>
            <p:nvPr/>
          </p:nvCxnSpPr>
          <p:spPr bwMode="auto">
            <a:xfrm rot="5400000" flipH="1" flipV="1">
              <a:off x="6775263" y="4641663"/>
              <a:ext cx="470274" cy="698874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Curved Connector 23"/>
            <p:cNvCxnSpPr>
              <a:stCxn id="46" idx="0"/>
              <a:endCxn id="44" idx="2"/>
            </p:cNvCxnSpPr>
            <p:nvPr/>
          </p:nvCxnSpPr>
          <p:spPr bwMode="auto">
            <a:xfrm rot="5400000" flipH="1" flipV="1">
              <a:off x="6286500" y="4152900"/>
              <a:ext cx="1295400" cy="762000"/>
            </a:xfrm>
            <a:prstGeom prst="curved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Curved Connector 26"/>
            <p:cNvCxnSpPr>
              <a:stCxn id="47" idx="7"/>
              <a:endCxn id="44" idx="6"/>
            </p:cNvCxnSpPr>
            <p:nvPr/>
          </p:nvCxnSpPr>
          <p:spPr bwMode="auto">
            <a:xfrm rot="16200000" flipV="1">
              <a:off x="7346764" y="4159437"/>
              <a:ext cx="1340037" cy="793563"/>
            </a:xfrm>
            <a:prstGeom prst="curved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>
              <a:off x="7162800" y="4191000"/>
              <a:ext cx="304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i="1" dirty="0" smtClean="0">
                  <a:solidFill>
                    <a:srgbClr val="0066FF"/>
                  </a:solidFill>
                  <a:latin typeface="Garamond" pitchFamily="18" charset="0"/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858000" y="5029200"/>
              <a:ext cx="304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i="1" dirty="0" smtClean="0">
                  <a:solidFill>
                    <a:srgbClr val="0066FF"/>
                  </a:solidFill>
                  <a:latin typeface="Garamond" pitchFamily="18" charset="0"/>
                </a:rPr>
                <a:t>2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772400" y="5029200"/>
              <a:ext cx="304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i="1" dirty="0" smtClean="0">
                  <a:solidFill>
                    <a:srgbClr val="0066FF"/>
                  </a:solidFill>
                  <a:latin typeface="Garamond" pitchFamily="18" charset="0"/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324600" y="4343400"/>
              <a:ext cx="304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i="1" dirty="0" smtClean="0">
                  <a:solidFill>
                    <a:srgbClr val="0066FF"/>
                  </a:solidFill>
                  <a:latin typeface="Garamond" pitchFamily="18" charset="0"/>
                </a:rPr>
                <a:t>6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8305800" y="4343400"/>
              <a:ext cx="304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i="1" dirty="0" smtClean="0">
                  <a:solidFill>
                    <a:srgbClr val="0066FF"/>
                  </a:solidFill>
                  <a:latin typeface="Garamond" pitchFamily="18" charset="0"/>
                </a:rPr>
                <a:t>7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248400" y="6248400"/>
              <a:ext cx="609600" cy="2286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C00000"/>
                  </a:solidFill>
                  <a:latin typeface="Garamond" pitchFamily="18" charset="0"/>
                </a:rPr>
                <a:t>k1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162800" y="6248400"/>
              <a:ext cx="609600" cy="228600"/>
            </a:xfrm>
            <a:prstGeom prst="rect">
              <a:avLst/>
            </a:prstGeom>
            <a:solidFill>
              <a:srgbClr val="00CC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C00000"/>
                  </a:solidFill>
                  <a:latin typeface="Garamond" pitchFamily="18" charset="0"/>
                </a:rPr>
                <a:t>k2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8001000" y="6248400"/>
              <a:ext cx="609600" cy="2286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C00000"/>
                  </a:solidFill>
                  <a:latin typeface="Garamond" pitchFamily="18" charset="0"/>
                </a:rPr>
                <a:t>k3</a:t>
              </a:r>
            </a:p>
          </p:txBody>
        </p:sp>
        <p:cxnSp>
          <p:nvCxnSpPr>
            <p:cNvPr id="65" name="Curved Connector 64"/>
            <p:cNvCxnSpPr>
              <a:stCxn id="44" idx="0"/>
              <a:endCxn id="58" idx="1"/>
            </p:cNvCxnSpPr>
            <p:nvPr/>
          </p:nvCxnSpPr>
          <p:spPr bwMode="auto">
            <a:xfrm rot="16200000" flipH="1" flipV="1">
              <a:off x="5543550" y="4438650"/>
              <a:ext cx="2628900" cy="1219200"/>
            </a:xfrm>
            <a:prstGeom prst="curvedConnector4">
              <a:avLst>
                <a:gd name="adj1" fmla="val -8696"/>
                <a:gd name="adj2" fmla="val 118750"/>
              </a:avLst>
            </a:prstGeom>
            <a:noFill/>
            <a:ln w="254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5486400" y="4495800"/>
              <a:ext cx="5334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i="1" dirty="0" smtClean="0">
                  <a:solidFill>
                    <a:srgbClr val="0066FF"/>
                  </a:solidFill>
                  <a:latin typeface="Garamond" pitchFamily="18" charset="0"/>
                </a:rPr>
                <a:t>1M</a:t>
              </a:r>
            </a:p>
          </p:txBody>
        </p:sp>
        <p:cxnSp>
          <p:nvCxnSpPr>
            <p:cNvPr id="86" name="Curved Connector 64"/>
            <p:cNvCxnSpPr>
              <a:stCxn id="46" idx="5"/>
              <a:endCxn id="59" idx="0"/>
            </p:cNvCxnSpPr>
            <p:nvPr/>
          </p:nvCxnSpPr>
          <p:spPr bwMode="auto">
            <a:xfrm rot="16200000" flipH="1">
              <a:off x="6660963" y="5441762"/>
              <a:ext cx="806637" cy="806637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9" name="Rectangle 88"/>
            <p:cNvSpPr/>
            <p:nvPr/>
          </p:nvSpPr>
          <p:spPr bwMode="auto">
            <a:xfrm>
              <a:off x="6934200" y="5638800"/>
              <a:ext cx="5334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i="1" dirty="0" smtClean="0">
                  <a:solidFill>
                    <a:srgbClr val="0066FF"/>
                  </a:solidFill>
                  <a:latin typeface="Garamond" pitchFamily="18" charset="0"/>
                </a:rPr>
                <a:t>1M</a:t>
              </a: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8229600" y="5638800"/>
              <a:ext cx="6096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i="1" dirty="0" smtClean="0">
                  <a:solidFill>
                    <a:srgbClr val="0066FF"/>
                  </a:solidFill>
                  <a:latin typeface="Garamond" pitchFamily="18" charset="0"/>
                </a:rPr>
                <a:t>1M</a:t>
              </a:r>
            </a:p>
          </p:txBody>
        </p:sp>
        <p:cxnSp>
          <p:nvCxnSpPr>
            <p:cNvPr id="91" name="Curved Connector 64"/>
            <p:cNvCxnSpPr>
              <a:stCxn id="47" idx="4"/>
              <a:endCxn id="60" idx="0"/>
            </p:cNvCxnSpPr>
            <p:nvPr/>
          </p:nvCxnSpPr>
          <p:spPr bwMode="auto">
            <a:xfrm rot="5400000">
              <a:off x="7924800" y="5867400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5" name="Rectangle 94"/>
          <p:cNvSpPr/>
          <p:nvPr/>
        </p:nvSpPr>
        <p:spPr bwMode="auto">
          <a:xfrm>
            <a:off x="6096000" y="2438400"/>
            <a:ext cx="2743200" cy="914400"/>
          </a:xfrm>
          <a:prstGeom prst="rect">
            <a:avLst/>
          </a:prstGeom>
          <a:solidFill>
            <a:srgbClr val="FFFF6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 (c, d):        13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a(b(c, d)):    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257800" y="21336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GST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334000" y="35814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ST</a:t>
            </a:r>
          </a:p>
        </p:txBody>
      </p:sp>
      <p:sp>
        <p:nvSpPr>
          <p:cNvPr id="63" name="Down Arrow 62"/>
          <p:cNvSpPr/>
          <p:nvPr/>
        </p:nvSpPr>
        <p:spPr bwMode="auto">
          <a:xfrm>
            <a:off x="5562600" y="2667000"/>
            <a:ext cx="3810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4572000" y="14478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2743200" y="1371600"/>
            <a:ext cx="16764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Steine nodes</a:t>
            </a:r>
          </a:p>
        </p:txBody>
      </p:sp>
      <p:sp>
        <p:nvSpPr>
          <p:cNvPr id="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43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9" name="Date Placeholder 5"/>
          <p:cNvSpPr>
            <a:spLocks noGrp="1"/>
          </p:cNvSpPr>
          <p:nvPr>
            <p:ph type="dt" sz="quarter" idx="12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Dynamic Programming for GST-1 </a:t>
            </a:r>
            <a:r>
              <a:rPr lang="en-US" altLang="zh-CN" baseline="30000" dirty="0" smtClean="0">
                <a:ea typeface="宋体" pitchFamily="2" charset="-122"/>
              </a:rPr>
              <a:t>[Ding et al, ICDE07]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73238"/>
            <a:ext cx="5867400" cy="4679950"/>
          </a:xfrm>
        </p:spPr>
        <p:txBody>
          <a:bodyPr/>
          <a:lstStyle/>
          <a:p>
            <a:pPr eaLnBrk="1" hangingPunct="1"/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Recurrence equations</a:t>
            </a:r>
            <a:endParaRPr lang="en-US" altLang="zh-CN" sz="24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lvl="1" eaLnBrk="1" hangingPunct="1"/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T(n, </a:t>
            </a:r>
            <a:r>
              <a:rPr lang="en-US" altLang="zh-CN" sz="2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Q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 = 0</a:t>
            </a:r>
          </a:p>
          <a:p>
            <a:pPr lvl="1" eaLnBrk="1" hangingPunct="1"/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T(v, </a:t>
            </a:r>
            <a:r>
              <a:rPr lang="en-US" altLang="zh-CN" sz="2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Q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 = min(T</a:t>
            </a:r>
            <a:r>
              <a:rPr lang="en-US" altLang="zh-CN" sz="2000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g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(v, </a:t>
            </a:r>
            <a:r>
              <a:rPr lang="en-US" altLang="zh-CN" sz="2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Q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 , T</a:t>
            </a:r>
            <a:r>
              <a:rPr lang="en-US" altLang="zh-CN" sz="2000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(v, </a:t>
            </a:r>
            <a:r>
              <a:rPr lang="en-US" altLang="zh-CN" sz="2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Q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))</a:t>
            </a:r>
          </a:p>
          <a:p>
            <a:pPr lvl="1" eaLnBrk="1" hangingPunct="1"/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</a:t>
            </a:r>
            <a:r>
              <a:rPr lang="en-US" altLang="zh-CN" sz="2000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g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(v, </a:t>
            </a:r>
            <a:r>
              <a:rPr lang="en-US" altLang="zh-CN" sz="2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Q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 = min</a:t>
            </a:r>
            <a:r>
              <a:rPr lang="en-US" altLang="zh-CN" sz="2000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(v,u)</a:t>
            </a:r>
            <a:r>
              <a:rPr lang="en-US" altLang="zh-CN" sz="2000" baseline="-25000" dirty="0" smtClean="0">
                <a:ea typeface="宋体" pitchFamily="2" charset="-122"/>
                <a:cs typeface="Courier New" pitchFamily="49" charset="0"/>
                <a:sym typeface="Symbol"/>
              </a:rPr>
              <a:t>E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((v, u) 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Symbol"/>
              </a:rPr>
              <a:t> T(u, </a:t>
            </a:r>
            <a:r>
              <a:rPr lang="en-US" altLang="zh-CN" sz="2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Symbol"/>
              </a:rPr>
              <a:t>Q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Symbol"/>
              </a:rPr>
              <a:t>))</a:t>
            </a:r>
          </a:p>
          <a:p>
            <a:pPr lvl="1" eaLnBrk="1" hangingPunct="1"/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Symbol"/>
              </a:rPr>
              <a:t>Tm(v, </a:t>
            </a:r>
            <a:r>
              <a:rPr lang="en-US" altLang="zh-CN" sz="2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Symbol"/>
              </a:rPr>
              <a:t>Q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Symbol"/>
              </a:rPr>
              <a:t>) = min</a:t>
            </a:r>
            <a:r>
              <a:rPr lang="en-US" altLang="zh-CN" sz="2000" baseline="-25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Symbol"/>
              </a:rPr>
              <a:t>Q1</a:t>
            </a:r>
            <a:r>
              <a:rPr lang="en-US" altLang="zh-CN" sz="2000" baseline="-25000" dirty="0" smtClean="0">
                <a:ea typeface="宋体" pitchFamily="2" charset="-122"/>
                <a:cs typeface="Courier New" pitchFamily="49" charset="0"/>
                <a:sym typeface="Symbol"/>
              </a:rPr>
              <a:t></a:t>
            </a:r>
            <a:r>
              <a:rPr lang="en-US" altLang="zh-CN" sz="2000" baseline="-25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Symbol"/>
              </a:rPr>
              <a:t>Q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Symbol"/>
              </a:rPr>
              <a:t> (T(v, </a:t>
            </a:r>
            <a:r>
              <a:rPr lang="en-US" altLang="zh-CN" sz="2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Symbol"/>
              </a:rPr>
              <a:t>Q1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Symbol"/>
              </a:rPr>
              <a:t>)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Symbol"/>
              </a:rPr>
              <a:t> T(v, </a:t>
            </a:r>
            <a:r>
              <a:rPr lang="en-US" altLang="zh-CN" sz="2000" dirty="0" smtClean="0">
                <a:latin typeface="Arial Black" pitchFamily="34" charset="0"/>
                <a:ea typeface="宋体" pitchFamily="2" charset="-122"/>
                <a:cs typeface="Courier New" pitchFamily="49" charset="0"/>
                <a:sym typeface="Symbol"/>
              </a:rPr>
              <a:t>Q \ Q1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Symbol"/>
              </a:rPr>
              <a:t>)) </a:t>
            </a:r>
            <a:endParaRPr lang="en-US" altLang="zh-CN" sz="20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91400" y="14478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391400" y="22098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477000" y="2895600"/>
            <a:ext cx="304800" cy="304800"/>
          </a:xfrm>
          <a:prstGeom prst="ellipse">
            <a:avLst/>
          </a:prstGeom>
          <a:solidFill>
            <a:srgbClr val="00CC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229600" y="2895600"/>
            <a:ext cx="304800" cy="3048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</a:p>
        </p:txBody>
      </p:sp>
      <p:cxnSp>
        <p:nvCxnSpPr>
          <p:cNvPr id="13" name="Elbow Connector 12"/>
          <p:cNvCxnSpPr>
            <a:stCxn id="8" idx="4"/>
            <a:endCxn id="9" idx="0"/>
          </p:cNvCxnSpPr>
          <p:nvPr/>
        </p:nvCxnSpPr>
        <p:spPr bwMode="auto">
          <a:xfrm rot="5400000">
            <a:off x="7315200" y="1981200"/>
            <a:ext cx="457200" cy="158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Curved Connector 17"/>
          <p:cNvCxnSpPr>
            <a:stCxn id="9" idx="5"/>
            <a:endCxn id="11" idx="0"/>
          </p:cNvCxnSpPr>
          <p:nvPr/>
        </p:nvCxnSpPr>
        <p:spPr bwMode="auto">
          <a:xfrm rot="16200000" flipH="1">
            <a:off x="7803963" y="2317562"/>
            <a:ext cx="425637" cy="73043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Curved Connector 18"/>
          <p:cNvCxnSpPr>
            <a:stCxn id="10" idx="7"/>
            <a:endCxn id="9" idx="3"/>
          </p:cNvCxnSpPr>
          <p:nvPr/>
        </p:nvCxnSpPr>
        <p:spPr bwMode="auto">
          <a:xfrm rot="5400000" flipH="1" flipV="1">
            <a:off x="6851463" y="2355663"/>
            <a:ext cx="470274" cy="69887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Curved Connector 23"/>
          <p:cNvCxnSpPr>
            <a:stCxn id="10" idx="0"/>
            <a:endCxn id="8" idx="2"/>
          </p:cNvCxnSpPr>
          <p:nvPr/>
        </p:nvCxnSpPr>
        <p:spPr bwMode="auto">
          <a:xfrm rot="5400000" flipH="1" flipV="1">
            <a:off x="6362700" y="1866900"/>
            <a:ext cx="1295400" cy="762000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Curved Connector 26"/>
          <p:cNvCxnSpPr>
            <a:stCxn id="11" idx="7"/>
            <a:endCxn id="8" idx="6"/>
          </p:cNvCxnSpPr>
          <p:nvPr/>
        </p:nvCxnSpPr>
        <p:spPr bwMode="auto">
          <a:xfrm rot="16200000" flipV="1">
            <a:off x="7422964" y="1873437"/>
            <a:ext cx="1340037" cy="793563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239000" y="19050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934200" y="27432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848600" y="27432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400800" y="20574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382000" y="20574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705600" y="13716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7432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k2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458200" y="27432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400800" y="3429000"/>
            <a:ext cx="2743200" cy="914400"/>
          </a:xfrm>
          <a:prstGeom prst="rect">
            <a:avLst/>
          </a:prstGeom>
          <a:solidFill>
            <a:srgbClr val="FFFF6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 (c, d):        13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a(b(c, d)):    10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219200" y="3886200"/>
            <a:ext cx="4862101" cy="461665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T(a, 123) = min(</a:t>
            </a:r>
            <a:r>
              <a:rPr lang="en-US" altLang="zh-CN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</a:t>
            </a:r>
            <a:r>
              <a:rPr lang="en-US" altLang="zh-CN" baseline="-250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g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(a, 123) , T</a:t>
            </a:r>
            <a:r>
              <a:rPr lang="en-US" altLang="zh-CN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(a, 123))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1000" y="5124271"/>
            <a:ext cx="35814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</a:t>
            </a:r>
            <a:r>
              <a:rPr lang="en-US" altLang="zh-CN" baseline="-250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g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(a, 123) = min(5+T(b, 23), 	           	6+T(c, 23), 		7+T(d, 23))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267200" y="5124271"/>
            <a:ext cx="44196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</a:t>
            </a:r>
            <a:r>
              <a:rPr lang="en-US" altLang="zh-CN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(a, 123) = min(T(a, 12)+T(a, 3), </a:t>
            </a:r>
            <a:b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</a:b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		    T(a, 13)+T(a, 2),     		    T(a, 23)+T(a, 1))</a:t>
            </a:r>
          </a:p>
        </p:txBody>
      </p:sp>
      <p:sp>
        <p:nvSpPr>
          <p:cNvPr id="66" name="Down Arrow 65"/>
          <p:cNvSpPr/>
          <p:nvPr/>
        </p:nvSpPr>
        <p:spPr bwMode="auto">
          <a:xfrm rot="2418244">
            <a:off x="3462227" y="4436781"/>
            <a:ext cx="304800" cy="685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 rot="19410522">
            <a:off x="5355644" y="4443006"/>
            <a:ext cx="304800" cy="685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44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2" name="Date Placeholder 5"/>
          <p:cNvSpPr>
            <a:spLocks noGrp="1"/>
          </p:cNvSpPr>
          <p:nvPr>
            <p:ph type="dt" sz="quarter" idx="12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DP for GST-k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3238"/>
            <a:ext cx="8382000" cy="4679950"/>
          </a:xfrm>
        </p:spPr>
        <p:txBody>
          <a:bodyPr/>
          <a:lstStyle/>
          <a:p>
            <a:pPr eaLnBrk="1" hangingPunct="1"/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Keep running GST-1 until k results are obtained  approximate answer</a:t>
            </a:r>
          </a:p>
          <a:p>
            <a:pPr eaLnBrk="1" hangingPunct="1"/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Complexities (GST-1, GST-k)</a:t>
            </a:r>
          </a:p>
          <a:p>
            <a:pPr lvl="1" eaLnBrk="1" hangingPunct="1"/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Time: O(3</a:t>
            </a:r>
            <a:r>
              <a:rPr lang="en-AU" altLang="zh-CN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l</a:t>
            </a:r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n + 2</a:t>
            </a:r>
            <a:r>
              <a:rPr lang="en-AU" altLang="zh-CN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l</a:t>
            </a:r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((</a:t>
            </a:r>
            <a:r>
              <a:rPr lang="en-AU" altLang="zh-CN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l+logn</a:t>
            </a:r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)n + m))	</a:t>
            </a:r>
            <a:r>
              <a:rPr lang="en-AU" altLang="zh-CN" dirty="0" smtClean="0">
                <a:solidFill>
                  <a:srgbClr val="0066FF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O(</a:t>
            </a:r>
            <a:r>
              <a:rPr lang="en-AU" altLang="zh-CN" dirty="0" err="1" smtClean="0">
                <a:solidFill>
                  <a:srgbClr val="0066FF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nlogn</a:t>
            </a:r>
            <a:r>
              <a:rPr lang="en-AU" altLang="zh-CN" dirty="0" smtClean="0">
                <a:solidFill>
                  <a:srgbClr val="0066FF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 + m)</a:t>
            </a:r>
          </a:p>
          <a:p>
            <a:pPr lvl="1" eaLnBrk="1" hangingPunct="1"/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Space: O(2</a:t>
            </a:r>
            <a:r>
              <a:rPr lang="en-AU" altLang="zh-CN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l</a:t>
            </a:r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n)	</a:t>
            </a:r>
            <a:r>
              <a:rPr lang="en-AU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			</a:t>
            </a:r>
            <a:r>
              <a:rPr lang="en-AU" altLang="zh-CN" dirty="0" smtClean="0">
                <a:solidFill>
                  <a:srgbClr val="0066FF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O(n)</a:t>
            </a:r>
            <a:endParaRPr lang="en-US" altLang="zh-CN" dirty="0" smtClean="0">
              <a:solidFill>
                <a:srgbClr val="0066FF"/>
              </a:solidFill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019800" y="2971800"/>
            <a:ext cx="1600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If l=O(1)</a:t>
            </a:r>
            <a:endParaRPr lang="en-US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45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quarter" idx="12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From top-1 to top-k Exactly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679950"/>
          </a:xfrm>
        </p:spPr>
        <p:txBody>
          <a:bodyPr/>
          <a:lstStyle/>
          <a:p>
            <a:r>
              <a:rPr lang="en-AU" altLang="zh-CN" dirty="0" smtClean="0">
                <a:ea typeface="宋体" pitchFamily="2" charset="-122"/>
              </a:rPr>
              <a:t>Lawler’s Framework </a:t>
            </a:r>
            <a:r>
              <a:rPr lang="en-AU" altLang="zh-CN" baseline="30000" dirty="0" smtClean="0">
                <a:ea typeface="宋体" pitchFamily="2" charset="-122"/>
              </a:rPr>
              <a:t>[Lawler, 1972]</a:t>
            </a:r>
          </a:p>
          <a:p>
            <a:pPr lvl="1"/>
            <a:r>
              <a:rPr lang="en-AU" dirty="0" smtClean="0"/>
              <a:t>Discrete optimization problem </a:t>
            </a:r>
            <a:r>
              <a:rPr lang="en-AU" dirty="0" smtClean="0">
                <a:sym typeface="Wingdings" pitchFamily="2" charset="2"/>
              </a:rPr>
              <a:t> Enumeration problem</a:t>
            </a:r>
            <a:endParaRPr lang="en-AU" dirty="0" smtClean="0"/>
          </a:p>
          <a:p>
            <a:pPr lvl="1"/>
            <a:r>
              <a:rPr lang="en-AU" dirty="0" smtClean="0"/>
              <a:t>Input</a:t>
            </a:r>
          </a:p>
          <a:p>
            <a:pPr lvl="2"/>
            <a:r>
              <a:rPr lang="en-AU" dirty="0" smtClean="0"/>
              <a:t>A way to partition the solution space</a:t>
            </a:r>
          </a:p>
          <a:p>
            <a:pPr lvl="2"/>
            <a:r>
              <a:rPr lang="en-AU" dirty="0" smtClean="0"/>
              <a:t>An algorithm to find top-1 solution in a (</a:t>
            </a:r>
            <a:r>
              <a:rPr lang="en-AU" dirty="0" smtClean="0">
                <a:solidFill>
                  <a:srgbClr val="FF0000"/>
                </a:solidFill>
              </a:rPr>
              <a:t>constraint</a:t>
            </a:r>
            <a:r>
              <a:rPr lang="en-AU" dirty="0" smtClean="0"/>
              <a:t>) solution space</a:t>
            </a:r>
          </a:p>
          <a:p>
            <a:pPr lvl="1"/>
            <a:r>
              <a:rPr lang="en-AU" dirty="0" smtClean="0"/>
              <a:t>Output</a:t>
            </a:r>
          </a:p>
          <a:p>
            <a:pPr lvl="2"/>
            <a:r>
              <a:rPr lang="en-AU" dirty="0" smtClean="0"/>
              <a:t>Top-k solution in the entire solution space (with good running time properties)</a:t>
            </a:r>
          </a:p>
          <a:p>
            <a:pPr lvl="1"/>
            <a:r>
              <a:rPr lang="en-AU" dirty="0" smtClean="0"/>
              <a:t>c.f. </a:t>
            </a:r>
            <a:r>
              <a:rPr lang="en-AU" baseline="30000" dirty="0" smtClean="0"/>
              <a:t>[</a:t>
            </a:r>
            <a:r>
              <a:rPr lang="en-US" baseline="30000" dirty="0" smtClean="0"/>
              <a:t>Cohen, et al.  ICDE09]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46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top-k GST </a:t>
            </a:r>
            <a:r>
              <a:rPr lang="en-AU" baseline="30000" dirty="0" smtClean="0">
                <a:ea typeface="宋体" pitchFamily="2" charset="-122"/>
              </a:rPr>
              <a:t>[Kimelfeld et al, PODS06]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3238"/>
            <a:ext cx="4114800" cy="4679950"/>
          </a:xfrm>
        </p:spPr>
        <p:txBody>
          <a:bodyPr/>
          <a:lstStyle/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Steiner tree can be found efficiently for fixed number of keywords</a:t>
            </a:r>
          </a:p>
          <a:p>
            <a:pPr lvl="1"/>
            <a:r>
              <a:rPr lang="en-US" dirty="0" smtClean="0"/>
              <a:t>Apply Lawler’s framework</a:t>
            </a:r>
          </a:p>
          <a:p>
            <a:pPr lvl="2"/>
            <a:r>
              <a:rPr lang="en-AU" dirty="0" smtClean="0"/>
              <a:t>Intricate technical details to find solution under inclusion constraints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62400" y="1720850"/>
            <a:ext cx="4953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Algorithm: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Q.enqueue(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ST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(G))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While Q not empty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Arial Narrow" pitchFamily="34" charset="0"/>
              <a:buChar char="►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&lt;T, I, E&gt; = Q.dequeue()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Arial Narrow" pitchFamily="34" charset="0"/>
              <a:buChar char="►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{e</a:t>
            </a:r>
            <a:r>
              <a:rPr kumimoji="0" lang="en-A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, …, e</a:t>
            </a:r>
            <a:r>
              <a:rPr kumimoji="0" lang="en-AU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k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} = edges(T) \ I</a:t>
            </a:r>
            <a:endParaRPr lang="en-US" kern="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Arial Narrow" pitchFamily="34" charset="0"/>
              <a:buChar char="►"/>
              <a:tabLst/>
              <a:defRPr/>
            </a:pPr>
            <a:r>
              <a:rPr lang="en-US" kern="0" dirty="0" smtClean="0">
                <a:solidFill>
                  <a:schemeClr val="tx1"/>
                </a:solidFill>
                <a:latin typeface="Arial Narrow" pitchFamily="34" charset="0"/>
              </a:rPr>
              <a:t>Generate k partitions (E’ = e</a:t>
            </a:r>
            <a:r>
              <a:rPr lang="en-US" kern="0" baseline="-25000" dirty="0" smtClean="0">
                <a:solidFill>
                  <a:schemeClr val="tx1"/>
                </a:solidFill>
                <a:latin typeface="Arial Narrow" pitchFamily="34" charset="0"/>
              </a:rPr>
              <a:t>k-i</a:t>
            </a:r>
            <a:r>
              <a:rPr lang="en-US" kern="0" dirty="0" smtClean="0">
                <a:solidFill>
                  <a:schemeClr val="tx1"/>
                </a:solidFill>
                <a:latin typeface="Arial Narrow" pitchFamily="34" charset="0"/>
              </a:rPr>
              <a:t>, I’ = {e</a:t>
            </a:r>
            <a:r>
              <a:rPr lang="en-US" kern="0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r>
              <a:rPr lang="en-US" kern="0" dirty="0" smtClean="0">
                <a:solidFill>
                  <a:schemeClr val="tx1"/>
                </a:solidFill>
                <a:latin typeface="Arial Narrow" pitchFamily="34" charset="0"/>
              </a:rPr>
              <a:t>, …, e</a:t>
            </a:r>
            <a:r>
              <a:rPr lang="en-US" kern="0" baseline="-25000" dirty="0" smtClean="0">
                <a:solidFill>
                  <a:schemeClr val="tx1"/>
                </a:solidFill>
                <a:latin typeface="Arial Narrow" pitchFamily="34" charset="0"/>
              </a:rPr>
              <a:t>i</a:t>
            </a:r>
            <a:r>
              <a:rPr lang="en-US" kern="0" dirty="0" smtClean="0">
                <a:solidFill>
                  <a:schemeClr val="tx1"/>
                </a:solidFill>
                <a:latin typeface="Arial Narrow" pitchFamily="34" charset="0"/>
              </a:rPr>
              <a:t>}) and  Queue.enqueue(</a:t>
            </a:r>
            <a:r>
              <a:rPr lang="en-US" kern="0" dirty="0" smtClean="0">
                <a:latin typeface="Arial Narrow" pitchFamily="34" charset="0"/>
              </a:rPr>
              <a:t>CST</a:t>
            </a:r>
            <a:r>
              <a:rPr lang="en-US" kern="0" dirty="0" smtClean="0">
                <a:solidFill>
                  <a:schemeClr val="tx1"/>
                </a:solidFill>
                <a:latin typeface="Arial Narrow" pitchFamily="34" charset="0"/>
              </a:rPr>
              <a:t>(G), I’, E’)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47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reeform 161"/>
          <p:cNvSpPr/>
          <p:nvPr/>
        </p:nvSpPr>
        <p:spPr bwMode="auto">
          <a:xfrm>
            <a:off x="5286375" y="2286000"/>
            <a:ext cx="3629025" cy="1557338"/>
          </a:xfrm>
          <a:custGeom>
            <a:avLst/>
            <a:gdLst>
              <a:gd name="connsiteX0" fmla="*/ 3457575 w 3629025"/>
              <a:gd name="connsiteY0" fmla="*/ 985838 h 1557338"/>
              <a:gd name="connsiteX1" fmla="*/ 3629025 w 3629025"/>
              <a:gd name="connsiteY1" fmla="*/ 457200 h 1557338"/>
              <a:gd name="connsiteX2" fmla="*/ 2728912 w 3629025"/>
              <a:gd name="connsiteY2" fmla="*/ 28575 h 1557338"/>
              <a:gd name="connsiteX3" fmla="*/ 2143125 w 3629025"/>
              <a:gd name="connsiteY3" fmla="*/ 385763 h 1557338"/>
              <a:gd name="connsiteX4" fmla="*/ 1771650 w 3629025"/>
              <a:gd name="connsiteY4" fmla="*/ 0 h 1557338"/>
              <a:gd name="connsiteX5" fmla="*/ 0 w 3629025"/>
              <a:gd name="connsiteY5" fmla="*/ 428625 h 1557338"/>
              <a:gd name="connsiteX6" fmla="*/ 114300 w 3629025"/>
              <a:gd name="connsiteY6" fmla="*/ 1557338 h 1557338"/>
              <a:gd name="connsiteX7" fmla="*/ 642937 w 3629025"/>
              <a:gd name="connsiteY7" fmla="*/ 1500188 h 1557338"/>
              <a:gd name="connsiteX8" fmla="*/ 557212 w 3629025"/>
              <a:gd name="connsiteY8" fmla="*/ 700088 h 1557338"/>
              <a:gd name="connsiteX9" fmla="*/ 1485900 w 3629025"/>
              <a:gd name="connsiteY9" fmla="*/ 471488 h 1557338"/>
              <a:gd name="connsiteX10" fmla="*/ 1857375 w 3629025"/>
              <a:gd name="connsiteY10" fmla="*/ 971550 h 1557338"/>
              <a:gd name="connsiteX11" fmla="*/ 2957512 w 3629025"/>
              <a:gd name="connsiteY11" fmla="*/ 657225 h 1557338"/>
              <a:gd name="connsiteX12" fmla="*/ 3457575 w 3629025"/>
              <a:gd name="connsiteY12" fmla="*/ 985838 h 155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9025" h="1557338">
                <a:moveTo>
                  <a:pt x="3457575" y="985838"/>
                </a:moveTo>
                <a:lnTo>
                  <a:pt x="3629025" y="457200"/>
                </a:lnTo>
                <a:lnTo>
                  <a:pt x="2728912" y="28575"/>
                </a:lnTo>
                <a:lnTo>
                  <a:pt x="2143125" y="385763"/>
                </a:lnTo>
                <a:lnTo>
                  <a:pt x="1771650" y="0"/>
                </a:lnTo>
                <a:lnTo>
                  <a:pt x="0" y="428625"/>
                </a:lnTo>
                <a:lnTo>
                  <a:pt x="114300" y="1557338"/>
                </a:lnTo>
                <a:lnTo>
                  <a:pt x="642937" y="1500188"/>
                </a:lnTo>
                <a:lnTo>
                  <a:pt x="557212" y="700088"/>
                </a:lnTo>
                <a:lnTo>
                  <a:pt x="1485900" y="471488"/>
                </a:lnTo>
                <a:lnTo>
                  <a:pt x="1857375" y="971550"/>
                </a:lnTo>
                <a:lnTo>
                  <a:pt x="2957512" y="657225"/>
                </a:lnTo>
                <a:lnTo>
                  <a:pt x="3457575" y="985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AU" sz="1800" b="1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36" name="Freeform 135"/>
          <p:cNvSpPr/>
          <p:nvPr/>
        </p:nvSpPr>
        <p:spPr bwMode="auto">
          <a:xfrm>
            <a:off x="5377218" y="4558352"/>
            <a:ext cx="2265528" cy="1528549"/>
          </a:xfrm>
          <a:custGeom>
            <a:avLst/>
            <a:gdLst>
              <a:gd name="connsiteX0" fmla="*/ 1842448 w 2265528"/>
              <a:gd name="connsiteY0" fmla="*/ 955344 h 1528549"/>
              <a:gd name="connsiteX1" fmla="*/ 2265528 w 2265528"/>
              <a:gd name="connsiteY1" fmla="*/ 791570 h 1528549"/>
              <a:gd name="connsiteX2" fmla="*/ 1842448 w 2265528"/>
              <a:gd name="connsiteY2" fmla="*/ 0 h 1528549"/>
              <a:gd name="connsiteX3" fmla="*/ 0 w 2265528"/>
              <a:gd name="connsiteY3" fmla="*/ 491320 h 1528549"/>
              <a:gd name="connsiteX4" fmla="*/ 286603 w 2265528"/>
              <a:gd name="connsiteY4" fmla="*/ 1528549 h 1528549"/>
              <a:gd name="connsiteX5" fmla="*/ 1965278 w 2265528"/>
              <a:gd name="connsiteY5" fmla="*/ 1514902 h 1528549"/>
              <a:gd name="connsiteX6" fmla="*/ 1992573 w 2265528"/>
              <a:gd name="connsiteY6" fmla="*/ 1078173 h 1528549"/>
              <a:gd name="connsiteX7" fmla="*/ 545910 w 2265528"/>
              <a:gd name="connsiteY7" fmla="*/ 968991 h 1528549"/>
              <a:gd name="connsiteX8" fmla="*/ 627797 w 2265528"/>
              <a:gd name="connsiteY8" fmla="*/ 614149 h 1528549"/>
              <a:gd name="connsiteX9" fmla="*/ 1624083 w 2265528"/>
              <a:gd name="connsiteY9" fmla="*/ 600502 h 1528549"/>
              <a:gd name="connsiteX10" fmla="*/ 1842448 w 2265528"/>
              <a:gd name="connsiteY10" fmla="*/ 955344 h 152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5528" h="1528549">
                <a:moveTo>
                  <a:pt x="1842448" y="955344"/>
                </a:moveTo>
                <a:lnTo>
                  <a:pt x="2265528" y="791570"/>
                </a:lnTo>
                <a:lnTo>
                  <a:pt x="1842448" y="0"/>
                </a:lnTo>
                <a:lnTo>
                  <a:pt x="0" y="491320"/>
                </a:lnTo>
                <a:lnTo>
                  <a:pt x="286603" y="1528549"/>
                </a:lnTo>
                <a:lnTo>
                  <a:pt x="1965278" y="1514902"/>
                </a:lnTo>
                <a:lnTo>
                  <a:pt x="1992573" y="1078173"/>
                </a:lnTo>
                <a:lnTo>
                  <a:pt x="545910" y="968991"/>
                </a:lnTo>
                <a:lnTo>
                  <a:pt x="627797" y="614149"/>
                </a:lnTo>
                <a:lnTo>
                  <a:pt x="1624083" y="600502"/>
                </a:lnTo>
                <a:lnTo>
                  <a:pt x="1842448" y="9553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49" name="Freeform 148"/>
          <p:cNvSpPr/>
          <p:nvPr/>
        </p:nvSpPr>
        <p:spPr bwMode="auto">
          <a:xfrm>
            <a:off x="6738257" y="337457"/>
            <a:ext cx="2242457" cy="1458686"/>
          </a:xfrm>
          <a:custGeom>
            <a:avLst/>
            <a:gdLst>
              <a:gd name="connsiteX0" fmla="*/ 152400 w 2242457"/>
              <a:gd name="connsiteY0" fmla="*/ 555172 h 1458686"/>
              <a:gd name="connsiteX1" fmla="*/ 1676400 w 2242457"/>
              <a:gd name="connsiteY1" fmla="*/ 0 h 1458686"/>
              <a:gd name="connsiteX2" fmla="*/ 1894114 w 2242457"/>
              <a:gd name="connsiteY2" fmla="*/ 293914 h 1458686"/>
              <a:gd name="connsiteX3" fmla="*/ 1730829 w 2242457"/>
              <a:gd name="connsiteY3" fmla="*/ 696686 h 1458686"/>
              <a:gd name="connsiteX4" fmla="*/ 2242457 w 2242457"/>
              <a:gd name="connsiteY4" fmla="*/ 1099457 h 1458686"/>
              <a:gd name="connsiteX5" fmla="*/ 2155372 w 2242457"/>
              <a:gd name="connsiteY5" fmla="*/ 1393372 h 1458686"/>
              <a:gd name="connsiteX6" fmla="*/ 0 w 2242457"/>
              <a:gd name="connsiteY6" fmla="*/ 1458686 h 1458686"/>
              <a:gd name="connsiteX7" fmla="*/ 152400 w 2242457"/>
              <a:gd name="connsiteY7" fmla="*/ 555172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2457" h="1458686">
                <a:moveTo>
                  <a:pt x="152400" y="555172"/>
                </a:moveTo>
                <a:lnTo>
                  <a:pt x="1676400" y="0"/>
                </a:lnTo>
                <a:lnTo>
                  <a:pt x="1894114" y="293914"/>
                </a:lnTo>
                <a:lnTo>
                  <a:pt x="1730829" y="696686"/>
                </a:lnTo>
                <a:lnTo>
                  <a:pt x="2242457" y="1099457"/>
                </a:lnTo>
                <a:lnTo>
                  <a:pt x="2155372" y="1393372"/>
                </a:lnTo>
                <a:lnTo>
                  <a:pt x="0" y="1458686"/>
                </a:lnTo>
                <a:lnTo>
                  <a:pt x="152400" y="5551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 rot="21238877">
            <a:off x="1715111" y="2014924"/>
            <a:ext cx="2147043" cy="957466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Illustration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grpSp>
        <p:nvGrpSpPr>
          <p:cNvPr id="2" name="Group 30"/>
          <p:cNvGrpSpPr>
            <a:grpSpLocks noChangeAspect="1"/>
          </p:cNvGrpSpPr>
          <p:nvPr/>
        </p:nvGrpSpPr>
        <p:grpSpPr>
          <a:xfrm>
            <a:off x="152400" y="1981200"/>
            <a:ext cx="3440430" cy="1600200"/>
            <a:chOff x="5257800" y="1600198"/>
            <a:chExt cx="3276600" cy="1523998"/>
          </a:xfrm>
        </p:grpSpPr>
        <p:sp>
          <p:nvSpPr>
            <p:cNvPr id="33" name="Oval 32"/>
            <p:cNvSpPr/>
            <p:nvPr/>
          </p:nvSpPr>
          <p:spPr bwMode="auto">
            <a:xfrm>
              <a:off x="6629400" y="1600198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629400" y="2590797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858000" y="2057397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257800" y="1981198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715000" y="2133597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334000" y="2590797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848600" y="1676398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8305800" y="2057397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696200" y="2209797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8229600" y="2514597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848600" y="2895596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46" name="Straight Connector 45"/>
            <p:cNvCxnSpPr>
              <a:stCxn id="37" idx="6"/>
              <a:endCxn id="33" idx="2"/>
            </p:cNvCxnSpPr>
            <p:nvPr/>
          </p:nvCxnSpPr>
          <p:spPr bwMode="auto">
            <a:xfrm flipV="1">
              <a:off x="5943600" y="1714498"/>
              <a:ext cx="685800" cy="53339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7" name="Straight Connector 46"/>
            <p:cNvCxnSpPr>
              <a:stCxn id="35" idx="6"/>
              <a:endCxn id="39" idx="2"/>
            </p:cNvCxnSpPr>
            <p:nvPr/>
          </p:nvCxnSpPr>
          <p:spPr bwMode="auto">
            <a:xfrm flipV="1">
              <a:off x="7086600" y="1790698"/>
              <a:ext cx="762000" cy="38099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Connector 54"/>
            <p:cNvCxnSpPr>
              <a:stCxn id="39" idx="6"/>
              <a:endCxn id="40" idx="0"/>
            </p:cNvCxnSpPr>
            <p:nvPr/>
          </p:nvCxnSpPr>
          <p:spPr bwMode="auto">
            <a:xfrm>
              <a:off x="8077200" y="1790698"/>
              <a:ext cx="342900" cy="266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36" idx="6"/>
              <a:endCxn id="37" idx="2"/>
            </p:cNvCxnSpPr>
            <p:nvPr/>
          </p:nvCxnSpPr>
          <p:spPr bwMode="auto">
            <a:xfrm>
              <a:off x="5486400" y="2095497"/>
              <a:ext cx="2286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>
              <a:stCxn id="36" idx="7"/>
              <a:endCxn id="33" idx="2"/>
            </p:cNvCxnSpPr>
            <p:nvPr/>
          </p:nvCxnSpPr>
          <p:spPr bwMode="auto">
            <a:xfrm rot="5400000" flipH="1" flipV="1">
              <a:off x="5891073" y="1276347"/>
              <a:ext cx="300178" cy="11764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Arrow Connector 58"/>
            <p:cNvCxnSpPr>
              <a:stCxn id="36" idx="4"/>
              <a:endCxn id="38" idx="0"/>
            </p:cNvCxnSpPr>
            <p:nvPr/>
          </p:nvCxnSpPr>
          <p:spPr bwMode="auto">
            <a:xfrm rot="16200000" flipH="1">
              <a:off x="5219700" y="2362196"/>
              <a:ext cx="380999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Arrow Connector 59"/>
            <p:cNvCxnSpPr>
              <a:stCxn id="38" idx="6"/>
              <a:endCxn id="41" idx="2"/>
            </p:cNvCxnSpPr>
            <p:nvPr/>
          </p:nvCxnSpPr>
          <p:spPr bwMode="auto">
            <a:xfrm flipV="1">
              <a:off x="5562600" y="2324096"/>
              <a:ext cx="2133600" cy="38099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1" name="Straight Arrow Connector 60"/>
            <p:cNvCxnSpPr>
              <a:stCxn id="34" idx="6"/>
              <a:endCxn id="42" idx="2"/>
            </p:cNvCxnSpPr>
            <p:nvPr/>
          </p:nvCxnSpPr>
          <p:spPr bwMode="auto">
            <a:xfrm flipV="1">
              <a:off x="6858000" y="2628896"/>
              <a:ext cx="1371600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2" name="Straight Arrow Connector 61"/>
            <p:cNvCxnSpPr>
              <a:stCxn id="33" idx="5"/>
              <a:endCxn id="35" idx="0"/>
            </p:cNvCxnSpPr>
            <p:nvPr/>
          </p:nvCxnSpPr>
          <p:spPr bwMode="auto">
            <a:xfrm rot="16200000" flipH="1">
              <a:off x="6767373" y="1852469"/>
              <a:ext cx="262078" cy="1477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Arrow Connector 62"/>
            <p:cNvCxnSpPr>
              <a:stCxn id="38" idx="5"/>
              <a:endCxn id="34" idx="2"/>
            </p:cNvCxnSpPr>
            <p:nvPr/>
          </p:nvCxnSpPr>
          <p:spPr bwMode="auto">
            <a:xfrm rot="5400000" flipH="1" flipV="1">
              <a:off x="6038850" y="2195368"/>
              <a:ext cx="80822" cy="11002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Arrow Connector 63"/>
            <p:cNvCxnSpPr>
              <a:stCxn id="34" idx="5"/>
              <a:endCxn id="45" idx="2"/>
            </p:cNvCxnSpPr>
            <p:nvPr/>
          </p:nvCxnSpPr>
          <p:spPr bwMode="auto">
            <a:xfrm rot="16200000" flipH="1">
              <a:off x="7224573" y="2385869"/>
              <a:ext cx="223978" cy="10240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>
              <a:endCxn id="41" idx="0"/>
            </p:cNvCxnSpPr>
            <p:nvPr/>
          </p:nvCxnSpPr>
          <p:spPr bwMode="auto">
            <a:xfrm rot="5400000">
              <a:off x="7715247" y="2000248"/>
              <a:ext cx="304800" cy="1143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>
              <a:stCxn id="42" idx="1"/>
              <a:endCxn id="41" idx="5"/>
            </p:cNvCxnSpPr>
            <p:nvPr/>
          </p:nvCxnSpPr>
          <p:spPr bwMode="auto">
            <a:xfrm rot="16200000" flipV="1">
              <a:off x="8005622" y="2290622"/>
              <a:ext cx="143156" cy="37175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" name="Group 71"/>
          <p:cNvGrpSpPr>
            <a:grpSpLocks noChangeAspect="1"/>
          </p:cNvGrpSpPr>
          <p:nvPr/>
        </p:nvGrpSpPr>
        <p:grpSpPr>
          <a:xfrm>
            <a:off x="5410200" y="381000"/>
            <a:ext cx="3505200" cy="1630326"/>
            <a:chOff x="5257800" y="1600200"/>
            <a:chExt cx="3276600" cy="1524000"/>
          </a:xfrm>
        </p:grpSpPr>
        <p:sp>
          <p:nvSpPr>
            <p:cNvPr id="73" name="Oval 72"/>
            <p:cNvSpPr/>
            <p:nvPr/>
          </p:nvSpPr>
          <p:spPr bwMode="auto">
            <a:xfrm>
              <a:off x="6629400" y="16002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629400" y="25908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858000" y="20574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257800" y="19812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715000" y="21336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34000" y="2590800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848600" y="16764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8305800" y="20574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696200" y="2209800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8229600" y="25146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848600" y="28956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85" name="Straight Connector 84"/>
            <p:cNvCxnSpPr>
              <a:stCxn id="78" idx="6"/>
              <a:endCxn id="73" idx="2"/>
            </p:cNvCxnSpPr>
            <p:nvPr/>
          </p:nvCxnSpPr>
          <p:spPr bwMode="auto">
            <a:xfrm flipV="1">
              <a:off x="5943600" y="1714500"/>
              <a:ext cx="685800" cy="5334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>
              <a:stCxn id="75" idx="6"/>
              <a:endCxn id="80" idx="2"/>
            </p:cNvCxnSpPr>
            <p:nvPr/>
          </p:nvCxnSpPr>
          <p:spPr bwMode="auto">
            <a:xfrm flipV="1">
              <a:off x="7086600" y="1790700"/>
              <a:ext cx="762000" cy="381000"/>
            </a:xfrm>
            <a:prstGeom prst="line">
              <a:avLst/>
            </a:prstGeom>
            <a:noFill/>
            <a:ln w="101600" cap="sq" cmpd="dbl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Arrow Connector 87"/>
            <p:cNvCxnSpPr>
              <a:stCxn id="76" idx="6"/>
              <a:endCxn id="78" idx="2"/>
            </p:cNvCxnSpPr>
            <p:nvPr/>
          </p:nvCxnSpPr>
          <p:spPr bwMode="auto">
            <a:xfrm>
              <a:off x="5486400" y="2095500"/>
              <a:ext cx="2286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Arrow Connector 88"/>
            <p:cNvCxnSpPr>
              <a:stCxn id="76" idx="7"/>
              <a:endCxn id="73" idx="2"/>
            </p:cNvCxnSpPr>
            <p:nvPr/>
          </p:nvCxnSpPr>
          <p:spPr bwMode="auto">
            <a:xfrm rot="5400000" flipH="1" flipV="1">
              <a:off x="5891072" y="1276350"/>
              <a:ext cx="300178" cy="11764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Arrow Connector 89"/>
            <p:cNvCxnSpPr>
              <a:stCxn id="76" idx="4"/>
              <a:endCxn id="79" idx="0"/>
            </p:cNvCxnSpPr>
            <p:nvPr/>
          </p:nvCxnSpPr>
          <p:spPr bwMode="auto">
            <a:xfrm rot="16200000" flipH="1">
              <a:off x="5219700" y="2362200"/>
              <a:ext cx="381000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Arrow Connector 90"/>
            <p:cNvCxnSpPr>
              <a:stCxn id="79" idx="6"/>
              <a:endCxn id="82" idx="2"/>
            </p:cNvCxnSpPr>
            <p:nvPr/>
          </p:nvCxnSpPr>
          <p:spPr bwMode="auto">
            <a:xfrm flipV="1">
              <a:off x="5562600" y="2324100"/>
              <a:ext cx="2133600" cy="381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Arrow Connector 91"/>
            <p:cNvCxnSpPr>
              <a:stCxn id="74" idx="6"/>
              <a:endCxn id="83" idx="2"/>
            </p:cNvCxnSpPr>
            <p:nvPr/>
          </p:nvCxnSpPr>
          <p:spPr bwMode="auto">
            <a:xfrm flipV="1">
              <a:off x="6858000" y="2628900"/>
              <a:ext cx="1371600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" name="Straight Arrow Connector 92"/>
            <p:cNvCxnSpPr>
              <a:stCxn id="73" idx="5"/>
              <a:endCxn id="75" idx="0"/>
            </p:cNvCxnSpPr>
            <p:nvPr/>
          </p:nvCxnSpPr>
          <p:spPr bwMode="auto">
            <a:xfrm rot="16200000" flipH="1">
              <a:off x="6767372" y="1852472"/>
              <a:ext cx="262078" cy="1477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" name="Straight Arrow Connector 93"/>
            <p:cNvCxnSpPr>
              <a:stCxn id="79" idx="5"/>
              <a:endCxn id="74" idx="2"/>
            </p:cNvCxnSpPr>
            <p:nvPr/>
          </p:nvCxnSpPr>
          <p:spPr bwMode="auto">
            <a:xfrm rot="5400000" flipH="1" flipV="1">
              <a:off x="6038850" y="2195372"/>
              <a:ext cx="80822" cy="11002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" name="Straight Arrow Connector 94"/>
            <p:cNvCxnSpPr>
              <a:stCxn id="74" idx="5"/>
              <a:endCxn id="84" idx="2"/>
            </p:cNvCxnSpPr>
            <p:nvPr/>
          </p:nvCxnSpPr>
          <p:spPr bwMode="auto">
            <a:xfrm rot="16200000" flipH="1">
              <a:off x="7224572" y="2385872"/>
              <a:ext cx="223978" cy="10240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6" name="Straight Connector 95"/>
            <p:cNvCxnSpPr>
              <a:endCxn id="82" idx="0"/>
            </p:cNvCxnSpPr>
            <p:nvPr/>
          </p:nvCxnSpPr>
          <p:spPr bwMode="auto">
            <a:xfrm rot="5400000">
              <a:off x="7715250" y="2000250"/>
              <a:ext cx="304800" cy="114300"/>
            </a:xfrm>
            <a:prstGeom prst="line">
              <a:avLst/>
            </a:prstGeom>
            <a:noFill/>
            <a:ln w="101600" cap="sq" cmpd="dbl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" name="Straight Connector 96"/>
            <p:cNvCxnSpPr>
              <a:stCxn id="83" idx="1"/>
              <a:endCxn id="82" idx="5"/>
            </p:cNvCxnSpPr>
            <p:nvPr/>
          </p:nvCxnSpPr>
          <p:spPr bwMode="auto">
            <a:xfrm rot="16200000" flipV="1">
              <a:off x="8005622" y="2290622"/>
              <a:ext cx="143156" cy="37175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47" name="Left Brace 146"/>
          <p:cNvSpPr/>
          <p:nvPr/>
        </p:nvSpPr>
        <p:spPr bwMode="auto">
          <a:xfrm>
            <a:off x="4419600" y="1752600"/>
            <a:ext cx="609600" cy="4419600"/>
          </a:xfrm>
          <a:prstGeom prst="leftBrace">
            <a:avLst>
              <a:gd name="adj1" fmla="val 8333"/>
              <a:gd name="adj2" fmla="val 27833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" name="Group 150"/>
          <p:cNvGrpSpPr/>
          <p:nvPr/>
        </p:nvGrpSpPr>
        <p:grpSpPr>
          <a:xfrm>
            <a:off x="5486400" y="2411819"/>
            <a:ext cx="3333750" cy="1550581"/>
            <a:chOff x="5486400" y="2411819"/>
            <a:chExt cx="3333750" cy="1550581"/>
          </a:xfrm>
        </p:grpSpPr>
        <p:sp>
          <p:nvSpPr>
            <p:cNvPr id="100" name="Oval 99"/>
            <p:cNvSpPr/>
            <p:nvPr/>
          </p:nvSpPr>
          <p:spPr bwMode="auto">
            <a:xfrm>
              <a:off x="6881923" y="2411819"/>
              <a:ext cx="232587" cy="232587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881923" y="3419697"/>
              <a:ext cx="232587" cy="23258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114510" y="2876993"/>
              <a:ext cx="232587" cy="232587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486400" y="2799464"/>
              <a:ext cx="232587" cy="232587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951574" y="2954522"/>
              <a:ext cx="232587" cy="232587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563929" y="3419697"/>
              <a:ext cx="232587" cy="232587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8122388" y="2489348"/>
              <a:ext cx="232587" cy="232587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8587563" y="2876993"/>
              <a:ext cx="232587" cy="23258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967330" y="3032051"/>
              <a:ext cx="232587" cy="232587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8510034" y="3342168"/>
              <a:ext cx="232587" cy="232587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8122388" y="3729813"/>
              <a:ext cx="232587" cy="232587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111" name="Straight Connector 110"/>
            <p:cNvCxnSpPr>
              <a:stCxn id="104" idx="6"/>
              <a:endCxn id="100" idx="2"/>
            </p:cNvCxnSpPr>
            <p:nvPr/>
          </p:nvCxnSpPr>
          <p:spPr bwMode="auto">
            <a:xfrm flipV="1">
              <a:off x="6184162" y="2528113"/>
              <a:ext cx="697762" cy="54270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Connector 111"/>
            <p:cNvCxnSpPr>
              <a:stCxn id="102" idx="6"/>
              <a:endCxn id="106" idx="2"/>
            </p:cNvCxnSpPr>
            <p:nvPr/>
          </p:nvCxnSpPr>
          <p:spPr bwMode="auto">
            <a:xfrm flipV="1">
              <a:off x="7347098" y="2605642"/>
              <a:ext cx="775291" cy="387645"/>
            </a:xfrm>
            <a:prstGeom prst="line">
              <a:avLst/>
            </a:prstGeom>
            <a:noFill/>
            <a:ln w="101600" cap="sq" cmpd="dbl" algn="ctr">
              <a:solidFill>
                <a:srgbClr val="00B05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3" name="Straight Arrow Connector 112"/>
            <p:cNvCxnSpPr>
              <a:stCxn id="103" idx="6"/>
              <a:endCxn id="104" idx="2"/>
            </p:cNvCxnSpPr>
            <p:nvPr/>
          </p:nvCxnSpPr>
          <p:spPr bwMode="auto">
            <a:xfrm>
              <a:off x="5718987" y="2915758"/>
              <a:ext cx="232587" cy="15505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Arrow Connector 113"/>
            <p:cNvCxnSpPr>
              <a:stCxn id="103" idx="7"/>
              <a:endCxn id="100" idx="2"/>
            </p:cNvCxnSpPr>
            <p:nvPr/>
          </p:nvCxnSpPr>
          <p:spPr bwMode="auto">
            <a:xfrm rot="5400000" flipH="1" flipV="1">
              <a:off x="6130717" y="2082320"/>
              <a:ext cx="305414" cy="119699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Arrow Connector 114"/>
            <p:cNvCxnSpPr>
              <a:stCxn id="103" idx="4"/>
              <a:endCxn id="105" idx="0"/>
            </p:cNvCxnSpPr>
            <p:nvPr/>
          </p:nvCxnSpPr>
          <p:spPr bwMode="auto">
            <a:xfrm rot="16200000" flipH="1">
              <a:off x="5447636" y="3187109"/>
              <a:ext cx="387645" cy="7752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Arrow Connector 115"/>
            <p:cNvCxnSpPr>
              <a:stCxn id="105" idx="6"/>
              <a:endCxn id="108" idx="2"/>
            </p:cNvCxnSpPr>
            <p:nvPr/>
          </p:nvCxnSpPr>
          <p:spPr bwMode="auto">
            <a:xfrm flipV="1">
              <a:off x="5796516" y="3148345"/>
              <a:ext cx="2170814" cy="38764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Arrow Connector 116"/>
            <p:cNvCxnSpPr>
              <a:stCxn id="101" idx="6"/>
              <a:endCxn id="109" idx="2"/>
            </p:cNvCxnSpPr>
            <p:nvPr/>
          </p:nvCxnSpPr>
          <p:spPr bwMode="auto">
            <a:xfrm flipV="1">
              <a:off x="7114510" y="3458461"/>
              <a:ext cx="1395523" cy="7752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Arrow Connector 117"/>
            <p:cNvCxnSpPr>
              <a:stCxn id="100" idx="5"/>
              <a:endCxn id="102" idx="0"/>
            </p:cNvCxnSpPr>
            <p:nvPr/>
          </p:nvCxnSpPr>
          <p:spPr bwMode="auto">
            <a:xfrm rot="16200000" flipH="1">
              <a:off x="7022302" y="2668491"/>
              <a:ext cx="266649" cy="15035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" name="Straight Arrow Connector 118"/>
            <p:cNvCxnSpPr>
              <a:stCxn id="105" idx="5"/>
              <a:endCxn id="101" idx="2"/>
            </p:cNvCxnSpPr>
            <p:nvPr/>
          </p:nvCxnSpPr>
          <p:spPr bwMode="auto">
            <a:xfrm rot="5400000" flipH="1" flipV="1">
              <a:off x="6281073" y="3017372"/>
              <a:ext cx="82232" cy="11194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" name="Straight Arrow Connector 119"/>
            <p:cNvCxnSpPr>
              <a:stCxn id="101" idx="5"/>
              <a:endCxn id="110" idx="2"/>
            </p:cNvCxnSpPr>
            <p:nvPr/>
          </p:nvCxnSpPr>
          <p:spPr bwMode="auto">
            <a:xfrm rot="16200000" flipH="1">
              <a:off x="7487476" y="3211194"/>
              <a:ext cx="227885" cy="104194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" name="Straight Connector 121"/>
            <p:cNvCxnSpPr>
              <a:stCxn id="109" idx="1"/>
              <a:endCxn id="108" idx="5"/>
            </p:cNvCxnSpPr>
            <p:nvPr/>
          </p:nvCxnSpPr>
          <p:spPr bwMode="auto">
            <a:xfrm rot="16200000" flipV="1">
              <a:off x="8282149" y="3114283"/>
              <a:ext cx="145653" cy="3782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3" name="Straight Connector 122"/>
            <p:cNvCxnSpPr>
              <a:stCxn id="106" idx="5"/>
              <a:endCxn id="107" idx="1"/>
            </p:cNvCxnSpPr>
            <p:nvPr/>
          </p:nvCxnSpPr>
          <p:spPr bwMode="auto">
            <a:xfrm rot="16200000" flipH="1">
              <a:off x="8359678" y="2649108"/>
              <a:ext cx="223182" cy="30071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162"/>
          <p:cNvGrpSpPr/>
          <p:nvPr/>
        </p:nvGrpSpPr>
        <p:grpSpPr>
          <a:xfrm>
            <a:off x="5638800" y="4724400"/>
            <a:ext cx="3276600" cy="1524000"/>
            <a:chOff x="5638800" y="4724400"/>
            <a:chExt cx="3276600" cy="1524000"/>
          </a:xfrm>
        </p:grpSpPr>
        <p:sp>
          <p:nvSpPr>
            <p:cNvPr id="124" name="Oval 123"/>
            <p:cNvSpPr/>
            <p:nvPr/>
          </p:nvSpPr>
          <p:spPr bwMode="auto">
            <a:xfrm>
              <a:off x="7010400" y="47244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010400" y="57150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7239000" y="51816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5638800" y="51054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6096000" y="52578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5715000" y="5715000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8229600" y="48006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8686800" y="51816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8077200" y="5334000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8610600" y="56388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8229600" y="60198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135" name="Straight Connector 134"/>
            <p:cNvCxnSpPr>
              <a:stCxn id="128" idx="6"/>
              <a:endCxn id="124" idx="2"/>
            </p:cNvCxnSpPr>
            <p:nvPr/>
          </p:nvCxnSpPr>
          <p:spPr bwMode="auto">
            <a:xfrm flipV="1">
              <a:off x="6324600" y="4838700"/>
              <a:ext cx="685800" cy="5334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Arrow Connector 136"/>
            <p:cNvCxnSpPr>
              <a:stCxn id="127" idx="6"/>
              <a:endCxn id="128" idx="2"/>
            </p:cNvCxnSpPr>
            <p:nvPr/>
          </p:nvCxnSpPr>
          <p:spPr bwMode="auto">
            <a:xfrm>
              <a:off x="5867400" y="5219700"/>
              <a:ext cx="2286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8" name="Straight Arrow Connector 137"/>
            <p:cNvCxnSpPr>
              <a:stCxn id="127" idx="7"/>
              <a:endCxn id="124" idx="2"/>
            </p:cNvCxnSpPr>
            <p:nvPr/>
          </p:nvCxnSpPr>
          <p:spPr bwMode="auto">
            <a:xfrm rot="5400000" flipH="1" flipV="1">
              <a:off x="6272072" y="4400550"/>
              <a:ext cx="300178" cy="11764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9" name="Straight Arrow Connector 138"/>
            <p:cNvCxnSpPr>
              <a:stCxn id="127" idx="4"/>
              <a:endCxn id="129" idx="0"/>
            </p:cNvCxnSpPr>
            <p:nvPr/>
          </p:nvCxnSpPr>
          <p:spPr bwMode="auto">
            <a:xfrm rot="16200000" flipH="1">
              <a:off x="5600700" y="5486400"/>
              <a:ext cx="381000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0" name="Straight Arrow Connector 139"/>
            <p:cNvCxnSpPr>
              <a:stCxn id="129" idx="6"/>
              <a:endCxn id="132" idx="2"/>
            </p:cNvCxnSpPr>
            <p:nvPr/>
          </p:nvCxnSpPr>
          <p:spPr bwMode="auto">
            <a:xfrm flipV="1">
              <a:off x="5943600" y="5448300"/>
              <a:ext cx="2133600" cy="381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1" name="Straight Arrow Connector 140"/>
            <p:cNvCxnSpPr>
              <a:stCxn id="125" idx="6"/>
              <a:endCxn id="133" idx="2"/>
            </p:cNvCxnSpPr>
            <p:nvPr/>
          </p:nvCxnSpPr>
          <p:spPr bwMode="auto">
            <a:xfrm flipV="1">
              <a:off x="7239000" y="5753100"/>
              <a:ext cx="1371600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2" name="Straight Arrow Connector 141"/>
            <p:cNvCxnSpPr>
              <a:stCxn id="124" idx="5"/>
              <a:endCxn id="126" idx="0"/>
            </p:cNvCxnSpPr>
            <p:nvPr/>
          </p:nvCxnSpPr>
          <p:spPr bwMode="auto">
            <a:xfrm rot="16200000" flipH="1">
              <a:off x="7148372" y="4976672"/>
              <a:ext cx="262078" cy="1477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3" name="Straight Arrow Connector 142"/>
            <p:cNvCxnSpPr>
              <a:stCxn id="129" idx="5"/>
              <a:endCxn id="125" idx="2"/>
            </p:cNvCxnSpPr>
            <p:nvPr/>
          </p:nvCxnSpPr>
          <p:spPr bwMode="auto">
            <a:xfrm rot="5400000" flipH="1" flipV="1">
              <a:off x="6419850" y="5319572"/>
              <a:ext cx="80822" cy="11002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4" name="Straight Arrow Connector 143"/>
            <p:cNvCxnSpPr>
              <a:stCxn id="125" idx="5"/>
              <a:endCxn id="134" idx="2"/>
            </p:cNvCxnSpPr>
            <p:nvPr/>
          </p:nvCxnSpPr>
          <p:spPr bwMode="auto">
            <a:xfrm rot="16200000" flipH="1">
              <a:off x="7605572" y="5510072"/>
              <a:ext cx="223978" cy="10240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6" name="Straight Connector 145"/>
            <p:cNvCxnSpPr>
              <a:stCxn id="133" idx="1"/>
              <a:endCxn id="132" idx="5"/>
            </p:cNvCxnSpPr>
            <p:nvPr/>
          </p:nvCxnSpPr>
          <p:spPr bwMode="auto">
            <a:xfrm rot="16200000" flipV="1">
              <a:off x="8386622" y="5414822"/>
              <a:ext cx="143156" cy="37175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2" name="Straight Connector 151"/>
            <p:cNvCxnSpPr>
              <a:stCxn id="130" idx="5"/>
              <a:endCxn id="131" idx="1"/>
            </p:cNvCxnSpPr>
            <p:nvPr/>
          </p:nvCxnSpPr>
          <p:spPr bwMode="auto">
            <a:xfrm rot="16200000" flipH="1">
              <a:off x="8462822" y="4957622"/>
              <a:ext cx="219356" cy="29555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5" name="Straight Connector 154"/>
            <p:cNvCxnSpPr>
              <a:stCxn id="130" idx="3"/>
              <a:endCxn id="132" idx="0"/>
            </p:cNvCxnSpPr>
            <p:nvPr/>
          </p:nvCxnSpPr>
          <p:spPr bwMode="auto">
            <a:xfrm rot="5400000">
              <a:off x="8058150" y="5129072"/>
              <a:ext cx="338278" cy="7157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21" name="Rectangle 120"/>
          <p:cNvSpPr/>
          <p:nvPr/>
        </p:nvSpPr>
        <p:spPr bwMode="auto">
          <a:xfrm>
            <a:off x="838200" y="1371600"/>
            <a:ext cx="1981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Top-1 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(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global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)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057400" y="2057400"/>
            <a:ext cx="533400" cy="304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b="1" dirty="0" smtClean="0">
                <a:solidFill>
                  <a:srgbClr val="FF0000"/>
                </a:solidFill>
                <a:latin typeface="Garamond" pitchFamily="18" charset="0"/>
              </a:rPr>
              <a:t>e1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2819400" y="2362200"/>
            <a:ext cx="533400" cy="304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b="1" dirty="0" smtClean="0">
                <a:solidFill>
                  <a:srgbClr val="FF0000"/>
                </a:solidFill>
                <a:latin typeface="Garamond" pitchFamily="18" charset="0"/>
              </a:rPr>
              <a:t>e2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276600" y="1981200"/>
            <a:ext cx="533400" cy="304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b="1" dirty="0" smtClean="0">
                <a:solidFill>
                  <a:srgbClr val="FF0000"/>
                </a:solidFill>
                <a:latin typeface="Garamond" pitchFamily="18" charset="0"/>
              </a:rPr>
              <a:t>e3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7391400" y="381000"/>
            <a:ext cx="533400" cy="304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b="1" dirty="0" smtClean="0">
                <a:solidFill>
                  <a:srgbClr val="FF0000"/>
                </a:solidFill>
                <a:latin typeface="Garamond" pitchFamily="18" charset="0"/>
              </a:rPr>
              <a:t>e1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8153400" y="685800"/>
            <a:ext cx="533400" cy="304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b="1" dirty="0" smtClean="0">
                <a:solidFill>
                  <a:srgbClr val="FF0000"/>
                </a:solidFill>
                <a:latin typeface="Garamond" pitchFamily="18" charset="0"/>
              </a:rPr>
              <a:t>e2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7315200" y="2438400"/>
            <a:ext cx="533400" cy="304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b="1" dirty="0" smtClean="0">
                <a:solidFill>
                  <a:srgbClr val="FF0000"/>
                </a:solidFill>
                <a:latin typeface="Garamond" pitchFamily="18" charset="0"/>
              </a:rPr>
              <a:t>e1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534400" y="2362200"/>
            <a:ext cx="533400" cy="304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b="1" dirty="0" smtClean="0">
                <a:solidFill>
                  <a:srgbClr val="FF0000"/>
                </a:solidFill>
                <a:latin typeface="Garamond" pitchFamily="18" charset="0"/>
              </a:rPr>
              <a:t>e3</a:t>
            </a:r>
          </a:p>
        </p:txBody>
      </p:sp>
      <p:sp>
        <p:nvSpPr>
          <p:cNvPr id="160" name="Rectangle 159"/>
          <p:cNvSpPr/>
          <p:nvPr/>
        </p:nvSpPr>
        <p:spPr bwMode="auto">
          <a:xfrm>
            <a:off x="8153400" y="5029200"/>
            <a:ext cx="533400" cy="304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b="1" dirty="0" smtClean="0">
                <a:solidFill>
                  <a:srgbClr val="FF0000"/>
                </a:solidFill>
                <a:latin typeface="Garamond" pitchFamily="18" charset="0"/>
              </a:rPr>
              <a:t>e2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8610600" y="4648200"/>
            <a:ext cx="533400" cy="3048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AU" b="1" dirty="0" smtClean="0">
                <a:solidFill>
                  <a:srgbClr val="FF0000"/>
                </a:solidFill>
                <a:latin typeface="Garamond" pitchFamily="18" charset="0"/>
              </a:rPr>
              <a:t>e3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5181600" y="3048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P1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5181600" y="21336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P2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5181600" y="4572000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P3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3429000" y="1219200"/>
            <a:ext cx="1981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Top-1 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(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local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): 4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3352800" y="3352800"/>
            <a:ext cx="1981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Top-1 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(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local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): 5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5181600" y="6172200"/>
            <a:ext cx="1981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Top-1 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(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local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): 4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2" name="Down Arrow 201"/>
          <p:cNvSpPr/>
          <p:nvPr/>
        </p:nvSpPr>
        <p:spPr bwMode="auto">
          <a:xfrm rot="6971335">
            <a:off x="4221117" y="601404"/>
            <a:ext cx="361772" cy="6320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2057400" y="304800"/>
            <a:ext cx="1981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Top-2 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(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global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)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20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48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0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304800" y="3581400"/>
            <a:ext cx="3429600" cy="2896800"/>
            <a:chOff x="304800" y="3581400"/>
            <a:chExt cx="3429600" cy="2896800"/>
          </a:xfrm>
        </p:grpSpPr>
        <p:grpSp>
          <p:nvGrpSpPr>
            <p:cNvPr id="6" name="Group 195"/>
            <p:cNvGrpSpPr/>
            <p:nvPr/>
          </p:nvGrpSpPr>
          <p:grpSpPr>
            <a:xfrm>
              <a:off x="381000" y="3581400"/>
              <a:ext cx="3353400" cy="2895600"/>
              <a:chOff x="381000" y="3581400"/>
              <a:chExt cx="3353400" cy="2895600"/>
            </a:xfrm>
          </p:grpSpPr>
          <p:sp>
            <p:nvSpPr>
              <p:cNvPr id="164" name="Rectangle 163"/>
              <p:cNvSpPr/>
              <p:nvPr/>
            </p:nvSpPr>
            <p:spPr bwMode="auto">
              <a:xfrm>
                <a:off x="1676400" y="4114800"/>
                <a:ext cx="8382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AU" sz="1800" b="1" dirty="0" smtClean="0">
                    <a:solidFill>
                      <a:schemeClr val="tx1"/>
                    </a:solidFill>
                    <a:latin typeface="Garamond" pitchFamily="18" charset="0"/>
                  </a:rPr>
                  <a:t>has e1?</a:t>
                </a:r>
                <a:endPara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2895600" y="4953000"/>
                <a:ext cx="838800" cy="306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AU" sz="1800" b="1" dirty="0" smtClean="0">
                    <a:solidFill>
                      <a:schemeClr val="tx1"/>
                    </a:solidFill>
                    <a:latin typeface="Garamond" pitchFamily="18" charset="0"/>
                  </a:rPr>
                  <a:t>P3</a:t>
                </a:r>
                <a:endPara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990600" y="4723200"/>
                <a:ext cx="838800" cy="306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AU" sz="1800" b="1" dirty="0" smtClean="0">
                    <a:solidFill>
                      <a:schemeClr val="tx1"/>
                    </a:solidFill>
                    <a:latin typeface="Garamond" pitchFamily="18" charset="0"/>
                  </a:rPr>
                  <a:t>has e2?</a:t>
                </a:r>
              </a:p>
            </p:txBody>
          </p:sp>
          <p:cxnSp>
            <p:nvCxnSpPr>
              <p:cNvPr id="168" name="Straight Arrow Connector 167"/>
              <p:cNvCxnSpPr>
                <a:endCxn id="164" idx="0"/>
              </p:cNvCxnSpPr>
              <p:nvPr/>
            </p:nvCxnSpPr>
            <p:spPr bwMode="auto">
              <a:xfrm rot="16200000" flipH="1">
                <a:off x="1771650" y="3790950"/>
                <a:ext cx="457200" cy="1905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Rectangle 170"/>
              <p:cNvSpPr/>
              <p:nvPr/>
            </p:nvSpPr>
            <p:spPr bwMode="auto">
              <a:xfrm>
                <a:off x="1219200" y="3581400"/>
                <a:ext cx="609600" cy="381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rPr>
                  <a:t>Sol</a:t>
                </a:r>
                <a:endParaRPr kumimoji="0" lang="en-A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cxnSp>
            <p:nvCxnSpPr>
              <p:cNvPr id="172" name="Straight Arrow Connector 171"/>
              <p:cNvCxnSpPr>
                <a:stCxn id="164" idx="2"/>
                <a:endCxn id="166" idx="0"/>
              </p:cNvCxnSpPr>
              <p:nvPr/>
            </p:nvCxnSpPr>
            <p:spPr bwMode="auto">
              <a:xfrm rot="5400000">
                <a:off x="1600950" y="4228650"/>
                <a:ext cx="303600" cy="6855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64" idx="2"/>
                <a:endCxn id="165" idx="0"/>
              </p:cNvCxnSpPr>
              <p:nvPr/>
            </p:nvCxnSpPr>
            <p:spPr bwMode="auto">
              <a:xfrm rot="16200000" flipH="1">
                <a:off x="2438550" y="4076550"/>
                <a:ext cx="533400" cy="12195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Rectangle 178"/>
              <p:cNvSpPr/>
              <p:nvPr/>
            </p:nvSpPr>
            <p:spPr bwMode="auto">
              <a:xfrm>
                <a:off x="914400" y="4191000"/>
                <a:ext cx="609600" cy="381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rPr>
                  <a:t>yes</a:t>
                </a:r>
                <a:endParaRPr kumimoji="0" lang="en-A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2743200" y="4419600"/>
                <a:ext cx="609600" cy="381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rPr>
                  <a:t>no</a:t>
                </a:r>
                <a:endParaRPr kumimoji="0" lang="en-A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cxnSp>
            <p:nvCxnSpPr>
              <p:cNvPr id="181" name="Straight Arrow Connector 180"/>
              <p:cNvCxnSpPr>
                <a:stCxn id="166" idx="2"/>
                <a:endCxn id="185" idx="0"/>
              </p:cNvCxnSpPr>
              <p:nvPr/>
            </p:nvCxnSpPr>
            <p:spPr bwMode="auto">
              <a:xfrm rot="5400000">
                <a:off x="1029000" y="5029200"/>
                <a:ext cx="381000" cy="3810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" name="Rectangle 183"/>
              <p:cNvSpPr/>
              <p:nvPr/>
            </p:nvSpPr>
            <p:spPr bwMode="auto">
              <a:xfrm>
                <a:off x="1371000" y="6171000"/>
                <a:ext cx="838800" cy="306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AU" sz="1800" b="1" dirty="0" smtClean="0">
                    <a:solidFill>
                      <a:schemeClr val="tx1"/>
                    </a:solidFill>
                    <a:latin typeface="Garamond" pitchFamily="18" charset="0"/>
                  </a:rPr>
                  <a:t>P1</a:t>
                </a:r>
                <a:endPara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2286000" y="5638800"/>
                <a:ext cx="838800" cy="306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AU" sz="1800" b="1" dirty="0" smtClean="0">
                    <a:solidFill>
                      <a:schemeClr val="tx1"/>
                    </a:solidFill>
                    <a:latin typeface="Garamond" pitchFamily="18" charset="0"/>
                  </a:rPr>
                  <a:t>P2</a:t>
                </a:r>
                <a:endPara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cxnSp>
            <p:nvCxnSpPr>
              <p:cNvPr id="187" name="Straight Arrow Connector 186"/>
              <p:cNvCxnSpPr>
                <a:stCxn id="166" idx="2"/>
                <a:endCxn id="186" idx="0"/>
              </p:cNvCxnSpPr>
              <p:nvPr/>
            </p:nvCxnSpPr>
            <p:spPr bwMode="auto">
              <a:xfrm rot="16200000" flipH="1">
                <a:off x="1752900" y="4686300"/>
                <a:ext cx="609600" cy="12954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1" name="Rectangle 190"/>
              <p:cNvSpPr/>
              <p:nvPr/>
            </p:nvSpPr>
            <p:spPr bwMode="auto">
              <a:xfrm>
                <a:off x="2209800" y="5486400"/>
                <a:ext cx="609600" cy="381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rPr>
                  <a:t>no</a:t>
                </a:r>
                <a:endParaRPr kumimoji="0" lang="en-A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381000" y="5638800"/>
                <a:ext cx="609600" cy="381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</a:rPr>
                  <a:t>yes</a:t>
                </a:r>
                <a:endParaRPr kumimoji="0" lang="en-A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185" name="Rectangle 184"/>
            <p:cNvSpPr/>
            <p:nvPr/>
          </p:nvSpPr>
          <p:spPr bwMode="auto">
            <a:xfrm>
              <a:off x="609600" y="5410200"/>
              <a:ext cx="838800" cy="306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has e3?</a:t>
              </a:r>
            </a:p>
          </p:txBody>
        </p:sp>
        <p:cxnSp>
          <p:nvCxnSpPr>
            <p:cNvPr id="188" name="Straight Arrow Connector 187"/>
            <p:cNvCxnSpPr>
              <a:stCxn id="185" idx="2"/>
              <a:endCxn id="190" idx="0"/>
            </p:cNvCxnSpPr>
            <p:nvPr/>
          </p:nvCxnSpPr>
          <p:spPr bwMode="auto">
            <a:xfrm rot="5400000">
              <a:off x="648600" y="5791800"/>
              <a:ext cx="456000" cy="304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Rectangle 189"/>
            <p:cNvSpPr/>
            <p:nvPr/>
          </p:nvSpPr>
          <p:spPr bwMode="auto">
            <a:xfrm>
              <a:off x="304800" y="6172200"/>
              <a:ext cx="838800" cy="306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Top-1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57200" y="4953000"/>
              <a:ext cx="6096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yes</a:t>
              </a:r>
              <a:endPara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1828800" y="4953000"/>
              <a:ext cx="6096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no</a:t>
              </a:r>
              <a:endPara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cxnSp>
          <p:nvCxnSpPr>
            <p:cNvPr id="209" name="Straight Arrow Connector 208"/>
            <p:cNvCxnSpPr>
              <a:stCxn id="185" idx="2"/>
              <a:endCxn id="184" idx="0"/>
            </p:cNvCxnSpPr>
            <p:nvPr/>
          </p:nvCxnSpPr>
          <p:spPr bwMode="auto">
            <a:xfrm rot="16200000" flipH="1">
              <a:off x="1182300" y="5562900"/>
              <a:ext cx="454800" cy="761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Rectangle 211"/>
            <p:cNvSpPr/>
            <p:nvPr/>
          </p:nvSpPr>
          <p:spPr bwMode="auto">
            <a:xfrm>
              <a:off x="1447800" y="5638800"/>
              <a:ext cx="6096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no</a:t>
              </a:r>
              <a:endPara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36" grpId="0" animBg="1"/>
      <p:bldP spid="149" grpId="0" animBg="1"/>
      <p:bldP spid="70" grpId="0" animBg="1"/>
      <p:bldP spid="147" grpId="0" animBg="1"/>
      <p:bldP spid="121" grpId="0" animBg="1"/>
      <p:bldP spid="145" grpId="0"/>
      <p:bldP spid="148" grpId="0"/>
      <p:bldP spid="150" grpId="0"/>
      <p:bldP spid="153" grpId="0"/>
      <p:bldP spid="154" grpId="0"/>
      <p:bldP spid="156" grpId="0"/>
      <p:bldP spid="158" grpId="0"/>
      <p:bldP spid="160" grpId="0"/>
      <p:bldP spid="161" grpId="0"/>
      <p:bldP spid="193" grpId="0"/>
      <p:bldP spid="194" grpId="0"/>
      <p:bldP spid="195" grpId="0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MIP </a:t>
            </a:r>
            <a:r>
              <a:rPr lang="en-US" altLang="zh-CN" baseline="30000" dirty="0" smtClean="0">
                <a:ea typeface="宋体" pitchFamily="2" charset="-122"/>
              </a:rPr>
              <a:t>[</a:t>
            </a:r>
            <a:r>
              <a:rPr lang="en-US" altLang="zh-CN" baseline="30000" dirty="0" err="1" smtClean="0">
                <a:ea typeface="宋体" pitchFamily="2" charset="-122"/>
              </a:rPr>
              <a:t>Talukdar</a:t>
            </a:r>
            <a:r>
              <a:rPr lang="en-US" altLang="zh-CN" baseline="30000" dirty="0" smtClean="0">
                <a:ea typeface="宋体" pitchFamily="2" charset="-122"/>
              </a:rPr>
              <a:t> </a:t>
            </a:r>
            <a:r>
              <a:rPr lang="en-US" altLang="zh-CN" i="1" baseline="30000" dirty="0" smtClean="0">
                <a:ea typeface="宋体" pitchFamily="2" charset="-122"/>
              </a:rPr>
              <a:t>et al</a:t>
            </a:r>
            <a:r>
              <a:rPr lang="en-US" altLang="zh-CN" baseline="30000" dirty="0" smtClean="0">
                <a:ea typeface="宋体" pitchFamily="2" charset="-122"/>
              </a:rPr>
              <a:t>, VLDB08]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3238"/>
            <a:ext cx="8382000" cy="467995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Top-1 Steiner Tree</a:t>
            </a:r>
          </a:p>
          <a:p>
            <a:pPr lvl="1" eaLnBrk="1" hangingPunct="1"/>
            <a:r>
              <a:rPr lang="en-US" altLang="zh-CN" sz="2400" dirty="0" smtClean="0">
                <a:ea typeface="宋体" pitchFamily="2" charset="-122"/>
              </a:rPr>
              <a:t>Mixed Linear Programming (MIP) to find the minimum Steiner Tree rooted at </a:t>
            </a:r>
            <a:r>
              <a:rPr lang="en-US" altLang="zh-CN" sz="2400" i="1" dirty="0" smtClean="0">
                <a:ea typeface="宋体" pitchFamily="2" charset="-122"/>
              </a:rPr>
              <a:t>r</a:t>
            </a:r>
          </a:p>
          <a:p>
            <a:pPr lvl="2" eaLnBrk="1" hangingPunct="1"/>
            <a:r>
              <a:rPr lang="en-AU" altLang="zh-CN" sz="1800" dirty="0" smtClean="0">
                <a:ea typeface="宋体" pitchFamily="2" charset="-122"/>
              </a:rPr>
              <a:t>Can also solve a constrained version of the problem</a:t>
            </a:r>
          </a:p>
          <a:p>
            <a:pPr lvl="1" eaLnBrk="1" hangingPunct="1"/>
            <a:r>
              <a:rPr lang="en-AU" altLang="zh-CN" sz="2400" dirty="0" smtClean="0">
                <a:ea typeface="宋体" pitchFamily="2" charset="-122"/>
              </a:rPr>
              <a:t>Call this procedure for each node </a:t>
            </a:r>
            <a:r>
              <a:rPr lang="en-AU" altLang="zh-CN" sz="2400" i="1" dirty="0" smtClean="0">
                <a:ea typeface="宋体" pitchFamily="2" charset="-122"/>
              </a:rPr>
              <a:t>r</a:t>
            </a:r>
            <a:r>
              <a:rPr lang="en-AU" altLang="zh-CN" sz="2400" dirty="0" smtClean="0">
                <a:ea typeface="宋体" pitchFamily="2" charset="-122"/>
              </a:rPr>
              <a:t> in the graph</a:t>
            </a:r>
          </a:p>
          <a:p>
            <a:pPr eaLnBrk="1" hangingPunct="1"/>
            <a:r>
              <a:rPr lang="en-AU" altLang="zh-CN" sz="2800" dirty="0" smtClean="0">
                <a:ea typeface="宋体" pitchFamily="2" charset="-122"/>
              </a:rPr>
              <a:t>Applying Lawler’s framework to obtain top-k Steiner Trees</a:t>
            </a:r>
          </a:p>
          <a:p>
            <a:pPr eaLnBrk="1" hangingPunct="1"/>
            <a:endParaRPr lang="en-AU" altLang="zh-CN" sz="2800" dirty="0" smtClean="0">
              <a:ea typeface="宋体" pitchFamily="2" charset="-122"/>
            </a:endParaRPr>
          </a:p>
          <a:p>
            <a:pPr eaLnBrk="1" hangingPunct="1"/>
            <a:r>
              <a:rPr lang="en-AU" altLang="zh-CN" sz="2800" dirty="0" smtClean="0">
                <a:ea typeface="宋体" pitchFamily="2" charset="-122"/>
              </a:rPr>
              <a:t>Approximate solutions for larger graph</a:t>
            </a:r>
          </a:p>
          <a:p>
            <a:pPr lvl="1" eaLnBrk="1" hangingPunct="1"/>
            <a:r>
              <a:rPr lang="en-AU" altLang="zh-CN" sz="2400" dirty="0" smtClean="0">
                <a:ea typeface="宋体" pitchFamily="2" charset="-122"/>
              </a:rPr>
              <a:t>Reduce </a:t>
            </a:r>
            <a:r>
              <a:rPr lang="en-AU" altLang="zh-CN" sz="2400" i="1" dirty="0" smtClean="0">
                <a:ea typeface="宋体" pitchFamily="2" charset="-122"/>
              </a:rPr>
              <a:t>G</a:t>
            </a:r>
            <a:r>
              <a:rPr lang="en-AU" altLang="zh-CN" sz="2400" dirty="0" smtClean="0">
                <a:ea typeface="宋体" pitchFamily="2" charset="-122"/>
              </a:rPr>
              <a:t> to </a:t>
            </a:r>
            <a:r>
              <a:rPr lang="en-AU" altLang="zh-CN" sz="2400" i="1" dirty="0" smtClean="0">
                <a:ea typeface="宋体" pitchFamily="2" charset="-122"/>
              </a:rPr>
              <a:t>G’</a:t>
            </a:r>
            <a:r>
              <a:rPr lang="en-AU" altLang="zh-CN" sz="2400" dirty="0" smtClean="0">
                <a:ea typeface="宋体" pitchFamily="2" charset="-122"/>
              </a:rPr>
              <a:t>, where only </a:t>
            </a:r>
            <a:r>
              <a:rPr lang="en-AU" altLang="zh-CN" sz="2400" i="1" dirty="0" smtClean="0">
                <a:ea typeface="宋体" pitchFamily="2" charset="-122"/>
              </a:rPr>
              <a:t>m</a:t>
            </a:r>
            <a:r>
              <a:rPr lang="en-AU" altLang="zh-CN" sz="2400" dirty="0" smtClean="0">
                <a:ea typeface="宋体" pitchFamily="2" charset="-122"/>
              </a:rPr>
              <a:t> shortest paths between every pair of keyword nodes are kept</a:t>
            </a:r>
            <a:endParaRPr lang="en-US" altLang="zh-CN" sz="2400" dirty="0" smtClean="0">
              <a:ea typeface="宋体" pitchFamily="2" charset="-122"/>
            </a:endParaRPr>
          </a:p>
          <a:p>
            <a:pPr lvl="1" eaLnBrk="1" hangingPunct="1">
              <a:buNone/>
            </a:pPr>
            <a:endParaRPr lang="en-AU" altLang="zh-CN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49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quarter" idx="12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339850"/>
            <a:ext cx="8382000" cy="4679950"/>
          </a:xfrm>
        </p:spPr>
        <p:txBody>
          <a:bodyPr/>
          <a:lstStyle/>
          <a:p>
            <a:pPr lvl="1"/>
            <a:r>
              <a:rPr lang="en-US" altLang="zh-CN" dirty="0" smtClean="0">
                <a:ea typeface="宋体" pitchFamily="2" charset="-122"/>
              </a:rPr>
              <a:t>Enabling interesting or unexpected discoveries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Relevant data pieces that are scattered but are collectively relevant to the query should be automatically assembled in the results 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Larger scope for data inter-connection 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77EAF0-2A07-4815-A105-9D2F6B411E00}" type="slidenum">
              <a:rPr lang="zh-CN" altLang="en-US" smtClean="0">
                <a:ea typeface="宋体" pitchFamily="2" charset="-122"/>
              </a:rPr>
              <a:pPr/>
              <a:t>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7174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D09FD1A7-8618-4313-B919-B37DD02593AF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pic>
        <p:nvPicPr>
          <p:cNvPr id="7175" name="Picture 4" descr="C:\Users\Ziyang\AppData\Local\Microsoft\Windows\Temporary Internet Files\Content.IE5\1QY5KX7F\MPj043891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19600"/>
            <a:ext cx="2971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Cloud Callout 13"/>
          <p:cNvSpPr>
            <a:spLocks noChangeArrowheads="1"/>
          </p:cNvSpPr>
          <p:nvPr/>
        </p:nvSpPr>
        <p:spPr bwMode="auto">
          <a:xfrm>
            <a:off x="5715000" y="3581400"/>
            <a:ext cx="2524125" cy="1219200"/>
          </a:xfrm>
          <a:prstGeom prst="cloudCallout">
            <a:avLst>
              <a:gd name="adj1" fmla="val -63750"/>
              <a:gd name="adj2" fmla="val 5335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18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177" name="TextBox 14"/>
          <p:cNvSpPr txBox="1">
            <a:spLocks noChangeArrowheads="1"/>
          </p:cNvSpPr>
          <p:nvPr/>
        </p:nvSpPr>
        <p:spPr bwMode="auto">
          <a:xfrm>
            <a:off x="6019800" y="3743325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dirty="0"/>
              <a:t>Seltzer, Berkeley </a:t>
            </a:r>
            <a:endParaRPr lang="zh-CN" altLang="en-US" sz="1800" dirty="0"/>
          </a:p>
        </p:txBody>
      </p:sp>
      <p:sp>
        <p:nvSpPr>
          <p:cNvPr id="7178" name="Oval Callout 15"/>
          <p:cNvSpPr>
            <a:spLocks noChangeArrowheads="1"/>
          </p:cNvSpPr>
          <p:nvPr/>
        </p:nvSpPr>
        <p:spPr bwMode="auto">
          <a:xfrm>
            <a:off x="990600" y="4267200"/>
            <a:ext cx="1828800" cy="1143000"/>
          </a:xfrm>
          <a:prstGeom prst="wedgeEllipseCallout">
            <a:avLst>
              <a:gd name="adj1" fmla="val 51551"/>
              <a:gd name="adj2" fmla="val 9350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18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179" name="TextBox 16"/>
          <p:cNvSpPr txBox="1">
            <a:spLocks noChangeArrowheads="1"/>
          </p:cNvSpPr>
          <p:nvPr/>
        </p:nvSpPr>
        <p:spPr bwMode="auto">
          <a:xfrm>
            <a:off x="1066800" y="4367213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dirty="0"/>
              <a:t>Seltzer is a developer of Berkeley DB.</a:t>
            </a:r>
            <a:endParaRPr lang="zh-CN" altLang="en-US" sz="1800" dirty="0"/>
          </a:p>
        </p:txBody>
      </p:sp>
      <p:sp>
        <p:nvSpPr>
          <p:cNvPr id="7180" name="TextBox 17"/>
          <p:cNvSpPr txBox="1">
            <a:spLocks noChangeArrowheads="1"/>
          </p:cNvSpPr>
          <p:nvPr/>
        </p:nvSpPr>
        <p:spPr bwMode="auto">
          <a:xfrm>
            <a:off x="5943599" y="4013200"/>
            <a:ext cx="1990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dirty="0">
                <a:solidFill>
                  <a:srgbClr val="C00000"/>
                </a:solidFill>
              </a:rPr>
              <a:t>Is Seltzer a student at UC Berkeley?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sp>
        <p:nvSpPr>
          <p:cNvPr id="7181" name="Rectangular Callout 18"/>
          <p:cNvSpPr>
            <a:spLocks noChangeArrowheads="1"/>
          </p:cNvSpPr>
          <p:nvPr/>
        </p:nvSpPr>
        <p:spPr bwMode="auto">
          <a:xfrm>
            <a:off x="6172200" y="5334000"/>
            <a:ext cx="1143000" cy="533400"/>
          </a:xfrm>
          <a:prstGeom prst="wedgeRectCallout">
            <a:avLst>
              <a:gd name="adj1" fmla="val -107125"/>
              <a:gd name="adj2" fmla="val -8003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18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182" name="TextBox 19"/>
          <p:cNvSpPr txBox="1">
            <a:spLocks noChangeArrowheads="1"/>
          </p:cNvSpPr>
          <p:nvPr/>
        </p:nvSpPr>
        <p:spPr bwMode="auto">
          <a:xfrm>
            <a:off x="6248400" y="5440363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 dirty="0"/>
              <a:t>Wow.</a:t>
            </a:r>
            <a:endParaRPr lang="zh-CN" altLang="en-US" sz="180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228600"/>
            <a:ext cx="86868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Supporting Keyword </a:t>
            </a:r>
            <a:r>
              <a:rPr lang="en-US" altLang="zh-CN" sz="2800" kern="0" dirty="0" smtClean="0">
                <a:solidFill>
                  <a:srgbClr val="00CC00"/>
                </a:solidFill>
                <a:latin typeface="Palatino Linotype" pitchFamily="18" charset="0"/>
                <a:cs typeface="+mj-cs"/>
              </a:rPr>
              <a:t>S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earch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 on DB – Advantages /2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6" grpId="0" animBg="1"/>
      <p:bldP spid="7177" grpId="0"/>
      <p:bldP spid="7178" grpId="0" animBg="1"/>
      <p:bldP spid="7179" grpId="0"/>
      <p:bldP spid="7180" grpId="0"/>
      <p:bldP spid="7181" grpId="0" animBg="1"/>
      <p:bldP spid="718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Approximate GST-k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05800" cy="4679950"/>
          </a:xfrm>
        </p:spPr>
        <p:txBody>
          <a:bodyPr/>
          <a:lstStyle/>
          <a:p>
            <a:r>
              <a:rPr lang="en-AU" dirty="0" smtClean="0">
                <a:ea typeface="宋体" pitchFamily="2" charset="-122"/>
              </a:rPr>
              <a:t>BANKS1 </a:t>
            </a:r>
            <a:r>
              <a:rPr lang="en-AU" baseline="30000" dirty="0" smtClean="0">
                <a:ea typeface="宋体" pitchFamily="2" charset="-122"/>
              </a:rPr>
              <a:t>[Bhalotia et al, ICDE02]</a:t>
            </a:r>
            <a:endParaRPr lang="en-AU" dirty="0" smtClean="0"/>
          </a:p>
          <a:p>
            <a:pPr lvl="1"/>
            <a:r>
              <a:rPr lang="en-AU" dirty="0" smtClean="0"/>
              <a:t>Result definition: Group Steiner Trees</a:t>
            </a:r>
          </a:p>
          <a:p>
            <a:r>
              <a:rPr lang="en-AU" dirty="0" smtClean="0"/>
              <a:t>Approximate </a:t>
            </a:r>
            <a:r>
              <a:rPr lang="en-AU" i="1" dirty="0" smtClean="0">
                <a:solidFill>
                  <a:srgbClr val="0033CC"/>
                </a:solidFill>
              </a:rPr>
              <a:t>ST-k</a:t>
            </a:r>
            <a:r>
              <a:rPr lang="en-AU" dirty="0" smtClean="0"/>
              <a:t>s using </a:t>
            </a:r>
            <a:r>
              <a:rPr lang="en-AU" i="1" dirty="0" smtClean="0">
                <a:solidFill>
                  <a:srgbClr val="0033CC"/>
                </a:solidFill>
              </a:rPr>
              <a:t>ST</a:t>
            </a:r>
            <a:r>
              <a:rPr lang="en-AU" dirty="0" smtClean="0"/>
              <a:t>s</a:t>
            </a:r>
          </a:p>
          <a:p>
            <a:pPr lvl="1"/>
            <a:r>
              <a:rPr lang="en-AU" dirty="0" smtClean="0"/>
              <a:t>a </a:t>
            </a:r>
            <a:r>
              <a:rPr lang="en-AU" b="1" i="1" dirty="0" smtClean="0">
                <a:solidFill>
                  <a:srgbClr val="0033CC"/>
                </a:solidFill>
              </a:rPr>
              <a:t>backward</a:t>
            </a:r>
            <a:r>
              <a:rPr lang="en-AU" dirty="0" smtClean="0"/>
              <a:t> expansion search algorithm</a:t>
            </a:r>
          </a:p>
          <a:p>
            <a:pPr lvl="1"/>
            <a:r>
              <a:rPr lang="en-US" altLang="zh-CN" dirty="0" smtClean="0">
                <a:sym typeface="Wingdings" pitchFamily="2" charset="2"/>
              </a:rPr>
              <a:t>Run multiple Dijkstra’s single-source-shortest-path algorithms iteratively until k answers are found  equi-distance expansion</a:t>
            </a:r>
          </a:p>
          <a:p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No guarantee on the quality of its top-</a:t>
            </a:r>
            <a:r>
              <a:rPr lang="en-US" altLang="zh-CN" i="1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k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results</a:t>
            </a:r>
          </a:p>
          <a:p>
            <a:pPr lvl="1"/>
            <a:endParaRPr lang="en-US" altLang="zh-CN" sz="24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50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Example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57600"/>
            <a:ext cx="8229600" cy="2795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While (!quit)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Execute the iterator, </a:t>
            </a:r>
            <a:r>
              <a:rPr lang="en-US" altLang="zh-CN" sz="2400" i="1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</a:t>
            </a:r>
            <a:r>
              <a:rPr lang="en-US" altLang="zh-CN" sz="2400" i="1" baseline="-250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j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  <a:r>
              <a:rPr lang="en-US" altLang="zh-CN" sz="24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, whose output node, </a:t>
            </a:r>
            <a:r>
              <a:rPr lang="en-US" altLang="zh-CN" sz="2400" i="1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v</a:t>
            </a:r>
            <a:r>
              <a:rPr lang="en-US" altLang="zh-CN" sz="2400" i="1" baseline="-250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j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, </a:t>
            </a:r>
            <a:r>
              <a:rPr lang="en-US" altLang="zh-CN" sz="24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has the least “distance” from its source</a:t>
            </a:r>
          </a:p>
          <a:p>
            <a:pPr lvl="1">
              <a:lnSpc>
                <a:spcPct val="90000"/>
              </a:lnSpc>
            </a:pPr>
            <a:r>
              <a:rPr lang="en-US" altLang="zh-CN" sz="2400" i="1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v</a:t>
            </a:r>
            <a:r>
              <a:rPr lang="en-US" altLang="zh-CN" sz="2400" i="1" baseline="-250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j</a:t>
            </a:r>
            <a:r>
              <a:rPr lang="en-US" altLang="zh-CN" sz="24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.reachable_from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[label(</a:t>
            </a:r>
            <a:r>
              <a:rPr lang="en-US" altLang="zh-CN" sz="2400" i="1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</a:t>
            </a:r>
            <a:r>
              <a:rPr lang="en-US" altLang="zh-CN" sz="2400" i="1" baseline="-250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j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)] </a:t>
            </a:r>
            <a:r>
              <a:rPr lang="en-US" altLang="zh-CN" sz="2400" dirty="0">
                <a:ea typeface="宋体" pitchFamily="2" charset="-122"/>
                <a:cs typeface="Courier New" pitchFamily="49" charset="0"/>
                <a:sym typeface="Symbol" pitchFamily="18" charset="2"/>
              </a:rPr>
              <a:t>=</a:t>
            </a:r>
            <a:r>
              <a:rPr lang="en-US" altLang="zh-CN" sz="24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source(</a:t>
            </a:r>
            <a:r>
              <a:rPr lang="en-US" altLang="zh-CN" sz="2400" i="1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</a:t>
            </a:r>
            <a:r>
              <a:rPr lang="en-US" altLang="zh-CN" sz="2400" i="1" baseline="-250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j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</a:t>
            </a:r>
            <a:endParaRPr lang="en-US" altLang="zh-CN" sz="2400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If </a:t>
            </a:r>
            <a:r>
              <a:rPr lang="en-US" altLang="zh-CN" sz="2400" i="1" dirty="0">
                <a:ea typeface="宋体" pitchFamily="2" charset="-122"/>
                <a:cs typeface="Courier New" pitchFamily="49" charset="0"/>
                <a:sym typeface="Wingdings" pitchFamily="2" charset="2"/>
              </a:rPr>
              <a:t>v</a:t>
            </a:r>
            <a:r>
              <a:rPr lang="en-US" altLang="zh-CN" sz="24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 is reachable from at least one source in every </a:t>
            </a:r>
            <a:r>
              <a:rPr lang="en-US" altLang="zh-CN" sz="2400" i="1" dirty="0">
                <a:ea typeface="宋体" pitchFamily="2" charset="-122"/>
                <a:cs typeface="Courier New" pitchFamily="49" charset="0"/>
                <a:sym typeface="Wingdings" pitchFamily="2" charset="2"/>
              </a:rPr>
              <a:t>S</a:t>
            </a:r>
            <a:r>
              <a:rPr lang="en-US" altLang="zh-CN" sz="2400" i="1" baseline="-250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i</a:t>
            </a:r>
          </a:p>
          <a:p>
            <a:pPr lvl="2">
              <a:lnSpc>
                <a:spcPct val="90000"/>
              </a:lnSpc>
            </a:pPr>
            <a:r>
              <a:rPr lang="en-US" altLang="zh-CN" sz="20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OutputHeap &lt;&lt; </a:t>
            </a:r>
            <a:r>
              <a:rPr lang="en-US" altLang="zh-CN" sz="20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GenResult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</a:t>
            </a:r>
            <a:r>
              <a:rPr lang="en-US" altLang="zh-CN" sz="2000" i="1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v</a:t>
            </a:r>
            <a:r>
              <a:rPr lang="en-US" altLang="zh-CN" sz="2000" i="1" baseline="-250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j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</a:t>
            </a:r>
            <a:endParaRPr lang="en-US" altLang="zh-CN" sz="2000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335886" name="Rectangle 14"/>
          <p:cNvSpPr>
            <a:spLocks noChangeArrowheads="1"/>
          </p:cNvSpPr>
          <p:nvPr/>
        </p:nvSpPr>
        <p:spPr bwMode="auto">
          <a:xfrm>
            <a:off x="3657600" y="2971800"/>
            <a:ext cx="457200" cy="304800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b="0" i="1" dirty="0" smtClean="0">
                <a:ea typeface="宋体" pitchFamily="2" charset="-122"/>
              </a:rPr>
              <a:t>S</a:t>
            </a:r>
            <a:r>
              <a:rPr lang="en-US" altLang="zh-CN" b="0" i="1" baseline="-25000" dirty="0" smtClean="0">
                <a:ea typeface="宋体" pitchFamily="2" charset="-122"/>
              </a:rPr>
              <a:t>1</a:t>
            </a:r>
            <a:endParaRPr lang="en-US" altLang="zh-CN" b="0" baseline="-25000" dirty="0">
              <a:ea typeface="宋体" pitchFamily="2" charset="-122"/>
            </a:endParaRPr>
          </a:p>
        </p:txBody>
      </p:sp>
      <p:sp>
        <p:nvSpPr>
          <p:cNvPr id="335887" name="Rectangle 15"/>
          <p:cNvSpPr>
            <a:spLocks noChangeArrowheads="1"/>
          </p:cNvSpPr>
          <p:nvPr/>
        </p:nvSpPr>
        <p:spPr bwMode="auto">
          <a:xfrm>
            <a:off x="5715000" y="2971800"/>
            <a:ext cx="457200" cy="304800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b="0" i="1" dirty="0" smtClean="0">
                <a:ea typeface="宋体" pitchFamily="2" charset="-122"/>
              </a:rPr>
              <a:t>S</a:t>
            </a:r>
            <a:r>
              <a:rPr lang="en-US" altLang="zh-CN" b="0" i="1" baseline="-25000" dirty="0" smtClean="0">
                <a:ea typeface="宋体" pitchFamily="2" charset="-122"/>
              </a:rPr>
              <a:t>2</a:t>
            </a:r>
          </a:p>
        </p:txBody>
      </p:sp>
      <p:sp>
        <p:nvSpPr>
          <p:cNvPr id="335888" name="Rectangle 16"/>
          <p:cNvSpPr>
            <a:spLocks noChangeArrowheads="1"/>
          </p:cNvSpPr>
          <p:nvPr/>
        </p:nvSpPr>
        <p:spPr bwMode="auto">
          <a:xfrm>
            <a:off x="4114800" y="5638800"/>
            <a:ext cx="3505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0" dirty="0">
                <a:solidFill>
                  <a:srgbClr val="0033CC"/>
                </a:solidFill>
                <a:ea typeface="宋体" pitchFamily="2" charset="-122"/>
              </a:rPr>
              <a:t>// result = </a:t>
            </a:r>
            <a:r>
              <a:rPr lang="ru-RU" altLang="zh-CN" sz="2000" dirty="0" smtClean="0">
                <a:ea typeface="宋体" pitchFamily="2" charset="-122"/>
                <a:sym typeface="Symbol"/>
              </a:rPr>
              <a:t></a:t>
            </a:r>
            <a:r>
              <a:rPr lang="en-US" altLang="zh-CN" sz="2000" b="0" dirty="0" smtClean="0">
                <a:solidFill>
                  <a:srgbClr val="0033CC"/>
                </a:solidFill>
                <a:ea typeface="宋体" pitchFamily="2" charset="-122"/>
              </a:rPr>
              <a:t>(</a:t>
            </a:r>
            <a:r>
              <a:rPr lang="en-US" altLang="zh-CN" sz="2000" b="0" dirty="0">
                <a:solidFill>
                  <a:srgbClr val="0033CC"/>
                </a:solidFill>
                <a:ea typeface="宋体" pitchFamily="2" charset="-122"/>
              </a:rPr>
              <a:t>reachable sources)</a:t>
            </a:r>
          </a:p>
        </p:txBody>
      </p:sp>
      <p:sp>
        <p:nvSpPr>
          <p:cNvPr id="335889" name="Rectangle 17"/>
          <p:cNvSpPr>
            <a:spLocks noChangeArrowheads="1"/>
          </p:cNvSpPr>
          <p:nvPr/>
        </p:nvSpPr>
        <p:spPr bwMode="auto">
          <a:xfrm>
            <a:off x="4114800" y="6019800"/>
            <a:ext cx="411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0" dirty="0">
                <a:solidFill>
                  <a:srgbClr val="0033CC"/>
                </a:solidFill>
                <a:ea typeface="宋体" pitchFamily="2" charset="-122"/>
              </a:rPr>
              <a:t>// current best result emitted when heap is full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581400" y="24384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A1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638800" y="24384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A2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1400" y="16002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W1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638800" y="16002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W2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572000" y="7620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P1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7239000" y="16002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W3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39000" y="7620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P2</a:t>
            </a:r>
          </a:p>
        </p:txBody>
      </p:sp>
      <p:cxnSp>
        <p:nvCxnSpPr>
          <p:cNvPr id="23" name="Straight Connector 22"/>
          <p:cNvCxnSpPr>
            <a:stCxn id="17" idx="2"/>
            <a:endCxn id="15" idx="0"/>
          </p:cNvCxnSpPr>
          <p:nvPr/>
        </p:nvCxnSpPr>
        <p:spPr bwMode="auto">
          <a:xfrm rot="5400000">
            <a:off x="3657600" y="2209800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4" name="Straight Connector 23"/>
          <p:cNvCxnSpPr>
            <a:stCxn id="19" idx="2"/>
            <a:endCxn id="17" idx="0"/>
          </p:cNvCxnSpPr>
          <p:nvPr/>
        </p:nvCxnSpPr>
        <p:spPr bwMode="auto">
          <a:xfrm rot="5400000">
            <a:off x="4152900" y="876300"/>
            <a:ext cx="457200" cy="990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7" name="Straight Connector 26"/>
          <p:cNvCxnSpPr>
            <a:stCxn id="18" idx="0"/>
            <a:endCxn id="19" idx="2"/>
          </p:cNvCxnSpPr>
          <p:nvPr/>
        </p:nvCxnSpPr>
        <p:spPr bwMode="auto">
          <a:xfrm rot="16200000" flipV="1">
            <a:off x="5181600" y="838200"/>
            <a:ext cx="457200" cy="1066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30" name="Straight Connector 29"/>
          <p:cNvCxnSpPr>
            <a:stCxn id="16" idx="0"/>
            <a:endCxn id="18" idx="2"/>
          </p:cNvCxnSpPr>
          <p:nvPr/>
        </p:nvCxnSpPr>
        <p:spPr bwMode="auto">
          <a:xfrm rot="5400000" flipH="1" flipV="1">
            <a:off x="5715000" y="2209800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33" name="Straight Connector 32"/>
          <p:cNvCxnSpPr>
            <a:stCxn id="20" idx="2"/>
            <a:endCxn id="16" idx="3"/>
          </p:cNvCxnSpPr>
          <p:nvPr/>
        </p:nvCxnSpPr>
        <p:spPr bwMode="auto">
          <a:xfrm rot="5400000">
            <a:off x="6572250" y="1657350"/>
            <a:ext cx="647700" cy="1295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36" name="Straight Connector 35"/>
          <p:cNvCxnSpPr>
            <a:stCxn id="20" idx="0"/>
            <a:endCxn id="21" idx="2"/>
          </p:cNvCxnSpPr>
          <p:nvPr/>
        </p:nvCxnSpPr>
        <p:spPr bwMode="auto">
          <a:xfrm rot="5400000" flipH="1" flipV="1">
            <a:off x="7315200" y="1371600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2895600" y="28194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324600" y="28194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k2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4572000" y="762000"/>
            <a:ext cx="609600" cy="381000"/>
          </a:xfrm>
          <a:prstGeom prst="roundRect">
            <a:avLst/>
          </a:prstGeom>
          <a:gradFill flip="none" rotWithShape="1">
            <a:gsLst>
              <a:gs pos="0">
                <a:srgbClr val="FFFF66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P1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800" y="1524001"/>
            <a:ext cx="17526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A: Author</a:t>
            </a:r>
          </a:p>
          <a:p>
            <a:pPr algn="l"/>
            <a:r>
              <a:rPr lang="en-AU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W: Writes</a:t>
            </a:r>
          </a:p>
          <a:p>
            <a:pPr algn="l"/>
            <a:r>
              <a:rPr lang="en-AU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P: Paper</a:t>
            </a:r>
            <a:endParaRPr lang="en-US" altLang="zh-CN" sz="2000" dirty="0">
              <a:latin typeface="Bitstream Vera Sans Mono" pitchFamily="49" charset="0"/>
              <a:ea typeface="宋体" pitchFamily="2" charset="-122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038600" y="457200"/>
            <a:ext cx="1524000" cy="990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28600" y="381000"/>
            <a:ext cx="3810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P1 is the</a:t>
            </a:r>
            <a:r>
              <a:rPr kumimoji="0" lang="en-A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root of a ST wrt (k1, k2)</a:t>
            </a:r>
            <a:endParaRPr kumimoji="0" lang="en-A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38800" y="381000"/>
            <a:ext cx="24384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000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nd it </a:t>
            </a:r>
            <a:r>
              <a:rPr kumimoji="0" lang="en-A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Garamond" pitchFamily="18" charset="0"/>
              </a:rPr>
              <a:t>might</a:t>
            </a:r>
            <a:r>
              <a:rPr kumimoji="0" lang="en-A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 be ST-1</a:t>
            </a: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51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8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1" grpId="0" animBg="1"/>
      <p:bldP spid="32" grpId="0" animBg="1"/>
      <p:bldP spid="3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BANKS2 </a:t>
            </a:r>
            <a:r>
              <a:rPr lang="en-US" altLang="zh-CN" baseline="30000" dirty="0" smtClean="0">
                <a:ea typeface="宋体" pitchFamily="2" charset="-122"/>
              </a:rPr>
              <a:t>[</a:t>
            </a:r>
            <a:r>
              <a:rPr lang="en-US" altLang="zh-CN" baseline="30000" dirty="0" err="1" smtClean="0">
                <a:ea typeface="宋体" pitchFamily="2" charset="-122"/>
              </a:rPr>
              <a:t>Kacholia</a:t>
            </a:r>
            <a:r>
              <a:rPr lang="en-US" altLang="zh-CN" baseline="30000" dirty="0" smtClean="0">
                <a:ea typeface="宋体" pitchFamily="2" charset="-122"/>
              </a:rPr>
              <a:t> et al, VLDB05]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73238"/>
            <a:ext cx="5943600" cy="4679950"/>
          </a:xfrm>
        </p:spPr>
        <p:txBody>
          <a:bodyPr/>
          <a:lstStyle/>
          <a:p>
            <a:r>
              <a:rPr lang="en-US" altLang="zh-CN" sz="2800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Distinct root semantics</a:t>
            </a:r>
          </a:p>
          <a:p>
            <a:pPr lvl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Find trees rooted at </a:t>
            </a:r>
            <a:r>
              <a:rPr lang="en-US" altLang="zh-CN" sz="2400" i="1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r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s.t it minimizes </a:t>
            </a:r>
          </a:p>
          <a:p>
            <a:pPr lvl="1">
              <a:buNone/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   cost(T</a:t>
            </a:r>
            <a:r>
              <a:rPr lang="en-US" altLang="zh-CN" sz="2400" i="1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r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 = 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Symbol"/>
              </a:rPr>
              <a:t></a:t>
            </a:r>
            <a:r>
              <a:rPr lang="en-US" altLang="zh-CN" sz="2400" baseline="-25000" dirty="0" smtClean="0">
                <a:ea typeface="宋体" pitchFamily="2" charset="-122"/>
                <a:cs typeface="Courier New" pitchFamily="49" charset="0"/>
                <a:sym typeface="Symbol"/>
              </a:rPr>
              <a:t>i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Symbol"/>
              </a:rPr>
              <a:t> cost(</a:t>
            </a:r>
            <a:r>
              <a:rPr lang="en-US" altLang="zh-CN" sz="2400" i="1" dirty="0" smtClean="0">
                <a:ea typeface="宋体" pitchFamily="2" charset="-122"/>
                <a:cs typeface="Courier New" pitchFamily="49" charset="0"/>
                <a:sym typeface="Symbol"/>
              </a:rPr>
              <a:t>r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Symbol"/>
              </a:rPr>
              <a:t>, match</a:t>
            </a:r>
            <a:r>
              <a:rPr lang="en-US" altLang="zh-CN" sz="2400" baseline="-25000" dirty="0" smtClean="0">
                <a:ea typeface="宋体" pitchFamily="2" charset="-122"/>
                <a:cs typeface="Courier New" pitchFamily="49" charset="0"/>
                <a:sym typeface="Symbol"/>
              </a:rPr>
              <a:t>i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Symbol"/>
              </a:rPr>
              <a:t>)</a:t>
            </a:r>
          </a:p>
          <a:p>
            <a:pPr lvl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Symbol"/>
              </a:rPr>
              <a:t>A tree 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 a set of paths</a:t>
            </a:r>
          </a:p>
          <a:p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Why? </a:t>
            </a:r>
          </a:p>
          <a:p>
            <a:pPr lvl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Fits into backward expansion search algorithms (BANKS1) perfectly </a:t>
            </a:r>
          </a:p>
          <a:p>
            <a:pPr lvl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Favors trees with small radii</a:t>
            </a:r>
          </a:p>
          <a:p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Algorithmic ideas:</a:t>
            </a:r>
          </a:p>
          <a:p>
            <a:pPr lvl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bi-directional search + activation mechanism</a:t>
            </a:r>
            <a:endParaRPr lang="en-US" altLang="zh-CN" sz="2400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en-US" altLang="zh-CN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86600" y="1371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086600" y="21336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172200" y="2819400"/>
            <a:ext cx="304800" cy="304800"/>
          </a:xfrm>
          <a:prstGeom prst="ellipse">
            <a:avLst/>
          </a:prstGeom>
          <a:solidFill>
            <a:srgbClr val="00CC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924800" y="2819400"/>
            <a:ext cx="304800" cy="3048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</a:p>
        </p:txBody>
      </p:sp>
      <p:cxnSp>
        <p:nvCxnSpPr>
          <p:cNvPr id="11" name="Elbow Connector 10"/>
          <p:cNvCxnSpPr>
            <a:stCxn id="7" idx="4"/>
            <a:endCxn id="8" idx="0"/>
          </p:cNvCxnSpPr>
          <p:nvPr/>
        </p:nvCxnSpPr>
        <p:spPr bwMode="auto">
          <a:xfrm rot="5400000">
            <a:off x="7010400" y="1905000"/>
            <a:ext cx="457200" cy="158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Curved Connector 11"/>
          <p:cNvCxnSpPr>
            <a:stCxn id="8" idx="5"/>
            <a:endCxn id="10" idx="0"/>
          </p:cNvCxnSpPr>
          <p:nvPr/>
        </p:nvCxnSpPr>
        <p:spPr bwMode="auto">
          <a:xfrm rot="16200000" flipH="1">
            <a:off x="7499163" y="2241362"/>
            <a:ext cx="425637" cy="73043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Curved Connector 12"/>
          <p:cNvCxnSpPr>
            <a:stCxn id="9" idx="7"/>
            <a:endCxn id="8" idx="3"/>
          </p:cNvCxnSpPr>
          <p:nvPr/>
        </p:nvCxnSpPr>
        <p:spPr bwMode="auto">
          <a:xfrm rot="5400000" flipH="1" flipV="1">
            <a:off x="6546663" y="2279463"/>
            <a:ext cx="470274" cy="69887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Curved Connector 23"/>
          <p:cNvCxnSpPr>
            <a:stCxn id="9" idx="0"/>
            <a:endCxn id="7" idx="2"/>
          </p:cNvCxnSpPr>
          <p:nvPr/>
        </p:nvCxnSpPr>
        <p:spPr bwMode="auto">
          <a:xfrm rot="5400000" flipH="1" flipV="1">
            <a:off x="6057900" y="1790700"/>
            <a:ext cx="1295400" cy="762000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Curved Connector 26"/>
          <p:cNvCxnSpPr>
            <a:stCxn id="10" idx="7"/>
            <a:endCxn id="7" idx="6"/>
          </p:cNvCxnSpPr>
          <p:nvPr/>
        </p:nvCxnSpPr>
        <p:spPr bwMode="auto">
          <a:xfrm rot="16200000" flipV="1">
            <a:off x="7118164" y="1797237"/>
            <a:ext cx="1340037" cy="793563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6934200" y="18288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629400" y="26670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543800" y="26670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096000" y="19812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077200" y="19812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400800" y="12954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638800" y="26670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153400" y="26670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096000" y="3352800"/>
            <a:ext cx="2743200" cy="914400"/>
          </a:xfrm>
          <a:prstGeom prst="rect">
            <a:avLst/>
          </a:prstGeom>
          <a:solidFill>
            <a:srgbClr val="FFFF6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 (c, d):        13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a(b(c, d)):    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6155" y="4267200"/>
            <a:ext cx="102784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0+7+8</a:t>
            </a:r>
            <a:endParaRPr lang="en-AU" dirty="0"/>
          </a:p>
        </p:txBody>
      </p:sp>
      <p:sp>
        <p:nvSpPr>
          <p:cNvPr id="27" name="Rectangle 26"/>
          <p:cNvSpPr/>
          <p:nvPr/>
        </p:nvSpPr>
        <p:spPr>
          <a:xfrm>
            <a:off x="5410200" y="4267200"/>
            <a:ext cx="2590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dirty="0" smtClean="0"/>
              <a:t>{a</a:t>
            </a:r>
            <a:r>
              <a:rPr lang="en-AU" dirty="0" smtClean="0">
                <a:sym typeface="Wingdings 3"/>
              </a:rPr>
              <a:t>a, ab, ad}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943600" y="3962400"/>
            <a:ext cx="29718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52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7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 animBg="1"/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Example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67000" y="3352800"/>
            <a:ext cx="609600" cy="381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A1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24400" y="33528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A2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667000" y="25146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W99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48200" y="2514600"/>
            <a:ext cx="7620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W100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657600" y="16764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P99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715000" y="2514600"/>
            <a:ext cx="7620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W101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715000" y="1676400"/>
            <a:ext cx="762000" cy="381000"/>
          </a:xfrm>
          <a:prstGeom prst="roundRect">
            <a:avLst/>
          </a:prstGeom>
          <a:solidFill>
            <a:srgbClr val="00CC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P100</a:t>
            </a:r>
          </a:p>
        </p:txBody>
      </p:sp>
      <p:cxnSp>
        <p:nvCxnSpPr>
          <p:cNvPr id="23" name="Straight Connector 22"/>
          <p:cNvCxnSpPr>
            <a:stCxn id="17" idx="2"/>
            <a:endCxn id="15" idx="0"/>
          </p:cNvCxnSpPr>
          <p:nvPr/>
        </p:nvCxnSpPr>
        <p:spPr bwMode="auto">
          <a:xfrm rot="5400000">
            <a:off x="2743200" y="3124200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4" name="Straight Connector 23"/>
          <p:cNvCxnSpPr>
            <a:stCxn id="19" idx="2"/>
            <a:endCxn id="17" idx="0"/>
          </p:cNvCxnSpPr>
          <p:nvPr/>
        </p:nvCxnSpPr>
        <p:spPr bwMode="auto">
          <a:xfrm rot="5400000">
            <a:off x="3238500" y="1790700"/>
            <a:ext cx="457200" cy="990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7" name="Straight Connector 26"/>
          <p:cNvCxnSpPr>
            <a:stCxn id="18" idx="0"/>
            <a:endCxn id="19" idx="2"/>
          </p:cNvCxnSpPr>
          <p:nvPr/>
        </p:nvCxnSpPr>
        <p:spPr bwMode="auto">
          <a:xfrm rot="16200000" flipV="1">
            <a:off x="4267200" y="1752600"/>
            <a:ext cx="457200" cy="1066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30" name="Straight Connector 29"/>
          <p:cNvCxnSpPr>
            <a:stCxn id="16" idx="0"/>
            <a:endCxn id="18" idx="2"/>
          </p:cNvCxnSpPr>
          <p:nvPr/>
        </p:nvCxnSpPr>
        <p:spPr bwMode="auto">
          <a:xfrm rot="5400000" flipH="1" flipV="1">
            <a:off x="4800600" y="3124200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33" name="Straight Connector 32"/>
          <p:cNvCxnSpPr>
            <a:stCxn id="20" idx="2"/>
            <a:endCxn id="16" idx="3"/>
          </p:cNvCxnSpPr>
          <p:nvPr/>
        </p:nvCxnSpPr>
        <p:spPr bwMode="auto">
          <a:xfrm rot="5400000">
            <a:off x="5391150" y="2838450"/>
            <a:ext cx="647700" cy="762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36" name="Straight Connector 35"/>
          <p:cNvCxnSpPr>
            <a:stCxn id="20" idx="0"/>
            <a:endCxn id="21" idx="2"/>
          </p:cNvCxnSpPr>
          <p:nvPr/>
        </p:nvCxnSpPr>
        <p:spPr bwMode="auto">
          <a:xfrm rot="5400000" flipH="1" flipV="1">
            <a:off x="5867400" y="2286000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1905000" y="35052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791200" y="12954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k2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52400" y="25146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W1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152400" y="16764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P1</a:t>
            </a:r>
          </a:p>
        </p:txBody>
      </p:sp>
      <p:cxnSp>
        <p:nvCxnSpPr>
          <p:cNvPr id="32" name="Straight Connector 31"/>
          <p:cNvCxnSpPr>
            <a:stCxn id="29" idx="0"/>
            <a:endCxn id="31" idx="2"/>
          </p:cNvCxnSpPr>
          <p:nvPr/>
        </p:nvCxnSpPr>
        <p:spPr bwMode="auto">
          <a:xfrm rot="5400000" flipH="1" flipV="1">
            <a:off x="228600" y="2286000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34" name="Straight Connector 33"/>
          <p:cNvCxnSpPr>
            <a:stCxn id="29" idx="2"/>
            <a:endCxn id="15" idx="0"/>
          </p:cNvCxnSpPr>
          <p:nvPr/>
        </p:nvCxnSpPr>
        <p:spPr bwMode="auto">
          <a:xfrm rot="16200000" flipH="1">
            <a:off x="1485900" y="1866900"/>
            <a:ext cx="457200" cy="2514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990600" y="1905000"/>
            <a:ext cx="609600" cy="533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4000" b="1" dirty="0" smtClean="0">
                <a:solidFill>
                  <a:schemeClr val="tx1"/>
                </a:solidFill>
                <a:latin typeface="Garamond" pitchFamily="18" charset="0"/>
              </a:rPr>
              <a:t>…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752600" y="25146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W98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1752600" y="1676400"/>
            <a:ext cx="609600" cy="381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P98</a:t>
            </a:r>
          </a:p>
        </p:txBody>
      </p:sp>
      <p:cxnSp>
        <p:nvCxnSpPr>
          <p:cNvPr id="46" name="Straight Connector 45"/>
          <p:cNvCxnSpPr>
            <a:stCxn id="39" idx="0"/>
            <a:endCxn id="45" idx="2"/>
          </p:cNvCxnSpPr>
          <p:nvPr/>
        </p:nvCxnSpPr>
        <p:spPr bwMode="auto">
          <a:xfrm rot="5400000" flipH="1" flipV="1">
            <a:off x="1828800" y="2286000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55" name="Straight Connector 54"/>
          <p:cNvCxnSpPr>
            <a:stCxn id="39" idx="2"/>
            <a:endCxn id="15" idx="0"/>
          </p:cNvCxnSpPr>
          <p:nvPr/>
        </p:nvCxnSpPr>
        <p:spPr bwMode="auto">
          <a:xfrm rot="16200000" flipH="1">
            <a:off x="2286000" y="2667000"/>
            <a:ext cx="457200" cy="914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58" name="Straight Connector 57"/>
          <p:cNvCxnSpPr>
            <a:endCxn id="15" idx="0"/>
          </p:cNvCxnSpPr>
          <p:nvPr/>
        </p:nvCxnSpPr>
        <p:spPr bwMode="auto">
          <a:xfrm>
            <a:off x="1295400" y="2895600"/>
            <a:ext cx="1676400" cy="4572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61" name="Rounded Rectangle 60"/>
          <p:cNvSpPr/>
          <p:nvPr/>
        </p:nvSpPr>
        <p:spPr bwMode="auto">
          <a:xfrm>
            <a:off x="6629400" y="1676400"/>
            <a:ext cx="762000" cy="381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P101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8305800" y="1676400"/>
            <a:ext cx="762000" cy="3810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b="1" dirty="0" smtClean="0">
                <a:solidFill>
                  <a:schemeClr val="tx1"/>
                </a:solidFill>
                <a:latin typeface="Garamond" pitchFamily="18" charset="0"/>
              </a:rPr>
              <a:t>P500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7543800" y="1524000"/>
            <a:ext cx="609600" cy="533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4000" b="1" dirty="0" smtClean="0">
                <a:solidFill>
                  <a:schemeClr val="tx1"/>
                </a:solidFill>
                <a:latin typeface="Garamond" pitchFamily="18" charset="0"/>
              </a:rPr>
              <a:t>…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6705600" y="12954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8382000" y="12954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3800" y="12954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 rot="5400000" flipH="1" flipV="1">
            <a:off x="6782594" y="2285206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 flipH="1" flipV="1">
            <a:off x="7620794" y="2285206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 flipH="1" flipV="1">
            <a:off x="8458994" y="2285206"/>
            <a:ext cx="457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6705600" y="2362200"/>
            <a:ext cx="609600" cy="533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4000" b="1" dirty="0" smtClean="0">
                <a:solidFill>
                  <a:schemeClr val="tx1"/>
                </a:solidFill>
                <a:latin typeface="Garamond" pitchFamily="18" charset="0"/>
              </a:rPr>
              <a:t>…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7543800" y="2362200"/>
            <a:ext cx="609600" cy="533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4000" b="1" dirty="0" smtClean="0">
                <a:solidFill>
                  <a:schemeClr val="tx1"/>
                </a:solidFill>
                <a:latin typeface="Garamond" pitchFamily="18" charset="0"/>
              </a:rPr>
              <a:t>…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382000" y="2362200"/>
            <a:ext cx="609600" cy="533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4000" b="1" dirty="0" smtClean="0">
                <a:solidFill>
                  <a:schemeClr val="tx1"/>
                </a:solidFill>
                <a:latin typeface="Garamond" pitchFamily="18" charset="0"/>
              </a:rPr>
              <a:t>…</a:t>
            </a:r>
          </a:p>
        </p:txBody>
      </p:sp>
      <p:cxnSp>
        <p:nvCxnSpPr>
          <p:cNvPr id="73" name="Straight Connector 72"/>
          <p:cNvCxnSpPr>
            <a:endCxn id="16" idx="3"/>
          </p:cNvCxnSpPr>
          <p:nvPr/>
        </p:nvCxnSpPr>
        <p:spPr bwMode="auto">
          <a:xfrm rot="10800000" flipV="1">
            <a:off x="5334000" y="3352800"/>
            <a:ext cx="1219200" cy="1905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6553200" y="3048000"/>
            <a:ext cx="609600" cy="533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4000" b="1" dirty="0" smtClean="0">
                <a:solidFill>
                  <a:schemeClr val="tx1"/>
                </a:solidFill>
                <a:latin typeface="Garamond" pitchFamily="18" charset="0"/>
              </a:rPr>
              <a:t>…</a:t>
            </a: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Initialize activation values, data structure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 for backward &amp; forward iterators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While (!quit)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Explore the nodes with the highest activation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value (consider both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 iterators)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Spread the activation to its neighbors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Update the min dist from </a:t>
            </a:r>
            <a:r>
              <a:rPr kumimoji="0" lang="en-US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v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 to each of the search terms (and other data structures)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47" name="Oval 46"/>
          <p:cNvSpPr/>
          <p:nvPr/>
        </p:nvSpPr>
        <p:spPr bwMode="auto">
          <a:xfrm rot="1684325">
            <a:off x="4965045" y="215193"/>
            <a:ext cx="1472272" cy="4099112"/>
          </a:xfrm>
          <a:prstGeom prst="ellipse">
            <a:avLst/>
          </a:prstGeom>
          <a:solidFill>
            <a:srgbClr val="00CC00">
              <a:alpha val="3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 rot="16359350">
            <a:off x="1121564" y="201376"/>
            <a:ext cx="3207825" cy="5494631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53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51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Proximity Search </a:t>
            </a:r>
            <a:r>
              <a:rPr lang="en-US" altLang="zh-CN" baseline="30000" dirty="0" smtClean="0">
                <a:ea typeface="宋体" pitchFamily="2" charset="-122"/>
              </a:rPr>
              <a:t>[Goldman et al, VLDB98]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828800" y="1295400"/>
            <a:ext cx="5943600" cy="2895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733800" y="28956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819400" y="22860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867400" y="23622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09800" y="24384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286000" y="28194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667000" y="26670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124200" y="27432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553200" y="2590800"/>
            <a:ext cx="228600" cy="228600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15000" y="26670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334000" y="19812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733800" y="2438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72000" y="3581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029200" y="51816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971800" y="1524000"/>
            <a:ext cx="838200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i="1" dirty="0" smtClean="0">
                <a:solidFill>
                  <a:schemeClr val="tx1"/>
                </a:solidFill>
                <a:latin typeface="Garamond" pitchFamily="18" charset="0"/>
              </a:rPr>
              <a:t>G</a:t>
            </a:r>
            <a:endParaRPr lang="en-US" sz="2800" b="1" i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09788"/>
          </a:xfrm>
        </p:spPr>
        <p:txBody>
          <a:bodyPr/>
          <a:lstStyle/>
          <a:p>
            <a:r>
              <a:rPr lang="en-AU" dirty="0" smtClean="0"/>
              <a:t>Distinct root semantics</a:t>
            </a:r>
          </a:p>
          <a:p>
            <a:r>
              <a:rPr lang="en-AU" dirty="0" smtClean="0"/>
              <a:t>Foreach root candidates r</a:t>
            </a:r>
            <a:r>
              <a:rPr lang="en-AU" baseline="-25000" dirty="0" smtClean="0"/>
              <a:t>i</a:t>
            </a:r>
          </a:p>
          <a:p>
            <a:pPr lvl="1"/>
            <a:r>
              <a:rPr lang="en-AU" dirty="0" smtClean="0"/>
              <a:t>Cost(r</a:t>
            </a:r>
            <a:r>
              <a:rPr lang="en-AU" baseline="-25000" dirty="0" smtClean="0"/>
              <a:t>i</a:t>
            </a:r>
            <a:r>
              <a:rPr lang="en-AU" dirty="0" smtClean="0"/>
              <a:t>) = Cost(r</a:t>
            </a:r>
            <a:r>
              <a:rPr lang="en-AU" baseline="-25000" dirty="0" smtClean="0"/>
              <a:t>i</a:t>
            </a:r>
            <a:r>
              <a:rPr lang="en-AU" dirty="0" smtClean="0"/>
              <a:t>, k1) + Cost(r</a:t>
            </a:r>
            <a:r>
              <a:rPr lang="en-AU" baseline="-25000" dirty="0" smtClean="0"/>
              <a:t>i</a:t>
            </a:r>
            <a:r>
              <a:rPr lang="en-AU" dirty="0" smtClean="0"/>
              <a:t>, k2)</a:t>
            </a:r>
          </a:p>
          <a:p>
            <a:pPr lvl="1"/>
            <a:r>
              <a:rPr lang="en-AU" dirty="0" smtClean="0"/>
              <a:t>Keep only the top-k min cost roots</a:t>
            </a:r>
            <a:endParaRPr lang="en-AU" dirty="0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54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7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70000" y="2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2514600" y="5410200"/>
            <a:ext cx="14478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05200" y="5562600"/>
            <a:ext cx="381000" cy="4572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257800" y="5562600"/>
            <a:ext cx="381000" cy="457200"/>
          </a:xfrm>
          <a:prstGeom prst="rect">
            <a:avLst/>
          </a:prstGeom>
          <a:solidFill>
            <a:srgbClr val="00CC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Proximity Search </a:t>
            </a:r>
            <a:r>
              <a:rPr lang="en-US" altLang="zh-CN" baseline="30000" dirty="0" smtClean="0">
                <a:ea typeface="宋体" pitchFamily="2" charset="-122"/>
              </a:rPr>
              <a:t>[Goldman et al, VLDB98]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828800" y="1295400"/>
            <a:ext cx="5943600" cy="2895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733800" y="28956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819400" y="22860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867400" y="23622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09800" y="24384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286000" y="28194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667000" y="26670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124200" y="27432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553200" y="2590800"/>
            <a:ext cx="228600" cy="228600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553200" y="2590800"/>
            <a:ext cx="228600" cy="228600"/>
          </a:xfrm>
          <a:prstGeom prst="ellipse">
            <a:avLst/>
          </a:prstGeom>
          <a:solidFill>
            <a:srgbClr val="00CC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15000" y="26670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334000" y="19812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733800" y="2438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72000" y="3581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029200" y="51816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971800" y="1524000"/>
            <a:ext cx="838200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i="1" dirty="0" smtClean="0">
                <a:solidFill>
                  <a:schemeClr val="tx1"/>
                </a:solidFill>
                <a:latin typeface="Garamond" pitchFamily="18" charset="0"/>
              </a:rPr>
              <a:t>G</a:t>
            </a:r>
            <a:endParaRPr lang="en-US" sz="2800" b="1" i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09788"/>
          </a:xfrm>
        </p:spPr>
        <p:txBody>
          <a:bodyPr/>
          <a:lstStyle/>
          <a:p>
            <a:r>
              <a:rPr lang="en-AU" dirty="0" smtClean="0"/>
              <a:t>Distinct root semantics</a:t>
            </a:r>
          </a:p>
          <a:p>
            <a:r>
              <a:rPr lang="en-AU" dirty="0" smtClean="0"/>
              <a:t>Foreach root candidates r</a:t>
            </a:r>
            <a:r>
              <a:rPr lang="en-AU" baseline="-25000" dirty="0" smtClean="0"/>
              <a:t>i</a:t>
            </a:r>
          </a:p>
          <a:p>
            <a:pPr lvl="1"/>
            <a:r>
              <a:rPr lang="en-AU" dirty="0" smtClean="0"/>
              <a:t>Cost(r</a:t>
            </a:r>
            <a:r>
              <a:rPr lang="en-AU" baseline="-25000" dirty="0" smtClean="0"/>
              <a:t>i</a:t>
            </a:r>
            <a:r>
              <a:rPr lang="en-AU" dirty="0" smtClean="0"/>
              <a:t>) = Cost(r</a:t>
            </a:r>
            <a:r>
              <a:rPr lang="en-AU" baseline="-25000" dirty="0" smtClean="0"/>
              <a:t>i</a:t>
            </a:r>
            <a:r>
              <a:rPr lang="en-AU" dirty="0" smtClean="0"/>
              <a:t>, k1) + Cost(r</a:t>
            </a:r>
            <a:r>
              <a:rPr lang="en-AU" baseline="-25000" dirty="0" smtClean="0"/>
              <a:t>i</a:t>
            </a:r>
            <a:r>
              <a:rPr lang="en-AU" dirty="0" smtClean="0"/>
              <a:t>, k2)</a:t>
            </a:r>
          </a:p>
          <a:p>
            <a:pPr lvl="1"/>
            <a:r>
              <a:rPr lang="en-AU" dirty="0" smtClean="0"/>
              <a:t>Keep only the top-k min cost roots</a:t>
            </a:r>
            <a:endParaRPr lang="en-AU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5715000" y="3657600"/>
            <a:ext cx="34290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rgbClr val="0066FF"/>
                </a:solidFill>
                <a:latin typeface="Garamond" pitchFamily="18" charset="0"/>
              </a:rPr>
              <a:t>k</a:t>
            </a:r>
            <a:r>
              <a:rPr lang="en-AU" b="1" baseline="-25000" dirty="0" smtClean="0">
                <a:solidFill>
                  <a:srgbClr val="0066FF"/>
                </a:solidFill>
                <a:latin typeface="Garamond" pitchFamily="18" charset="0"/>
              </a:rPr>
              <a:t>i</a:t>
            </a:r>
            <a:r>
              <a:rPr lang="en-AU" b="1" dirty="0" smtClean="0">
                <a:solidFill>
                  <a:srgbClr val="0066FF"/>
                </a:solidFill>
                <a:latin typeface="Garamond" pitchFamily="18" charset="0"/>
              </a:rPr>
              <a:t> is not known a priori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Garamond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791200" y="4419600"/>
            <a:ext cx="3352800" cy="1905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</a:rPr>
              <a:t>2 Choices: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AU" b="1" dirty="0" smtClean="0">
                <a:solidFill>
                  <a:srgbClr val="0066FF"/>
                </a:solidFill>
                <a:latin typeface="Garamond" pitchFamily="18" charset="0"/>
              </a:rPr>
              <a:t>Index node-node distance, or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</a:rPr>
              <a:t>Index node-keyword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</a:rPr>
              <a:t> distance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Garamond" pitchFamily="18" charset="0"/>
            </a:endParaRPr>
          </a:p>
        </p:txBody>
      </p:sp>
      <p:cxnSp>
        <p:nvCxnSpPr>
          <p:cNvPr id="36" name="Shape 35"/>
          <p:cNvCxnSpPr>
            <a:stCxn id="33" idx="3"/>
            <a:endCxn id="31" idx="1"/>
          </p:cNvCxnSpPr>
          <p:nvPr/>
        </p:nvCxnSpPr>
        <p:spPr bwMode="auto">
          <a:xfrm flipV="1">
            <a:off x="3962400" y="4000500"/>
            <a:ext cx="1752600" cy="17526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55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7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1" grpId="0" animBg="1"/>
      <p:bldP spid="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Indexing Node-Node Min Distance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45720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O(|V|</a:t>
            </a:r>
            <a:r>
              <a:rPr lang="en-US" altLang="zh-CN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2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 space is impractical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Select hub nodes (H</a:t>
            </a:r>
            <a:r>
              <a:rPr lang="en-US" altLang="zh-CN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</a:t>
            </a:r>
            <a:endParaRPr lang="en-US" altLang="zh-CN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d*(u, v) records </a:t>
            </a:r>
            <a:r>
              <a:rPr lang="en-US" altLang="zh-CN" dirty="0">
                <a:ea typeface="宋体" pitchFamily="2" charset="-122"/>
                <a:cs typeface="Courier New" pitchFamily="49" charset="0"/>
                <a:sym typeface="Wingdings" pitchFamily="2" charset="2"/>
              </a:rPr>
              <a:t>min distance between 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u </a:t>
            </a:r>
            <a:r>
              <a:rPr lang="en-US" altLang="zh-CN" dirty="0">
                <a:ea typeface="宋体" pitchFamily="2" charset="-122"/>
                <a:cs typeface="Courier New" pitchFamily="49" charset="0"/>
                <a:sym typeface="Wingdings" pitchFamily="2" charset="2"/>
              </a:rPr>
              <a:t>and 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v </a:t>
            </a:r>
            <a:r>
              <a:rPr lang="en-US" altLang="zh-CN" i="1" dirty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without</a:t>
            </a:r>
            <a:r>
              <a:rPr lang="en-US" altLang="zh-CN" dirty="0"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crossing </a:t>
            </a:r>
            <a:r>
              <a:rPr lang="en-US" altLang="zh-CN" dirty="0">
                <a:ea typeface="宋体" pitchFamily="2" charset="-122"/>
                <a:cs typeface="Courier New" pitchFamily="49" charset="0"/>
                <a:sym typeface="Wingdings" pitchFamily="2" charset="2"/>
              </a:rPr>
              <a:t>any 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H</a:t>
            </a:r>
            <a:r>
              <a:rPr lang="en-US" altLang="zh-CN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</a:t>
            </a:r>
            <a:endParaRPr lang="en-US" altLang="zh-CN" baseline="-25000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Using the </a:t>
            </a:r>
            <a:r>
              <a:rPr lang="en-US" altLang="zh-CN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Hub Index</a:t>
            </a:r>
          </a:p>
          <a:p>
            <a:pPr eaLnBrk="1" hangingPunct="1">
              <a:lnSpc>
                <a:spcPct val="90000"/>
              </a:lnSpc>
            </a:pPr>
            <a:endParaRPr lang="en-US" altLang="zh-CN" b="1" i="1" dirty="0" smtClean="0">
              <a:solidFill>
                <a:srgbClr val="0033CC"/>
              </a:solidFill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b="1" i="1" dirty="0" smtClean="0">
              <a:solidFill>
                <a:srgbClr val="0033CC"/>
              </a:solidFill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zh-CN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4196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d(x, y) = min (d*(x, y), 					           	             d*(x, A) + d</a:t>
            </a:r>
            <a:r>
              <a:rPr lang="en-US" altLang="zh-CN" sz="2800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H</a:t>
            </a: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(A, B) + d*(B, y),   </a:t>
            </a: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Symbol" pitchFamily="18" charset="2"/>
              </a:rPr>
              <a:t>A, B H	            )</a:t>
            </a:r>
            <a:endParaRPr lang="en-US" altLang="zh-CN" sz="2800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grpSp>
        <p:nvGrpSpPr>
          <p:cNvPr id="2" name="Group 74"/>
          <p:cNvGrpSpPr>
            <a:grpSpLocks noChangeAspect="1"/>
          </p:cNvGrpSpPr>
          <p:nvPr/>
        </p:nvGrpSpPr>
        <p:grpSpPr>
          <a:xfrm>
            <a:off x="4495800" y="1447800"/>
            <a:ext cx="4381500" cy="2667000"/>
            <a:chOff x="5029200" y="1219200"/>
            <a:chExt cx="3505200" cy="2133600"/>
          </a:xfrm>
        </p:grpSpPr>
        <p:sp>
          <p:nvSpPr>
            <p:cNvPr id="73" name="Oval 72"/>
            <p:cNvSpPr/>
            <p:nvPr/>
          </p:nvSpPr>
          <p:spPr bwMode="auto">
            <a:xfrm>
              <a:off x="6477000" y="1219200"/>
              <a:ext cx="685800" cy="2133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629400" y="16002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25908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858000" y="20574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257800" y="19812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15000" y="21336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334000" y="2590800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848600" y="16764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305800" y="20574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696200" y="2209800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229600" y="25146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848600" y="28956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24" name="Straight Connector 23"/>
            <p:cNvCxnSpPr>
              <a:stCxn id="16" idx="6"/>
              <a:endCxn id="12" idx="2"/>
            </p:cNvCxnSpPr>
            <p:nvPr/>
          </p:nvCxnSpPr>
          <p:spPr bwMode="auto">
            <a:xfrm flipV="1">
              <a:off x="5943600" y="1714500"/>
              <a:ext cx="685800" cy="5334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>
              <a:stCxn id="14" idx="6"/>
              <a:endCxn id="18" idx="2"/>
            </p:cNvCxnSpPr>
            <p:nvPr/>
          </p:nvCxnSpPr>
          <p:spPr bwMode="auto">
            <a:xfrm flipV="1">
              <a:off x="7086600" y="1790700"/>
              <a:ext cx="762000" cy="3810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" name="Straight Connector 27"/>
            <p:cNvCxnSpPr>
              <a:stCxn id="18" idx="6"/>
              <a:endCxn id="19" idx="0"/>
            </p:cNvCxnSpPr>
            <p:nvPr/>
          </p:nvCxnSpPr>
          <p:spPr bwMode="auto">
            <a:xfrm>
              <a:off x="8077200" y="1790700"/>
              <a:ext cx="342900" cy="266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1" name="Straight Arrow Connector 30"/>
            <p:cNvCxnSpPr>
              <a:stCxn id="15" idx="6"/>
              <a:endCxn id="16" idx="2"/>
            </p:cNvCxnSpPr>
            <p:nvPr/>
          </p:nvCxnSpPr>
          <p:spPr bwMode="auto">
            <a:xfrm>
              <a:off x="5486400" y="2095500"/>
              <a:ext cx="2286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6" name="Straight Arrow Connector 35"/>
            <p:cNvCxnSpPr>
              <a:stCxn id="15" idx="7"/>
              <a:endCxn id="12" idx="2"/>
            </p:cNvCxnSpPr>
            <p:nvPr/>
          </p:nvCxnSpPr>
          <p:spPr bwMode="auto">
            <a:xfrm rot="5400000" flipH="1" flipV="1">
              <a:off x="5891072" y="1276350"/>
              <a:ext cx="300178" cy="11764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0" name="Straight Arrow Connector 39"/>
            <p:cNvCxnSpPr>
              <a:stCxn id="15" idx="4"/>
              <a:endCxn id="17" idx="0"/>
            </p:cNvCxnSpPr>
            <p:nvPr/>
          </p:nvCxnSpPr>
          <p:spPr bwMode="auto">
            <a:xfrm rot="16200000" flipH="1">
              <a:off x="5219700" y="2362200"/>
              <a:ext cx="381000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4" name="Straight Arrow Connector 43"/>
            <p:cNvCxnSpPr>
              <a:stCxn id="17" idx="6"/>
              <a:endCxn id="20" idx="2"/>
            </p:cNvCxnSpPr>
            <p:nvPr/>
          </p:nvCxnSpPr>
          <p:spPr bwMode="auto">
            <a:xfrm flipV="1">
              <a:off x="5562600" y="2324100"/>
              <a:ext cx="2133600" cy="381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7" name="Straight Arrow Connector 46"/>
            <p:cNvCxnSpPr>
              <a:stCxn id="13" idx="6"/>
              <a:endCxn id="21" idx="2"/>
            </p:cNvCxnSpPr>
            <p:nvPr/>
          </p:nvCxnSpPr>
          <p:spPr bwMode="auto">
            <a:xfrm flipV="1">
              <a:off x="6858000" y="2628900"/>
              <a:ext cx="1371600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12" idx="5"/>
              <a:endCxn id="14" idx="0"/>
            </p:cNvCxnSpPr>
            <p:nvPr/>
          </p:nvCxnSpPr>
          <p:spPr bwMode="auto">
            <a:xfrm rot="16200000" flipH="1">
              <a:off x="6767372" y="1852472"/>
              <a:ext cx="262078" cy="1477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17" idx="5"/>
              <a:endCxn id="13" idx="2"/>
            </p:cNvCxnSpPr>
            <p:nvPr/>
          </p:nvCxnSpPr>
          <p:spPr bwMode="auto">
            <a:xfrm rot="5400000" flipH="1" flipV="1">
              <a:off x="6038850" y="2195372"/>
              <a:ext cx="80822" cy="11002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Arrow Connector 59"/>
            <p:cNvCxnSpPr>
              <a:stCxn id="13" idx="5"/>
              <a:endCxn id="22" idx="2"/>
            </p:cNvCxnSpPr>
            <p:nvPr/>
          </p:nvCxnSpPr>
          <p:spPr bwMode="auto">
            <a:xfrm rot="16200000" flipH="1">
              <a:off x="7224572" y="2385872"/>
              <a:ext cx="223978" cy="10240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3" name="Rectangle 62"/>
            <p:cNvSpPr/>
            <p:nvPr/>
          </p:nvSpPr>
          <p:spPr bwMode="auto">
            <a:xfrm>
              <a:off x="5029200" y="2895600"/>
              <a:ext cx="6096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0066FF"/>
                  </a:solidFill>
                  <a:latin typeface="Garamond" pitchFamily="18" charset="0"/>
                </a:rPr>
                <a:t>x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772400" y="2133600"/>
              <a:ext cx="6096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0066FF"/>
                  </a:solidFill>
                  <a:latin typeface="Garamond" pitchFamily="18" charset="0"/>
                </a:rPr>
                <a:t>y</a:t>
              </a:r>
            </a:p>
          </p:txBody>
        </p:sp>
        <p:cxnSp>
          <p:nvCxnSpPr>
            <p:cNvPr id="66" name="Straight Connector 65"/>
            <p:cNvCxnSpPr>
              <a:endCxn id="20" idx="0"/>
            </p:cNvCxnSpPr>
            <p:nvPr/>
          </p:nvCxnSpPr>
          <p:spPr bwMode="auto">
            <a:xfrm rot="5400000">
              <a:off x="7715250" y="2000250"/>
              <a:ext cx="304800" cy="1143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>
              <a:stCxn id="21" idx="1"/>
              <a:endCxn id="20" idx="5"/>
            </p:cNvCxnSpPr>
            <p:nvPr/>
          </p:nvCxnSpPr>
          <p:spPr bwMode="auto">
            <a:xfrm rot="16200000" flipV="1">
              <a:off x="8005622" y="2290622"/>
              <a:ext cx="143156" cy="37175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4" name="Rectangle 73"/>
            <p:cNvSpPr/>
            <p:nvPr/>
          </p:nvSpPr>
          <p:spPr bwMode="auto">
            <a:xfrm>
              <a:off x="6187440" y="1249680"/>
              <a:ext cx="6096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C00000"/>
                  </a:solidFill>
                  <a:latin typeface="Garamond" pitchFamily="18" charset="0"/>
                </a:rPr>
                <a:t>H</a:t>
              </a:r>
            </a:p>
          </p:txBody>
        </p:sp>
      </p:grpSp>
      <p:sp>
        <p:nvSpPr>
          <p:cNvPr id="3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56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9" name="Date Placeholder 5"/>
          <p:cNvSpPr>
            <a:spLocks noGrp="1"/>
          </p:cNvSpPr>
          <p:nvPr>
            <p:ph type="dt" sz="quarter" idx="12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SLINKS /1 </a:t>
            </a:r>
            <a:r>
              <a:rPr lang="en-US" altLang="zh-CN" baseline="30000" dirty="0" smtClean="0">
                <a:ea typeface="宋体" pitchFamily="2" charset="-122"/>
              </a:rPr>
              <a:t>[He et al, SIGMOD07]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828800" y="1295400"/>
            <a:ext cx="5943600" cy="28956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733800" y="28956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819400" y="22860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867400" y="23622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09800" y="24384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286000" y="28194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667000" y="26670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124200" y="27432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553200" y="2590800"/>
            <a:ext cx="228600" cy="228600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553200" y="2590800"/>
            <a:ext cx="228600" cy="228600"/>
          </a:xfrm>
          <a:prstGeom prst="ellipse">
            <a:avLst/>
          </a:prstGeom>
          <a:solidFill>
            <a:srgbClr val="00CC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15000" y="26670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334000" y="19812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733800" y="2438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800600" y="1676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72000" y="3581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0" name="Cloud Callout 29"/>
          <p:cNvSpPr/>
          <p:nvPr/>
        </p:nvSpPr>
        <p:spPr bwMode="auto">
          <a:xfrm>
            <a:off x="6248400" y="5181600"/>
            <a:ext cx="2895600" cy="1524000"/>
          </a:xfrm>
          <a:prstGeom prst="cloudCallout">
            <a:avLst>
              <a:gd name="adj1" fmla="val -64689"/>
              <a:gd name="adj2" fmla="val 2338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Use Fagin’s TA Alg.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971800" y="1524000"/>
            <a:ext cx="838200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i="1" dirty="0" smtClean="0">
                <a:solidFill>
                  <a:schemeClr val="tx1"/>
                </a:solidFill>
                <a:latin typeface="Garamond" pitchFamily="18" charset="0"/>
              </a:rPr>
              <a:t>G</a:t>
            </a:r>
            <a:endParaRPr lang="en-US" sz="2800" b="1" i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505200" y="5562600"/>
            <a:ext cx="381000" cy="4572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257800" y="5562600"/>
            <a:ext cx="381000" cy="457200"/>
          </a:xfrm>
          <a:prstGeom prst="rect">
            <a:avLst/>
          </a:prstGeom>
          <a:solidFill>
            <a:srgbClr val="00CC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029200" y="51816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09788"/>
          </a:xfrm>
        </p:spPr>
        <p:txBody>
          <a:bodyPr/>
          <a:lstStyle/>
          <a:p>
            <a:r>
              <a:rPr lang="en-AU" dirty="0" smtClean="0"/>
              <a:t>Distinct root semantics</a:t>
            </a:r>
          </a:p>
          <a:p>
            <a:r>
              <a:rPr lang="en-AU" dirty="0" smtClean="0"/>
              <a:t>Foreach root candidates r</a:t>
            </a:r>
            <a:r>
              <a:rPr lang="en-AU" baseline="-25000" dirty="0" smtClean="0"/>
              <a:t>i</a:t>
            </a:r>
          </a:p>
          <a:p>
            <a:pPr lvl="1"/>
            <a:r>
              <a:rPr lang="en-AU" dirty="0" smtClean="0"/>
              <a:t>Cost(r</a:t>
            </a:r>
            <a:r>
              <a:rPr lang="en-AU" baseline="-25000" dirty="0" smtClean="0"/>
              <a:t>i</a:t>
            </a:r>
            <a:r>
              <a:rPr lang="en-AU" dirty="0" smtClean="0"/>
              <a:t>) = Cost(r</a:t>
            </a:r>
            <a:r>
              <a:rPr lang="en-AU" baseline="-25000" dirty="0" smtClean="0"/>
              <a:t>i</a:t>
            </a:r>
            <a:r>
              <a:rPr lang="en-AU" dirty="0" smtClean="0"/>
              <a:t>, k1) + Cost(r</a:t>
            </a:r>
            <a:r>
              <a:rPr lang="en-AU" baseline="-25000" dirty="0" smtClean="0"/>
              <a:t>i</a:t>
            </a:r>
            <a:r>
              <a:rPr lang="en-AU" dirty="0" smtClean="0"/>
              <a:t>, k2)</a:t>
            </a:r>
          </a:p>
          <a:p>
            <a:pPr lvl="1"/>
            <a:r>
              <a:rPr lang="en-AU" dirty="0" smtClean="0"/>
              <a:t>Keep only the top-k min cost roots</a:t>
            </a:r>
            <a:endParaRPr lang="en-AU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5791200" y="4343400"/>
            <a:ext cx="33528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arenBoth" startAt="2"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</a:rPr>
              <a:t>Index node-keyword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</a:rPr>
              <a:t> distance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Garamond" pitchFamily="18" charset="0"/>
            </a:endParaRPr>
          </a:p>
        </p:txBody>
      </p:sp>
      <p:sp>
        <p:nvSpPr>
          <p:cNvPr id="4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57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4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SLINKS /2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Formulate it as a top-k problem</a:t>
            </a:r>
          </a:p>
          <a:p>
            <a:pPr lvl="1"/>
            <a:r>
              <a:rPr lang="en-AU" sz="2400" dirty="0" smtClean="0"/>
              <a:t>Each candidate root r</a:t>
            </a:r>
            <a:r>
              <a:rPr lang="en-AU" sz="2400" baseline="-25000" dirty="0" smtClean="0"/>
              <a:t>i</a:t>
            </a:r>
            <a:r>
              <a:rPr lang="en-AU" sz="2400" dirty="0" smtClean="0"/>
              <a:t> has l attributes d</a:t>
            </a:r>
            <a:r>
              <a:rPr lang="en-AU" sz="2400" baseline="-25000" dirty="0" smtClean="0"/>
              <a:t>1</a:t>
            </a:r>
            <a:r>
              <a:rPr lang="en-AU" sz="2400" dirty="0" smtClean="0"/>
              <a:t>, d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, …, d</a:t>
            </a:r>
            <a:r>
              <a:rPr lang="en-AU" sz="2400" baseline="-25000" dirty="0" smtClean="0"/>
              <a:t>l</a:t>
            </a:r>
          </a:p>
          <a:p>
            <a:pPr lvl="2"/>
            <a:r>
              <a:rPr lang="en-AU" sz="2000" dirty="0" smtClean="0"/>
              <a:t>D</a:t>
            </a:r>
            <a:r>
              <a:rPr lang="en-AU" sz="2000" baseline="-25000" dirty="0" smtClean="0"/>
              <a:t>j</a:t>
            </a:r>
            <a:r>
              <a:rPr lang="en-AU" sz="2000" dirty="0" smtClean="0"/>
              <a:t> = d(r</a:t>
            </a:r>
            <a:r>
              <a:rPr lang="en-AU" sz="2000" baseline="-25000" dirty="0" smtClean="0"/>
              <a:t>i</a:t>
            </a:r>
            <a:r>
              <a:rPr lang="en-AU" sz="2000" dirty="0" smtClean="0"/>
              <a:t>, k</a:t>
            </a:r>
            <a:r>
              <a:rPr lang="en-AU" sz="2000" baseline="-25000" dirty="0" smtClean="0"/>
              <a:t>j</a:t>
            </a:r>
            <a:r>
              <a:rPr lang="en-AU" sz="2000" dirty="0" smtClean="0"/>
              <a:t>)</a:t>
            </a:r>
          </a:p>
          <a:p>
            <a:pPr lvl="1"/>
            <a:r>
              <a:rPr lang="en-AU" sz="2400" dirty="0" smtClean="0"/>
              <a:t>Score(r</a:t>
            </a:r>
            <a:r>
              <a:rPr lang="en-AU" sz="2400" baseline="-25000" dirty="0" smtClean="0"/>
              <a:t>i</a:t>
            </a:r>
            <a:r>
              <a:rPr lang="en-AU" sz="2400" dirty="0" smtClean="0"/>
              <a:t>) = r</a:t>
            </a:r>
            <a:r>
              <a:rPr lang="en-AU" sz="2400" baseline="-25000" dirty="0" smtClean="0"/>
              <a:t>i</a:t>
            </a:r>
            <a:r>
              <a:rPr lang="en-AU" sz="2400" dirty="0" smtClean="0"/>
              <a:t>.d</a:t>
            </a:r>
            <a:r>
              <a:rPr lang="en-AU" sz="2400" baseline="-25000" dirty="0" smtClean="0"/>
              <a:t>1</a:t>
            </a:r>
            <a:r>
              <a:rPr lang="en-AU" sz="2400" dirty="0" smtClean="0"/>
              <a:t> + r</a:t>
            </a:r>
            <a:r>
              <a:rPr lang="en-AU" sz="2400" baseline="-25000" dirty="0" smtClean="0"/>
              <a:t>i</a:t>
            </a:r>
            <a:r>
              <a:rPr lang="en-AU" sz="2400" dirty="0" smtClean="0"/>
              <a:t>.d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 + … + r</a:t>
            </a:r>
            <a:r>
              <a:rPr lang="en-AU" sz="2400" baseline="-25000" dirty="0" smtClean="0"/>
              <a:t>i</a:t>
            </a:r>
            <a:r>
              <a:rPr lang="en-AU" sz="2400" dirty="0" smtClean="0"/>
              <a:t>.d</a:t>
            </a:r>
            <a:r>
              <a:rPr lang="en-AU" sz="2400" baseline="-25000" dirty="0" smtClean="0"/>
              <a:t>l</a:t>
            </a:r>
          </a:p>
          <a:p>
            <a:r>
              <a:rPr lang="en-AU" sz="2800" dirty="0" smtClean="0"/>
              <a:t>Input: for each d</a:t>
            </a:r>
            <a:r>
              <a:rPr lang="en-AU" sz="2800" baseline="-25000" dirty="0" smtClean="0"/>
              <a:t>j</a:t>
            </a:r>
            <a:r>
              <a:rPr lang="en-AU" sz="2800" dirty="0" smtClean="0"/>
              <a:t>, sort r</a:t>
            </a:r>
            <a:r>
              <a:rPr lang="en-AU" sz="2800" baseline="-25000" dirty="0" smtClean="0"/>
              <a:t>i</a:t>
            </a:r>
            <a:r>
              <a:rPr lang="en-AU" sz="2800" dirty="0" smtClean="0"/>
              <a:t> in increasing order</a:t>
            </a:r>
          </a:p>
          <a:p>
            <a:r>
              <a:rPr lang="en-AU" sz="2800" dirty="0" smtClean="0"/>
              <a:t>Threshold Algorithm (TA)</a:t>
            </a:r>
          </a:p>
          <a:p>
            <a:pPr lvl="1"/>
            <a:r>
              <a:rPr lang="en-AU" sz="2400" dirty="0" smtClean="0"/>
              <a:t>While (less than k results)</a:t>
            </a:r>
          </a:p>
          <a:p>
            <a:pPr lvl="2"/>
            <a:r>
              <a:rPr lang="en-AU" sz="2000" dirty="0" smtClean="0"/>
              <a:t>Visit the next r from d</a:t>
            </a:r>
            <a:r>
              <a:rPr lang="en-AU" sz="2000" baseline="-25000" dirty="0" smtClean="0"/>
              <a:t>i</a:t>
            </a:r>
            <a:r>
              <a:rPr lang="en-AU" sz="2000" dirty="0" smtClean="0"/>
              <a:t>’s list (round-robin)</a:t>
            </a:r>
          </a:p>
          <a:p>
            <a:pPr lvl="2"/>
            <a:r>
              <a:rPr lang="en-AU" sz="2000" dirty="0" smtClean="0"/>
              <a:t>Find r’s missing d</a:t>
            </a:r>
            <a:r>
              <a:rPr lang="en-AU" sz="2000" baseline="-25000" dirty="0" smtClean="0"/>
              <a:t>i</a:t>
            </a:r>
            <a:r>
              <a:rPr lang="en-AU" sz="2000" dirty="0" smtClean="0"/>
              <a:t> values, if any</a:t>
            </a:r>
          </a:p>
          <a:p>
            <a:pPr lvl="2"/>
            <a:r>
              <a:rPr lang="en-AU" sz="2000" dirty="0" smtClean="0"/>
              <a:t>Maintain score lower bound, etc.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58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410200" y="5715000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0" dirty="0">
                <a:solidFill>
                  <a:srgbClr val="0033CC"/>
                </a:solidFill>
                <a:ea typeface="宋体" pitchFamily="2" charset="-122"/>
              </a:rPr>
              <a:t>// </a:t>
            </a:r>
            <a:r>
              <a:rPr lang="en-AU" altLang="zh-CN" sz="2000" b="0" dirty="0" smtClean="0">
                <a:solidFill>
                  <a:srgbClr val="0033CC"/>
                </a:solidFill>
                <a:ea typeface="宋体" pitchFamily="2" charset="-122"/>
              </a:rPr>
              <a:t>book-keeping</a:t>
            </a:r>
            <a:endParaRPr lang="en-US" altLang="zh-CN" sz="2000" b="0" dirty="0">
              <a:solidFill>
                <a:srgbClr val="0033CC"/>
              </a:solidFill>
              <a:ea typeface="宋体" pitchFamily="2" charset="-122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410200" y="5029200"/>
            <a:ext cx="3886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/>
            <a:r>
              <a:rPr lang="en-US" altLang="zh-CN" sz="2000" b="0" dirty="0">
                <a:solidFill>
                  <a:srgbClr val="0033CC"/>
                </a:solidFill>
                <a:ea typeface="宋体" pitchFamily="2" charset="-122"/>
              </a:rPr>
              <a:t>// </a:t>
            </a:r>
            <a:r>
              <a:rPr lang="en-US" altLang="zh-CN" sz="2000" b="0" dirty="0" smtClean="0">
                <a:solidFill>
                  <a:srgbClr val="0033CC"/>
                </a:solidFill>
                <a:ea typeface="宋体" pitchFamily="2" charset="-122"/>
              </a:rPr>
              <a:t>back</a:t>
            </a:r>
            <a:r>
              <a:rPr lang="en-AU" altLang="zh-CN" sz="2000" b="0" dirty="0" smtClean="0">
                <a:solidFill>
                  <a:srgbClr val="0033CC"/>
                </a:solidFill>
                <a:ea typeface="宋体" pitchFamily="2" charset="-122"/>
              </a:rPr>
              <a:t>ward expansion using </a:t>
            </a:r>
            <a:r>
              <a:rPr lang="en-AU" altLang="zh-CN" sz="2000" b="0" dirty="0" smtClean="0">
                <a:solidFill>
                  <a:srgbClr val="C00000"/>
                </a:solidFill>
                <a:ea typeface="宋体" pitchFamily="2" charset="-122"/>
              </a:rPr>
              <a:t>index</a:t>
            </a:r>
            <a:endParaRPr lang="en-US" altLang="zh-CN" sz="2000" b="0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5410200" y="5410200"/>
            <a:ext cx="3657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0" dirty="0">
                <a:solidFill>
                  <a:srgbClr val="0033CC"/>
                </a:solidFill>
                <a:ea typeface="宋体" pitchFamily="2" charset="-122"/>
              </a:rPr>
              <a:t>// </a:t>
            </a:r>
            <a:r>
              <a:rPr lang="en-US" altLang="zh-CN" sz="2000" b="0" dirty="0" smtClean="0">
                <a:solidFill>
                  <a:srgbClr val="0033CC"/>
                </a:solidFill>
                <a:ea typeface="宋体" pitchFamily="2" charset="-122"/>
              </a:rPr>
              <a:t>for</a:t>
            </a:r>
            <a:r>
              <a:rPr lang="en-AU" altLang="zh-CN" sz="2000" b="0" dirty="0" smtClean="0">
                <a:solidFill>
                  <a:srgbClr val="0033CC"/>
                </a:solidFill>
                <a:ea typeface="宋体" pitchFamily="2" charset="-122"/>
              </a:rPr>
              <a:t>ward expansion using </a:t>
            </a:r>
            <a:r>
              <a:rPr lang="en-AU" altLang="zh-CN" sz="2000" b="0" dirty="0" smtClean="0">
                <a:solidFill>
                  <a:srgbClr val="C00000"/>
                </a:solidFill>
                <a:ea typeface="宋体" pitchFamily="2" charset="-122"/>
              </a:rPr>
              <a:t>index</a:t>
            </a:r>
            <a:endParaRPr lang="en-US" altLang="zh-CN" sz="2000" b="0" dirty="0">
              <a:solidFill>
                <a:srgbClr val="C00000"/>
              </a:solidFill>
              <a:ea typeface="宋体" pitchFamily="2" charset="-122"/>
            </a:endParaRPr>
          </a:p>
        </p:txBody>
      </p:sp>
      <p:grpSp>
        <p:nvGrpSpPr>
          <p:cNvPr id="9" name="Group 29"/>
          <p:cNvGrpSpPr/>
          <p:nvPr/>
        </p:nvGrpSpPr>
        <p:grpSpPr>
          <a:xfrm>
            <a:off x="5638800" y="304800"/>
            <a:ext cx="3505200" cy="1600200"/>
            <a:chOff x="5638800" y="304800"/>
            <a:chExt cx="3505200" cy="1600200"/>
          </a:xfrm>
        </p:grpSpPr>
        <p:sp>
          <p:nvSpPr>
            <p:cNvPr id="7" name="Oval 6"/>
            <p:cNvSpPr/>
            <p:nvPr/>
          </p:nvSpPr>
          <p:spPr bwMode="auto">
            <a:xfrm>
              <a:off x="6858000" y="3048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534400" y="1524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077200" y="457200"/>
              <a:ext cx="152400" cy="1524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400800" y="1447800"/>
              <a:ext cx="152400" cy="1524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13" name="Straight Connector 12"/>
            <p:cNvCxnSpPr>
              <a:stCxn id="7" idx="6"/>
              <a:endCxn id="10" idx="2"/>
            </p:cNvCxnSpPr>
            <p:nvPr/>
          </p:nvCxnSpPr>
          <p:spPr bwMode="auto">
            <a:xfrm>
              <a:off x="7086600" y="419100"/>
              <a:ext cx="990600" cy="1143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>
              <a:stCxn id="10" idx="5"/>
              <a:endCxn id="8" idx="0"/>
            </p:cNvCxnSpPr>
            <p:nvPr/>
          </p:nvCxnSpPr>
          <p:spPr bwMode="auto">
            <a:xfrm rot="16200000" flipH="1">
              <a:off x="7959632" y="834932"/>
              <a:ext cx="936718" cy="44141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6858000" y="4572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d1=5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382000" y="9144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d2=6</a:t>
              </a:r>
            </a:p>
          </p:txBody>
        </p:sp>
        <p:cxnSp>
          <p:nvCxnSpPr>
            <p:cNvPr id="20" name="Straight Connector 19"/>
            <p:cNvCxnSpPr>
              <a:stCxn id="11" idx="0"/>
              <a:endCxn id="26" idx="5"/>
            </p:cNvCxnSpPr>
            <p:nvPr/>
          </p:nvCxnSpPr>
          <p:spPr bwMode="auto">
            <a:xfrm rot="16200000" flipV="1">
              <a:off x="6138722" y="1109522"/>
              <a:ext cx="490678" cy="185878"/>
            </a:xfrm>
            <a:prstGeom prst="line">
              <a:avLst/>
            </a:prstGeom>
            <a:noFill/>
            <a:ln w="254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>
              <a:stCxn id="11" idx="6"/>
              <a:endCxn id="8" idx="2"/>
            </p:cNvCxnSpPr>
            <p:nvPr/>
          </p:nvCxnSpPr>
          <p:spPr bwMode="auto">
            <a:xfrm>
              <a:off x="6553200" y="1524000"/>
              <a:ext cx="1981200" cy="114300"/>
            </a:xfrm>
            <a:prstGeom prst="line">
              <a:avLst/>
            </a:prstGeom>
            <a:noFill/>
            <a:ln w="254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6096000" y="7620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638800" y="10668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0066FF"/>
                  </a:solidFill>
                  <a:latin typeface="Garamond" pitchFamily="18" charset="0"/>
                </a:rPr>
                <a:t>d1’=3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086600" y="1600200"/>
              <a:ext cx="9144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0066FF"/>
                  </a:solidFill>
                  <a:latin typeface="Garamond" pitchFamily="18" charset="0"/>
                </a:rPr>
                <a:t>d2’ =9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077200" y="3810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3200" b="1" dirty="0" smtClean="0">
                  <a:solidFill>
                    <a:schemeClr val="tx1"/>
                  </a:solidFill>
                  <a:latin typeface="Garamond" pitchFamily="18" charset="0"/>
                </a:rPr>
                <a:t>r</a:t>
              </a:r>
              <a:r>
                <a:rPr lang="en-AU" sz="3200" b="1" baseline="-25000" dirty="0" smtClean="0">
                  <a:solidFill>
                    <a:schemeClr val="tx1"/>
                  </a:solidFill>
                  <a:latin typeface="Garamond" pitchFamily="18" charset="0"/>
                </a:rPr>
                <a:t>i</a:t>
              </a:r>
              <a:endParaRPr lang="en-AU" sz="1800" b="1" baseline="-25000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400800" y="10668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3200" b="1" dirty="0" smtClean="0">
                  <a:solidFill>
                    <a:schemeClr val="tx1"/>
                  </a:solidFill>
                  <a:latin typeface="Garamond" pitchFamily="18" charset="0"/>
                </a:rPr>
                <a:t>r</a:t>
              </a:r>
              <a:r>
                <a:rPr lang="en-AU" sz="3200" b="1" baseline="-25000" dirty="0" smtClean="0">
                  <a:solidFill>
                    <a:schemeClr val="tx1"/>
                  </a:solidFill>
                  <a:latin typeface="Garamond" pitchFamily="18" charset="0"/>
                </a:rPr>
                <a:t>j</a:t>
              </a:r>
              <a:endParaRPr lang="en-AU" sz="1800" b="1" baseline="-25000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27" name="Straight Connector 26"/>
            <p:cNvCxnSpPr>
              <a:stCxn id="26" idx="6"/>
              <a:endCxn id="10" idx="4"/>
            </p:cNvCxnSpPr>
            <p:nvPr/>
          </p:nvCxnSpPr>
          <p:spPr bwMode="auto">
            <a:xfrm flipV="1">
              <a:off x="6324600" y="609600"/>
              <a:ext cx="1828800" cy="266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010400" y="2743200"/>
          <a:ext cx="1828800" cy="1112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rj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Down Arrow 28"/>
          <p:cNvSpPr/>
          <p:nvPr/>
        </p:nvSpPr>
        <p:spPr bwMode="auto">
          <a:xfrm>
            <a:off x="7772400" y="1981200"/>
            <a:ext cx="3048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SLINKS </a:t>
            </a:r>
            <a:r>
              <a:rPr lang="en-AU" dirty="0" smtClean="0">
                <a:sym typeface="Wingdings" pitchFamily="2" charset="2"/>
              </a:rPr>
              <a:t> </a:t>
            </a:r>
            <a:r>
              <a:rPr lang="en-AU" dirty="0" smtClean="0"/>
              <a:t>BLINKS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534400" cy="4679950"/>
          </a:xfrm>
        </p:spPr>
        <p:txBody>
          <a:bodyPr/>
          <a:lstStyle/>
          <a:p>
            <a:r>
              <a:rPr lang="en-AU" dirty="0" smtClean="0"/>
              <a:t>SLINKS requires backward + forward indexes</a:t>
            </a:r>
          </a:p>
          <a:p>
            <a:pPr lvl="1"/>
            <a:r>
              <a:rPr lang="en-AU" dirty="0" smtClean="0"/>
              <a:t>Between nodes and keywords</a:t>
            </a:r>
          </a:p>
          <a:p>
            <a:pPr lvl="1"/>
            <a:r>
              <a:rPr lang="en-AU" dirty="0" smtClean="0"/>
              <a:t>Thus O(K*|V|) space			</a:t>
            </a:r>
            <a:r>
              <a:rPr lang="en-AU" dirty="0" smtClean="0">
                <a:solidFill>
                  <a:srgbClr val="0033CC"/>
                </a:solidFill>
                <a:sym typeface="Symbol"/>
              </a:rPr>
              <a:t> O(|V|</a:t>
            </a:r>
            <a:r>
              <a:rPr lang="en-AU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AU" dirty="0" smtClean="0">
                <a:solidFill>
                  <a:srgbClr val="0033CC"/>
                </a:solidFill>
                <a:sym typeface="Symbol"/>
              </a:rPr>
              <a:t>) in practice</a:t>
            </a:r>
            <a:endParaRPr lang="en-AU" dirty="0" smtClean="0">
              <a:solidFill>
                <a:srgbClr val="0033CC"/>
              </a:solidFill>
            </a:endParaRPr>
          </a:p>
          <a:p>
            <a:r>
              <a:rPr lang="en-AU" dirty="0" smtClean="0"/>
              <a:t>BLINKS </a:t>
            </a:r>
          </a:p>
          <a:p>
            <a:pPr lvl="1"/>
            <a:r>
              <a:rPr lang="en-AU" dirty="0" smtClean="0"/>
              <a:t>Partition the graph into blocks</a:t>
            </a:r>
          </a:p>
          <a:p>
            <a:pPr lvl="2"/>
            <a:r>
              <a:rPr lang="en-AU" dirty="0" smtClean="0"/>
              <a:t>Portal nodes shared by blocks</a:t>
            </a:r>
          </a:p>
          <a:p>
            <a:pPr lvl="1"/>
            <a:r>
              <a:rPr lang="en-AU" dirty="0" smtClean="0"/>
              <a:t>Build intra-block, inter-block, and keyword-to-block indexes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59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grpSp>
        <p:nvGrpSpPr>
          <p:cNvPr id="7" name="Group 21"/>
          <p:cNvGrpSpPr/>
          <p:nvPr/>
        </p:nvGrpSpPr>
        <p:grpSpPr>
          <a:xfrm>
            <a:off x="5638800" y="304800"/>
            <a:ext cx="3505200" cy="1600200"/>
            <a:chOff x="5638800" y="304800"/>
            <a:chExt cx="3505200" cy="1600200"/>
          </a:xfrm>
        </p:grpSpPr>
        <p:sp>
          <p:nvSpPr>
            <p:cNvPr id="23" name="Oval 22"/>
            <p:cNvSpPr/>
            <p:nvPr/>
          </p:nvSpPr>
          <p:spPr bwMode="auto">
            <a:xfrm>
              <a:off x="6858000" y="3048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8534400" y="1524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077200" y="457200"/>
              <a:ext cx="152400" cy="1524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400800" y="1447800"/>
              <a:ext cx="152400" cy="1524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28" name="Straight Connector 27"/>
            <p:cNvCxnSpPr>
              <a:stCxn id="23" idx="6"/>
              <a:endCxn id="25" idx="2"/>
            </p:cNvCxnSpPr>
            <p:nvPr/>
          </p:nvCxnSpPr>
          <p:spPr bwMode="auto">
            <a:xfrm>
              <a:off x="7086600" y="419100"/>
              <a:ext cx="990600" cy="1143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>
              <a:stCxn id="25" idx="5"/>
              <a:endCxn id="24" idx="0"/>
            </p:cNvCxnSpPr>
            <p:nvPr/>
          </p:nvCxnSpPr>
          <p:spPr bwMode="auto">
            <a:xfrm rot="16200000" flipH="1">
              <a:off x="7959632" y="834932"/>
              <a:ext cx="936718" cy="44141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6858000" y="4572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d1=5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382000" y="9144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d2=6</a:t>
              </a:r>
            </a:p>
          </p:txBody>
        </p:sp>
        <p:cxnSp>
          <p:nvCxnSpPr>
            <p:cNvPr id="34" name="Straight Connector 33"/>
            <p:cNvCxnSpPr>
              <a:stCxn id="27" idx="0"/>
              <a:endCxn id="36" idx="5"/>
            </p:cNvCxnSpPr>
            <p:nvPr/>
          </p:nvCxnSpPr>
          <p:spPr bwMode="auto">
            <a:xfrm rot="16200000" flipV="1">
              <a:off x="6138722" y="1109522"/>
              <a:ext cx="490678" cy="185878"/>
            </a:xfrm>
            <a:prstGeom prst="line">
              <a:avLst/>
            </a:prstGeom>
            <a:noFill/>
            <a:ln w="254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Connector 34"/>
            <p:cNvCxnSpPr>
              <a:stCxn id="27" idx="6"/>
              <a:endCxn id="24" idx="2"/>
            </p:cNvCxnSpPr>
            <p:nvPr/>
          </p:nvCxnSpPr>
          <p:spPr bwMode="auto">
            <a:xfrm>
              <a:off x="6553200" y="1524000"/>
              <a:ext cx="1981200" cy="114300"/>
            </a:xfrm>
            <a:prstGeom prst="line">
              <a:avLst/>
            </a:prstGeom>
            <a:noFill/>
            <a:ln w="254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6096000" y="7620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638800" y="10668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0066FF"/>
                  </a:solidFill>
                  <a:latin typeface="Garamond" pitchFamily="18" charset="0"/>
                </a:rPr>
                <a:t>d1’=3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086600" y="1600200"/>
              <a:ext cx="9144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rgbClr val="0066FF"/>
                  </a:solidFill>
                  <a:latin typeface="Garamond" pitchFamily="18" charset="0"/>
                </a:rPr>
                <a:t>d2’ =9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8077200" y="3810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3200" b="1" dirty="0" smtClean="0">
                  <a:solidFill>
                    <a:schemeClr val="tx1"/>
                  </a:solidFill>
                  <a:latin typeface="Garamond" pitchFamily="18" charset="0"/>
                </a:rPr>
                <a:t>r</a:t>
              </a:r>
              <a:r>
                <a:rPr lang="en-AU" sz="3200" b="1" baseline="-25000" dirty="0" smtClean="0">
                  <a:solidFill>
                    <a:schemeClr val="tx1"/>
                  </a:solidFill>
                  <a:latin typeface="Garamond" pitchFamily="18" charset="0"/>
                </a:rPr>
                <a:t>i</a:t>
              </a:r>
              <a:endParaRPr lang="en-AU" sz="1800" b="1" baseline="-25000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400800" y="1066800"/>
              <a:ext cx="762000" cy="304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3200" b="1" dirty="0" smtClean="0">
                  <a:solidFill>
                    <a:schemeClr val="tx1"/>
                  </a:solidFill>
                  <a:latin typeface="Garamond" pitchFamily="18" charset="0"/>
                </a:rPr>
                <a:t>r</a:t>
              </a:r>
              <a:r>
                <a:rPr lang="en-AU" sz="3200" b="1" baseline="-25000" dirty="0" smtClean="0">
                  <a:solidFill>
                    <a:schemeClr val="tx1"/>
                  </a:solidFill>
                  <a:latin typeface="Garamond" pitchFamily="18" charset="0"/>
                </a:rPr>
                <a:t>j</a:t>
              </a:r>
              <a:endParaRPr lang="en-AU" sz="1800" b="1" baseline="-25000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53" name="Straight Connector 52"/>
            <p:cNvCxnSpPr>
              <a:stCxn id="36" idx="6"/>
              <a:endCxn id="25" idx="4"/>
            </p:cNvCxnSpPr>
            <p:nvPr/>
          </p:nvCxnSpPr>
          <p:spPr bwMode="auto">
            <a:xfrm flipV="1">
              <a:off x="6324600" y="609600"/>
              <a:ext cx="1828800" cy="266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382000" cy="4451350"/>
          </a:xfrm>
        </p:spPr>
        <p:txBody>
          <a:bodyPr/>
          <a:lstStyle/>
          <a:p>
            <a:pPr lvl="1"/>
            <a:r>
              <a:rPr lang="en-US" altLang="zh-CN" dirty="0" smtClean="0">
                <a:ea typeface="宋体" pitchFamily="2" charset="-122"/>
              </a:rPr>
              <a:t>Returning meaningful results by exploiting structural information.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An unique opportunity in structured data</a:t>
            </a:r>
          </a:p>
          <a:p>
            <a:pPr lvl="1"/>
            <a:endParaRPr lang="en-US" altLang="zh-CN" b="1" dirty="0" smtClean="0">
              <a:ea typeface="宋体" pitchFamily="2" charset="-122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0F9486-670D-47EF-B7F9-6D8EB06072BD}" type="slidenum">
              <a:rPr lang="zh-CN" altLang="en-US" smtClean="0">
                <a:ea typeface="宋体" pitchFamily="2" charset="-122"/>
              </a:rPr>
              <a:pPr/>
              <a:t>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98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B5E475D9-72A9-416E-97FB-365CE9D62077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199" name="TextBox 20"/>
          <p:cNvSpPr txBox="1">
            <a:spLocks noChangeArrowheads="1"/>
          </p:cNvSpPr>
          <p:nvPr/>
        </p:nvSpPr>
        <p:spPr bwMode="auto">
          <a:xfrm>
            <a:off x="428934" y="2813712"/>
            <a:ext cx="3352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dirty="0"/>
              <a:t>Query: “Bernstein, skyline”</a:t>
            </a:r>
            <a:endParaRPr lang="zh-CN" altLang="en-US" sz="2000" dirty="0"/>
          </a:p>
        </p:txBody>
      </p:sp>
      <p:sp>
        <p:nvSpPr>
          <p:cNvPr id="8200" name="TextBox 21"/>
          <p:cNvSpPr txBox="1">
            <a:spLocks noChangeArrowheads="1"/>
          </p:cNvSpPr>
          <p:nvPr/>
        </p:nvSpPr>
        <p:spPr bwMode="auto">
          <a:xfrm>
            <a:off x="255896" y="3761096"/>
            <a:ext cx="40386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rgbClr val="CC3300"/>
                </a:solidFill>
              </a:rPr>
              <a:t>“Bernstein is a computer scientist.......... One </a:t>
            </a:r>
            <a:r>
              <a:rPr lang="en-US" altLang="zh-CN" dirty="0">
                <a:solidFill>
                  <a:srgbClr val="CC3300"/>
                </a:solidFill>
              </a:rPr>
              <a:t>of </a:t>
            </a:r>
            <a:r>
              <a:rPr lang="en-US" altLang="zh-CN" b="1" u="sng" dirty="0">
                <a:solidFill>
                  <a:srgbClr val="CC3300"/>
                </a:solidFill>
              </a:rPr>
              <a:t>Bernstein</a:t>
            </a:r>
            <a:r>
              <a:rPr lang="en-US" altLang="zh-CN" dirty="0">
                <a:solidFill>
                  <a:srgbClr val="CC3300"/>
                </a:solidFill>
              </a:rPr>
              <a:t>’s </a:t>
            </a:r>
            <a:r>
              <a:rPr lang="en-US" altLang="zh-CN" dirty="0" smtClean="0">
                <a:solidFill>
                  <a:srgbClr val="CC3300"/>
                </a:solidFill>
              </a:rPr>
              <a:t>colleagues</a:t>
            </a:r>
            <a:r>
              <a:rPr lang="en-US" altLang="zh-CN" dirty="0">
                <a:solidFill>
                  <a:srgbClr val="CC3300"/>
                </a:solidFill>
              </a:rPr>
              <a:t>, Duane, recently published a paper about </a:t>
            </a:r>
            <a:r>
              <a:rPr lang="en-US" altLang="zh-CN" b="1" u="sng" dirty="0">
                <a:solidFill>
                  <a:srgbClr val="CC3300"/>
                </a:solidFill>
              </a:rPr>
              <a:t>skyline</a:t>
            </a:r>
            <a:r>
              <a:rPr lang="en-US" altLang="zh-CN" dirty="0">
                <a:solidFill>
                  <a:srgbClr val="CC3300"/>
                </a:solidFill>
              </a:rPr>
              <a:t> query processing</a:t>
            </a:r>
            <a:r>
              <a:rPr lang="en-US" altLang="zh-CN" dirty="0" smtClean="0">
                <a:solidFill>
                  <a:srgbClr val="CC3300"/>
                </a:solidFill>
              </a:rPr>
              <a:t>.”</a:t>
            </a:r>
            <a:endParaRPr lang="en-US" altLang="zh-CN" dirty="0">
              <a:solidFill>
                <a:srgbClr val="CC3300"/>
              </a:solidFill>
            </a:endParaRPr>
          </a:p>
        </p:txBody>
      </p:sp>
      <p:sp>
        <p:nvSpPr>
          <p:cNvPr id="8201" name="TextBox 22"/>
          <p:cNvSpPr txBox="1">
            <a:spLocks noChangeArrowheads="1"/>
          </p:cNvSpPr>
          <p:nvPr/>
        </p:nvSpPr>
        <p:spPr bwMode="auto">
          <a:xfrm>
            <a:off x="5652448" y="42672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CA0689"/>
                </a:solidFill>
              </a:rPr>
              <a:t>publications</a:t>
            </a:r>
            <a:endParaRPr lang="zh-CN" altLang="en-US" sz="1600" dirty="0">
              <a:solidFill>
                <a:srgbClr val="CA0689"/>
              </a:solidFill>
            </a:endParaRPr>
          </a:p>
        </p:txBody>
      </p:sp>
      <p:sp>
        <p:nvSpPr>
          <p:cNvPr id="8202" name="TextBox 23"/>
          <p:cNvSpPr txBox="1">
            <a:spLocks noChangeArrowheads="1"/>
          </p:cNvSpPr>
          <p:nvPr/>
        </p:nvSpPr>
        <p:spPr bwMode="auto">
          <a:xfrm>
            <a:off x="5951207" y="5330826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rgbClr val="CA0689"/>
                </a:solidFill>
              </a:rPr>
              <a:t>title</a:t>
            </a:r>
            <a:endParaRPr lang="zh-CN" altLang="en-US" sz="1600">
              <a:solidFill>
                <a:srgbClr val="CA0689"/>
              </a:solidFill>
            </a:endParaRPr>
          </a:p>
        </p:txBody>
      </p:sp>
      <p:sp>
        <p:nvSpPr>
          <p:cNvPr id="8203" name="TextBox 24"/>
          <p:cNvSpPr txBox="1">
            <a:spLocks noChangeArrowheads="1"/>
          </p:cNvSpPr>
          <p:nvPr/>
        </p:nvSpPr>
        <p:spPr bwMode="auto">
          <a:xfrm>
            <a:off x="5588330" y="5848660"/>
            <a:ext cx="1381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CA0689"/>
                </a:solidFill>
              </a:rPr>
              <a:t>model management</a:t>
            </a:r>
          </a:p>
        </p:txBody>
      </p:sp>
      <p:sp>
        <p:nvSpPr>
          <p:cNvPr id="8204" name="TextBox 25"/>
          <p:cNvSpPr txBox="1">
            <a:spLocks noChangeArrowheads="1"/>
          </p:cNvSpPr>
          <p:nvPr/>
        </p:nvSpPr>
        <p:spPr bwMode="auto">
          <a:xfrm>
            <a:off x="5410200" y="3657601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CA0689"/>
                </a:solidFill>
              </a:rPr>
              <a:t>scientist</a:t>
            </a:r>
            <a:endParaRPr lang="zh-CN" altLang="en-US" sz="1600" dirty="0">
              <a:solidFill>
                <a:srgbClr val="CA0689"/>
              </a:solidFill>
            </a:endParaRPr>
          </a:p>
        </p:txBody>
      </p:sp>
      <p:cxnSp>
        <p:nvCxnSpPr>
          <p:cNvPr id="29" name="Straight Arrow Connector 28"/>
          <p:cNvCxnSpPr>
            <a:stCxn id="8204" idx="2"/>
            <a:endCxn id="8201" idx="0"/>
          </p:cNvCxnSpPr>
          <p:nvPr/>
        </p:nvCxnSpPr>
        <p:spPr>
          <a:xfrm rot="16200000" flipH="1">
            <a:off x="5929201" y="3934354"/>
            <a:ext cx="271046" cy="394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33"/>
          <p:cNvSpPr txBox="1">
            <a:spLocks noChangeArrowheads="1"/>
          </p:cNvSpPr>
          <p:nvPr/>
        </p:nvSpPr>
        <p:spPr bwMode="auto">
          <a:xfrm>
            <a:off x="5916304" y="4800601"/>
            <a:ext cx="695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CA0689"/>
                </a:solidFill>
              </a:rPr>
              <a:t>paper</a:t>
            </a:r>
            <a:endParaRPr lang="zh-CN" altLang="en-US" sz="1600" dirty="0">
              <a:solidFill>
                <a:srgbClr val="CA0689"/>
              </a:solidFill>
            </a:endParaRPr>
          </a:p>
        </p:txBody>
      </p:sp>
      <p:cxnSp>
        <p:nvCxnSpPr>
          <p:cNvPr id="35" name="Straight Arrow Connector 34"/>
          <p:cNvCxnSpPr>
            <a:stCxn id="8201" idx="2"/>
            <a:endCxn id="8206" idx="0"/>
          </p:cNvCxnSpPr>
          <p:nvPr/>
        </p:nvCxnSpPr>
        <p:spPr>
          <a:xfrm rot="16200000" flipH="1">
            <a:off x="6165584" y="4702218"/>
            <a:ext cx="194846" cy="19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206" idx="2"/>
            <a:endCxn id="8202" idx="0"/>
          </p:cNvCxnSpPr>
          <p:nvPr/>
        </p:nvCxnSpPr>
        <p:spPr>
          <a:xfrm rot="16200000" flipH="1">
            <a:off x="6172486" y="5230635"/>
            <a:ext cx="191671" cy="8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202" idx="2"/>
            <a:endCxn id="8203" idx="0"/>
          </p:cNvCxnSpPr>
          <p:nvPr/>
        </p:nvCxnSpPr>
        <p:spPr>
          <a:xfrm rot="16200000" flipH="1">
            <a:off x="6186144" y="5755911"/>
            <a:ext cx="179280" cy="6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204" idx="2"/>
            <a:endCxn id="8211" idx="0"/>
          </p:cNvCxnSpPr>
          <p:nvPr/>
        </p:nvCxnSpPr>
        <p:spPr>
          <a:xfrm rot="5400000">
            <a:off x="5520905" y="3920706"/>
            <a:ext cx="271046" cy="4219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Box 49"/>
          <p:cNvSpPr txBox="1">
            <a:spLocks noChangeArrowheads="1"/>
          </p:cNvSpPr>
          <p:nvPr/>
        </p:nvSpPr>
        <p:spPr bwMode="auto">
          <a:xfrm>
            <a:off x="5064456" y="4267201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CA0689"/>
                </a:solidFill>
              </a:rPr>
              <a:t>name</a:t>
            </a:r>
            <a:endParaRPr lang="zh-CN" altLang="en-US" sz="1600" dirty="0">
              <a:solidFill>
                <a:srgbClr val="CA0689"/>
              </a:solidFill>
            </a:endParaRPr>
          </a:p>
        </p:txBody>
      </p:sp>
      <p:sp>
        <p:nvSpPr>
          <p:cNvPr id="8212" name="TextBox 51"/>
          <p:cNvSpPr txBox="1">
            <a:spLocks noChangeArrowheads="1"/>
          </p:cNvSpPr>
          <p:nvPr/>
        </p:nvSpPr>
        <p:spPr bwMode="auto">
          <a:xfrm>
            <a:off x="4953000" y="4800601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b="1" u="sng" dirty="0">
                <a:solidFill>
                  <a:srgbClr val="CA0689"/>
                </a:solidFill>
              </a:rPr>
              <a:t>Bernstein</a:t>
            </a:r>
            <a:endParaRPr lang="zh-CN" altLang="en-US" sz="1600" b="1" u="sng" dirty="0">
              <a:solidFill>
                <a:srgbClr val="CA0689"/>
              </a:solidFill>
            </a:endParaRPr>
          </a:p>
        </p:txBody>
      </p:sp>
      <p:cxnSp>
        <p:nvCxnSpPr>
          <p:cNvPr id="53" name="Straight Arrow Connector 52"/>
          <p:cNvCxnSpPr>
            <a:stCxn id="8211" idx="2"/>
            <a:endCxn id="8212" idx="0"/>
          </p:cNvCxnSpPr>
          <p:nvPr/>
        </p:nvCxnSpPr>
        <p:spPr>
          <a:xfrm rot="16200000" flipH="1">
            <a:off x="5349455" y="4701756"/>
            <a:ext cx="194846" cy="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TextBox 57"/>
          <p:cNvSpPr txBox="1">
            <a:spLocks noChangeArrowheads="1"/>
          </p:cNvSpPr>
          <p:nvPr/>
        </p:nvSpPr>
        <p:spPr bwMode="auto">
          <a:xfrm>
            <a:off x="7627960" y="42672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CA0689"/>
                </a:solidFill>
              </a:rPr>
              <a:t>publications</a:t>
            </a:r>
            <a:endParaRPr lang="zh-CN" altLang="en-US" sz="1600" dirty="0">
              <a:solidFill>
                <a:srgbClr val="CA0689"/>
              </a:solidFill>
            </a:endParaRPr>
          </a:p>
        </p:txBody>
      </p:sp>
      <p:sp>
        <p:nvSpPr>
          <p:cNvPr id="8215" name="TextBox 58"/>
          <p:cNvSpPr txBox="1">
            <a:spLocks noChangeArrowheads="1"/>
          </p:cNvSpPr>
          <p:nvPr/>
        </p:nvSpPr>
        <p:spPr bwMode="auto">
          <a:xfrm>
            <a:off x="7941932" y="5344474"/>
            <a:ext cx="642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rgbClr val="CA0689"/>
                </a:solidFill>
              </a:rPr>
              <a:t>title</a:t>
            </a:r>
            <a:endParaRPr lang="zh-CN" altLang="en-US" sz="1600">
              <a:solidFill>
                <a:srgbClr val="CA0689"/>
              </a:solidFill>
            </a:endParaRPr>
          </a:p>
        </p:txBody>
      </p:sp>
      <p:sp>
        <p:nvSpPr>
          <p:cNvPr id="8216" name="TextBox 59"/>
          <p:cNvSpPr txBox="1">
            <a:spLocks noChangeArrowheads="1"/>
          </p:cNvSpPr>
          <p:nvPr/>
        </p:nvSpPr>
        <p:spPr bwMode="auto">
          <a:xfrm>
            <a:off x="7660944" y="5835012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b="1" u="sng" dirty="0">
                <a:solidFill>
                  <a:srgbClr val="CA0689"/>
                </a:solidFill>
              </a:rPr>
              <a:t>skyline</a:t>
            </a:r>
          </a:p>
        </p:txBody>
      </p:sp>
      <p:sp>
        <p:nvSpPr>
          <p:cNvPr id="8217" name="TextBox 60"/>
          <p:cNvSpPr txBox="1">
            <a:spLocks noChangeArrowheads="1"/>
          </p:cNvSpPr>
          <p:nvPr/>
        </p:nvSpPr>
        <p:spPr bwMode="auto">
          <a:xfrm>
            <a:off x="7391400" y="3657601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CA0689"/>
                </a:solidFill>
              </a:rPr>
              <a:t>scientist</a:t>
            </a:r>
            <a:endParaRPr lang="zh-CN" altLang="en-US" sz="1600" dirty="0">
              <a:solidFill>
                <a:srgbClr val="CA0689"/>
              </a:solidFill>
            </a:endParaRPr>
          </a:p>
        </p:txBody>
      </p:sp>
      <p:cxnSp>
        <p:nvCxnSpPr>
          <p:cNvPr id="62" name="Straight Arrow Connector 61"/>
          <p:cNvCxnSpPr>
            <a:stCxn id="8217" idx="2"/>
            <a:endCxn id="8214" idx="0"/>
          </p:cNvCxnSpPr>
          <p:nvPr/>
        </p:nvCxnSpPr>
        <p:spPr>
          <a:xfrm rot="16200000" flipH="1">
            <a:off x="7907557" y="3937198"/>
            <a:ext cx="271046" cy="3889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9" name="TextBox 62"/>
          <p:cNvSpPr txBox="1">
            <a:spLocks noChangeArrowheads="1"/>
          </p:cNvSpPr>
          <p:nvPr/>
        </p:nvSpPr>
        <p:spPr bwMode="auto">
          <a:xfrm>
            <a:off x="7900988" y="4800601"/>
            <a:ext cx="709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CA0689"/>
                </a:solidFill>
              </a:rPr>
              <a:t>paper</a:t>
            </a:r>
            <a:endParaRPr lang="zh-CN" altLang="en-US" sz="1600" dirty="0">
              <a:solidFill>
                <a:srgbClr val="CA0689"/>
              </a:solidFill>
            </a:endParaRPr>
          </a:p>
        </p:txBody>
      </p:sp>
      <p:cxnSp>
        <p:nvCxnSpPr>
          <p:cNvPr id="64" name="Straight Arrow Connector 63"/>
          <p:cNvCxnSpPr>
            <a:stCxn id="8214" idx="2"/>
            <a:endCxn id="8219" idx="0"/>
          </p:cNvCxnSpPr>
          <p:nvPr/>
        </p:nvCxnSpPr>
        <p:spPr>
          <a:xfrm rot="16200000" flipH="1">
            <a:off x="8149254" y="4694061"/>
            <a:ext cx="194846" cy="182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219" idx="2"/>
            <a:endCxn id="8215" idx="0"/>
          </p:cNvCxnSpPr>
          <p:nvPr/>
        </p:nvCxnSpPr>
        <p:spPr>
          <a:xfrm rot="16200000" flipH="1">
            <a:off x="8156938" y="5238010"/>
            <a:ext cx="205319" cy="76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8215" idx="2"/>
            <a:endCxn id="8216" idx="0"/>
          </p:cNvCxnSpPr>
          <p:nvPr/>
        </p:nvCxnSpPr>
        <p:spPr>
          <a:xfrm rot="16200000" flipH="1">
            <a:off x="8190980" y="5755448"/>
            <a:ext cx="151984" cy="7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217" idx="2"/>
            <a:endCxn id="8224" idx="0"/>
          </p:cNvCxnSpPr>
          <p:nvPr/>
        </p:nvCxnSpPr>
        <p:spPr>
          <a:xfrm rot="5400000">
            <a:off x="7454712" y="3873313"/>
            <a:ext cx="271046" cy="5167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4" name="TextBox 67"/>
          <p:cNvSpPr txBox="1">
            <a:spLocks noChangeArrowheads="1"/>
          </p:cNvSpPr>
          <p:nvPr/>
        </p:nvSpPr>
        <p:spPr bwMode="auto">
          <a:xfrm>
            <a:off x="6934200" y="4267201"/>
            <a:ext cx="795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rgbClr val="CA0689"/>
                </a:solidFill>
              </a:rPr>
              <a:t>name</a:t>
            </a:r>
            <a:endParaRPr lang="zh-CN" altLang="en-US" sz="1600" dirty="0">
              <a:solidFill>
                <a:srgbClr val="CA0689"/>
              </a:solidFill>
            </a:endParaRPr>
          </a:p>
        </p:txBody>
      </p:sp>
      <p:sp>
        <p:nvSpPr>
          <p:cNvPr id="8225" name="TextBox 68"/>
          <p:cNvSpPr txBox="1">
            <a:spLocks noChangeArrowheads="1"/>
          </p:cNvSpPr>
          <p:nvPr/>
        </p:nvSpPr>
        <p:spPr bwMode="auto">
          <a:xfrm>
            <a:off x="6879608" y="4800601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600">
                <a:solidFill>
                  <a:srgbClr val="CA0689"/>
                </a:solidFill>
              </a:rPr>
              <a:t>Duane</a:t>
            </a:r>
            <a:endParaRPr lang="zh-CN" altLang="en-US" sz="1600">
              <a:solidFill>
                <a:srgbClr val="CA0689"/>
              </a:solidFill>
            </a:endParaRPr>
          </a:p>
        </p:txBody>
      </p:sp>
      <p:cxnSp>
        <p:nvCxnSpPr>
          <p:cNvPr id="70" name="Straight Arrow Connector 69"/>
          <p:cNvCxnSpPr>
            <a:stCxn id="8224" idx="2"/>
            <a:endCxn id="8225" idx="0"/>
          </p:cNvCxnSpPr>
          <p:nvPr/>
        </p:nvCxnSpPr>
        <p:spPr>
          <a:xfrm rot="16200000" flipH="1">
            <a:off x="7236915" y="4700708"/>
            <a:ext cx="194846" cy="4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8204" idx="0"/>
          </p:cNvCxnSpPr>
          <p:nvPr/>
        </p:nvCxnSpPr>
        <p:spPr>
          <a:xfrm rot="10800000" flipV="1">
            <a:off x="5867400" y="3352801"/>
            <a:ext cx="914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217" idx="0"/>
          </p:cNvCxnSpPr>
          <p:nvPr/>
        </p:nvCxnSpPr>
        <p:spPr>
          <a:xfrm>
            <a:off x="6781800" y="3352801"/>
            <a:ext cx="1066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9" name="Rectangle 76"/>
          <p:cNvSpPr>
            <a:spLocks noChangeArrowheads="1"/>
          </p:cNvSpPr>
          <p:nvPr/>
        </p:nvSpPr>
        <p:spPr bwMode="auto">
          <a:xfrm>
            <a:off x="4953000" y="3190876"/>
            <a:ext cx="3810000" cy="3286124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16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230" name="TextBox 77"/>
          <p:cNvSpPr txBox="1">
            <a:spLocks noChangeArrowheads="1"/>
          </p:cNvSpPr>
          <p:nvPr/>
        </p:nvSpPr>
        <p:spPr bwMode="auto">
          <a:xfrm>
            <a:off x="5500468" y="28194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CA0689"/>
                </a:solidFill>
              </a:rPr>
              <a:t>Structured Document</a:t>
            </a:r>
            <a:endParaRPr lang="zh-CN" altLang="en-US" sz="2000" dirty="0">
              <a:solidFill>
                <a:srgbClr val="CA0689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457200" y="228600"/>
            <a:ext cx="86868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Supporting Keyword Search on DB – Advantages /3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  <p:sp>
        <p:nvSpPr>
          <p:cNvPr id="43" name="TextBox 20"/>
          <p:cNvSpPr txBox="1">
            <a:spLocks noChangeArrowheads="1"/>
          </p:cNvSpPr>
          <p:nvPr/>
        </p:nvSpPr>
        <p:spPr bwMode="auto">
          <a:xfrm>
            <a:off x="533400" y="3276600"/>
            <a:ext cx="33528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CC3300"/>
                </a:solidFill>
              </a:rPr>
              <a:t>Text Document</a:t>
            </a:r>
            <a:endParaRPr lang="zh-CN" altLang="en-US" sz="2000" b="1" dirty="0">
              <a:solidFill>
                <a:srgbClr val="CC33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00600" y="3200400"/>
            <a:ext cx="4343400" cy="457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Such a result will have a low rank.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9" grpId="0"/>
      <p:bldP spid="8200" grpId="0" animBg="1"/>
      <p:bldP spid="8201" grpId="0"/>
      <p:bldP spid="8202" grpId="0"/>
      <p:bldP spid="8203" grpId="0"/>
      <p:bldP spid="8204" grpId="0"/>
      <p:bldP spid="8206" grpId="0"/>
      <p:bldP spid="8211" grpId="0"/>
      <p:bldP spid="8212" grpId="0"/>
      <p:bldP spid="8214" grpId="0"/>
      <p:bldP spid="8215" grpId="0"/>
      <p:bldP spid="8216" grpId="0"/>
      <p:bldP spid="8217" grpId="0"/>
      <p:bldP spid="8219" grpId="0"/>
      <p:bldP spid="8224" grpId="0"/>
      <p:bldP spid="8225" grpId="0"/>
      <p:bldP spid="8229" grpId="0" animBg="1"/>
      <p:bldP spid="8230" grpId="0"/>
      <p:bldP spid="43" grpId="0"/>
      <p:bldP spid="6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a typeface="宋体" pitchFamily="2" charset="-122"/>
              </a:rPr>
              <a:t>Other Related Methods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05800" cy="4679950"/>
          </a:xfrm>
        </p:spPr>
        <p:txBody>
          <a:bodyPr/>
          <a:lstStyle/>
          <a:p>
            <a:r>
              <a:rPr lang="en-AU" dirty="0" smtClean="0"/>
              <a:t>GST and its approximation</a:t>
            </a:r>
          </a:p>
          <a:p>
            <a:pPr lvl="1"/>
            <a:r>
              <a:rPr lang="en-AU" dirty="0" smtClean="0"/>
              <a:t>Information Unit [Li et al, WWW01]</a:t>
            </a:r>
          </a:p>
          <a:p>
            <a:pPr lvl="2"/>
            <a:r>
              <a:rPr lang="en-AU" dirty="0" smtClean="0"/>
              <a:t>Growing a forest of MSTs (minimum spanning trees)</a:t>
            </a:r>
          </a:p>
          <a:p>
            <a:pPr lvl="1"/>
            <a:r>
              <a:rPr lang="en-AU" altLang="zh-CN" dirty="0" smtClean="0">
                <a:sym typeface="Wingdings" pitchFamily="2" charset="2"/>
              </a:rPr>
              <a:t>BANKS3 [Dalvi et al, VLDB08]</a:t>
            </a:r>
          </a:p>
          <a:p>
            <a:pPr lvl="2"/>
            <a:r>
              <a:rPr lang="en-AU" altLang="zh-CN" dirty="0" smtClean="0">
                <a:sym typeface="Wingdings" pitchFamily="2" charset="2"/>
              </a:rPr>
              <a:t>Use graph clustering to handle external graphs</a:t>
            </a:r>
          </a:p>
          <a:p>
            <a:endParaRPr lang="en-AU" altLang="zh-CN" sz="800" dirty="0" smtClean="0">
              <a:sym typeface="Wingdings" pitchFamily="2" charset="2"/>
            </a:endParaRPr>
          </a:p>
          <a:p>
            <a:r>
              <a:rPr lang="en-AU" altLang="zh-CN" dirty="0" smtClean="0">
                <a:sym typeface="Wingdings" pitchFamily="2" charset="2"/>
              </a:rPr>
              <a:t>Distinct root semantics</a:t>
            </a:r>
          </a:p>
          <a:p>
            <a:pPr lvl="1"/>
            <a:r>
              <a:rPr lang="en-AU" altLang="zh-CN" dirty="0" smtClean="0">
                <a:sym typeface="Wingdings" pitchFamily="2" charset="2"/>
              </a:rPr>
              <a:t>[Tran et al, ICDE09]</a:t>
            </a:r>
          </a:p>
          <a:p>
            <a:pPr lvl="2"/>
            <a:r>
              <a:rPr lang="en-AU" altLang="zh-CN" dirty="0" smtClean="0">
                <a:sym typeface="Wingdings" pitchFamily="2" charset="2"/>
              </a:rPr>
              <a:t>Considers more complex ranking functions</a:t>
            </a:r>
          </a:p>
          <a:p>
            <a:pPr lvl="1"/>
            <a:endParaRPr lang="en-US" altLang="zh-CN" dirty="0" smtClean="0">
              <a:sym typeface="Wingdings" pitchFamily="2" charset="2"/>
            </a:endParaRPr>
          </a:p>
          <a:p>
            <a:pPr lvl="1"/>
            <a:endParaRPr lang="en-US" altLang="zh-CN" sz="24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60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 bwMode="auto">
          <a:xfrm>
            <a:off x="6019800" y="1600200"/>
            <a:ext cx="2743200" cy="2133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Community </a:t>
            </a:r>
            <a:r>
              <a:rPr lang="en-AU" baseline="30000" dirty="0" smtClean="0"/>
              <a:t>[Qin et al, ICDE09]</a:t>
            </a:r>
            <a:endParaRPr lang="en-AU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Redundancy affects</a:t>
            </a:r>
          </a:p>
          <a:p>
            <a:pPr lvl="1"/>
            <a:r>
              <a:rPr lang="en-AU" dirty="0" smtClean="0"/>
              <a:t>Distinct root semantics</a:t>
            </a:r>
          </a:p>
          <a:p>
            <a:pPr lvl="1"/>
            <a:r>
              <a:rPr lang="en-AU" dirty="0" smtClean="0"/>
              <a:t>GST</a:t>
            </a:r>
          </a:p>
          <a:p>
            <a:r>
              <a:rPr lang="en-AU" b="1" i="1" dirty="0" smtClean="0">
                <a:solidFill>
                  <a:srgbClr val="0033CC"/>
                </a:solidFill>
              </a:rPr>
              <a:t>Community</a:t>
            </a:r>
            <a:r>
              <a:rPr lang="en-AU" dirty="0" smtClean="0"/>
              <a:t> | R</a:t>
            </a:r>
            <a:r>
              <a:rPr lang="en-AU" baseline="-25000" dirty="0" smtClean="0"/>
              <a:t>max</a:t>
            </a:r>
          </a:p>
          <a:p>
            <a:pPr lvl="1"/>
            <a:r>
              <a:rPr lang="en-AU" dirty="0" smtClean="0"/>
              <a:t>Idea: GROUP BY (unique keyword nodes combinations)</a:t>
            </a:r>
          </a:p>
          <a:p>
            <a:pPr lvl="2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61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7" name="Oval 6"/>
          <p:cNvSpPr/>
          <p:nvPr/>
        </p:nvSpPr>
        <p:spPr bwMode="auto">
          <a:xfrm>
            <a:off x="6172200" y="2590800"/>
            <a:ext cx="228600" cy="228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382000" y="2590800"/>
            <a:ext cx="228600" cy="228600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11" name="Straight Connector 10"/>
          <p:cNvCxnSpPr>
            <a:stCxn id="7" idx="0"/>
            <a:endCxn id="9" idx="3"/>
          </p:cNvCxnSpPr>
          <p:nvPr/>
        </p:nvCxnSpPr>
        <p:spPr bwMode="auto">
          <a:xfrm rot="5400000" flipH="1" flipV="1">
            <a:off x="6457950" y="1635032"/>
            <a:ext cx="784318" cy="112721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Connector 11"/>
          <p:cNvCxnSpPr>
            <a:stCxn id="9" idx="5"/>
            <a:endCxn id="8" idx="0"/>
          </p:cNvCxnSpPr>
          <p:nvPr/>
        </p:nvCxnSpPr>
        <p:spPr bwMode="auto">
          <a:xfrm rot="16200000" flipH="1">
            <a:off x="7616732" y="1711232"/>
            <a:ext cx="784318" cy="97481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7696200" y="1524000"/>
            <a:ext cx="762000" cy="3048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3200" b="1" dirty="0" smtClean="0">
                <a:solidFill>
                  <a:schemeClr val="tx1"/>
                </a:solidFill>
                <a:latin typeface="Garamond" pitchFamily="18" charset="0"/>
              </a:rPr>
              <a:t>r</a:t>
            </a:r>
            <a:r>
              <a:rPr lang="en-AU" sz="3200" b="1" baseline="-25000" dirty="0" smtClean="0">
                <a:solidFill>
                  <a:schemeClr val="tx1"/>
                </a:solidFill>
                <a:latin typeface="Garamond" pitchFamily="18" charset="0"/>
              </a:rPr>
              <a:t>i</a:t>
            </a:r>
            <a:endParaRPr lang="en-AU" sz="1800" b="1" baseline="-25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7239000" y="2895600"/>
            <a:ext cx="762000" cy="3048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4800" b="1" dirty="0" smtClean="0">
                <a:solidFill>
                  <a:schemeClr val="tx1"/>
                </a:solidFill>
                <a:latin typeface="Garamond" pitchFamily="18" charset="0"/>
              </a:rPr>
              <a:t>…</a:t>
            </a:r>
            <a:endParaRPr lang="en-AU" sz="4800" b="1" baseline="-25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391400" y="2057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391400" y="24384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32" name="Straight Connector 31"/>
          <p:cNvCxnSpPr>
            <a:stCxn id="7" idx="7"/>
            <a:endCxn id="30" idx="3"/>
          </p:cNvCxnSpPr>
          <p:nvPr/>
        </p:nvCxnSpPr>
        <p:spPr bwMode="auto">
          <a:xfrm rot="5400000" flipH="1" flipV="1">
            <a:off x="6672122" y="1882682"/>
            <a:ext cx="436796" cy="104639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Connector 34"/>
          <p:cNvCxnSpPr>
            <a:stCxn id="7" idx="6"/>
            <a:endCxn id="31" idx="2"/>
          </p:cNvCxnSpPr>
          <p:nvPr/>
        </p:nvCxnSpPr>
        <p:spPr bwMode="auto">
          <a:xfrm flipV="1">
            <a:off x="6400800" y="2514600"/>
            <a:ext cx="990600" cy="1905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/>
          <p:cNvCxnSpPr>
            <a:stCxn id="30" idx="5"/>
            <a:endCxn id="8" idx="1"/>
          </p:cNvCxnSpPr>
          <p:nvPr/>
        </p:nvCxnSpPr>
        <p:spPr bwMode="auto">
          <a:xfrm rot="16200000" flipH="1">
            <a:off x="7750082" y="1958882"/>
            <a:ext cx="436796" cy="89399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/>
          <p:cNvCxnSpPr>
            <a:stCxn id="31" idx="6"/>
            <a:endCxn id="8" idx="2"/>
          </p:cNvCxnSpPr>
          <p:nvPr/>
        </p:nvCxnSpPr>
        <p:spPr bwMode="auto">
          <a:xfrm>
            <a:off x="7543800" y="2514600"/>
            <a:ext cx="838200" cy="1905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7391400" y="35052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48" name="Straight Connector 47"/>
          <p:cNvCxnSpPr>
            <a:stCxn id="7" idx="5"/>
            <a:endCxn id="47" idx="2"/>
          </p:cNvCxnSpPr>
          <p:nvPr/>
        </p:nvCxnSpPr>
        <p:spPr bwMode="auto">
          <a:xfrm rot="16200000" flipH="1">
            <a:off x="6481622" y="2671622"/>
            <a:ext cx="795478" cy="102407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" name="Straight Connector 50"/>
          <p:cNvCxnSpPr>
            <a:stCxn id="47" idx="6"/>
            <a:endCxn id="8" idx="4"/>
          </p:cNvCxnSpPr>
          <p:nvPr/>
        </p:nvCxnSpPr>
        <p:spPr bwMode="auto">
          <a:xfrm flipV="1">
            <a:off x="7543800" y="2819400"/>
            <a:ext cx="952500" cy="7620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6" name="Rectangle 55"/>
          <p:cNvSpPr/>
          <p:nvPr/>
        </p:nvSpPr>
        <p:spPr bwMode="auto">
          <a:xfrm>
            <a:off x="5638800" y="2971800"/>
            <a:ext cx="762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latin typeface="Garamond" pitchFamily="18" charset="0"/>
              </a:rPr>
              <a:t>core</a:t>
            </a:r>
            <a:endParaRPr lang="en-AU" sz="1400" b="1" baseline="-25000" dirty="0" smtClean="0">
              <a:latin typeface="Garamond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858000" y="1295400"/>
            <a:ext cx="1066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latin typeface="Garamond" pitchFamily="18" charset="0"/>
              </a:rPr>
              <a:t>center</a:t>
            </a:r>
            <a:endParaRPr lang="en-AU" sz="1400" b="1" baseline="-25000" dirty="0" smtClean="0">
              <a:latin typeface="Garamond" pitchFamily="18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495800" y="1600200"/>
            <a:ext cx="1295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latin typeface="Garamond" pitchFamily="18" charset="0"/>
              </a:rPr>
              <a:t>Steiner  nodes</a:t>
            </a:r>
            <a:endParaRPr lang="en-AU" sz="1400" b="1" baseline="-25000" dirty="0" smtClean="0">
              <a:latin typeface="Garamond" pitchFamily="1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191000" y="4495800"/>
            <a:ext cx="3886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latin typeface="Garamond" pitchFamily="18" charset="0"/>
              </a:rPr>
              <a:t>i.e., the set of core nodes</a:t>
            </a:r>
            <a:endParaRPr lang="en-AU" sz="1400" b="1" baseline="-250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8" grpId="0" animBg="1"/>
      <p:bldP spid="59" grpId="0" animBg="1"/>
      <p:bldP spid="6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Community-finding Algorithms</a:t>
            </a:r>
            <a:endParaRPr lang="en-AU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79950"/>
          </a:xfrm>
        </p:spPr>
        <p:txBody>
          <a:bodyPr/>
          <a:lstStyle/>
          <a:p>
            <a:r>
              <a:rPr lang="en-AU" sz="2800" dirty="0" smtClean="0"/>
              <a:t>Nested loop</a:t>
            </a:r>
          </a:p>
          <a:p>
            <a:pPr lvl="1"/>
            <a:r>
              <a:rPr lang="en-AU" sz="2400" dirty="0" smtClean="0"/>
              <a:t>Enumerate core node combinations</a:t>
            </a:r>
          </a:p>
          <a:p>
            <a:r>
              <a:rPr lang="en-AU" sz="2800" dirty="0" smtClean="0"/>
              <a:t>Bottom-up search</a:t>
            </a:r>
          </a:p>
          <a:p>
            <a:pPr lvl="1"/>
            <a:r>
              <a:rPr lang="en-AU" sz="2400" dirty="0" smtClean="0"/>
              <a:t>BANKS 2, BLINKS (using index) </a:t>
            </a:r>
          </a:p>
          <a:p>
            <a:r>
              <a:rPr lang="en-AU" sz="2800" dirty="0" smtClean="0"/>
              <a:t>Top-down search</a:t>
            </a:r>
          </a:p>
          <a:p>
            <a:pPr lvl="1"/>
            <a:r>
              <a:rPr lang="en-AU" sz="2400" dirty="0" smtClean="0"/>
              <a:t>Proximity search (using index)</a:t>
            </a:r>
          </a:p>
          <a:p>
            <a:r>
              <a:rPr lang="en-AU" sz="2800" dirty="0" smtClean="0"/>
              <a:t>Polynormial delay enumeration</a:t>
            </a:r>
          </a:p>
          <a:p>
            <a:pPr lvl="1"/>
            <a:r>
              <a:rPr lang="en-AU" sz="2400" dirty="0" smtClean="0"/>
              <a:t>Backward search to find the best root</a:t>
            </a:r>
          </a:p>
          <a:p>
            <a:pPr lvl="1"/>
            <a:r>
              <a:rPr lang="en-AU" sz="2400" dirty="0" smtClean="0"/>
              <a:t>Partition the solution space and apply Lawler’s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62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endParaRPr lang="en-AU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Solution 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63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8" name="Oval 7"/>
          <p:cNvSpPr/>
          <p:nvPr/>
        </p:nvSpPr>
        <p:spPr bwMode="auto">
          <a:xfrm>
            <a:off x="5257800" y="838200"/>
            <a:ext cx="381000" cy="3810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257800" y="1600200"/>
            <a:ext cx="381000" cy="3810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257800" y="2362200"/>
            <a:ext cx="381000" cy="3810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467600" y="1066800"/>
            <a:ext cx="381000" cy="381000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x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467600" y="1828800"/>
            <a:ext cx="381000" cy="381000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y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0" y="3048000"/>
          <a:ext cx="21336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200"/>
                <a:gridCol w="711200"/>
                <a:gridCol w="7112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800" dirty="0" smtClean="0">
                          <a:solidFill>
                            <a:schemeClr val="tx1"/>
                          </a:solidFill>
                        </a:rPr>
                        <a:t>  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 smtClean="0">
                          <a:solidFill>
                            <a:schemeClr val="tx1"/>
                          </a:solidFill>
                        </a:rPr>
                        <a:t>  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sym typeface="Symbol"/>
                        </a:rPr>
                        <a:t>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sym typeface="Wingdings"/>
                        </a:rPr>
                        <a:t></a:t>
                      </a:r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 smtClean="0">
                          <a:solidFill>
                            <a:schemeClr val="tx1"/>
                          </a:solidFill>
                        </a:rPr>
                        <a:t>  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>
                          <a:solidFill>
                            <a:schemeClr val="tx1"/>
                          </a:solidFill>
                        </a:rPr>
                        <a:t>  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 smtClean="0">
                          <a:solidFill>
                            <a:schemeClr val="tx1"/>
                          </a:solidFill>
                        </a:rPr>
                        <a:t>  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>
            <a:stCxn id="9" idx="6"/>
            <a:endCxn id="19" idx="2"/>
          </p:cNvCxnSpPr>
          <p:nvPr/>
        </p:nvCxnSpPr>
        <p:spPr bwMode="auto">
          <a:xfrm flipV="1">
            <a:off x="5638800" y="1600200"/>
            <a:ext cx="838200" cy="1905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6477000" y="15240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21" name="Straight Connector 20"/>
          <p:cNvCxnSpPr>
            <a:stCxn id="19" idx="6"/>
            <a:endCxn id="12" idx="2"/>
          </p:cNvCxnSpPr>
          <p:nvPr/>
        </p:nvCxnSpPr>
        <p:spPr bwMode="auto">
          <a:xfrm>
            <a:off x="6629400" y="1600200"/>
            <a:ext cx="838200" cy="4191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2438400"/>
            <a:ext cx="4572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AU" sz="3200" kern="0" dirty="0" smtClean="0">
                <a:solidFill>
                  <a:schemeClr val="tx1"/>
                </a:solidFill>
                <a:latin typeface="Arial Narrow" pitchFamily="34" charset="0"/>
              </a:rPr>
              <a:t>2 partitions generated</a:t>
            </a:r>
          </a:p>
          <a:p>
            <a:pPr marL="800100" lvl="1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</a:t>
            </a: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/>
              </a:rPr>
              <a:t>  b,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/>
              </a:rPr>
              <a:t> </a:t>
            </a:r>
            <a:r>
              <a:rPr lang="en-AU" sz="3200" kern="0" dirty="0" smtClean="0">
                <a:solidFill>
                  <a:schemeClr val="tx1"/>
                </a:solidFill>
                <a:latin typeface="Arial Narrow" pitchFamily="34" charset="0"/>
                <a:sym typeface="Symbol"/>
              </a:rPr>
              <a:t></a:t>
            </a:r>
            <a:r>
              <a:rPr kumimoji="0" lang="en-A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/>
              </a:rPr>
              <a:t>y)</a:t>
            </a:r>
          </a:p>
          <a:p>
            <a:pPr marL="800100" lvl="1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AU" sz="3200" kern="0" baseline="0" dirty="0" smtClean="0">
                <a:solidFill>
                  <a:schemeClr val="tx1"/>
                </a:solidFill>
                <a:latin typeface="Arial Narrow" pitchFamily="34" charset="0"/>
                <a:sym typeface="Symbol"/>
              </a:rPr>
              <a:t>(</a:t>
            </a:r>
            <a:r>
              <a:rPr lang="en-AU" sz="3200" kern="0" dirty="0" smtClean="0">
                <a:solidFill>
                  <a:schemeClr val="tx1"/>
                </a:solidFill>
                <a:latin typeface="Arial Narrow" pitchFamily="34" charset="0"/>
                <a:sym typeface="Symbol"/>
              </a:rPr>
              <a:t>b,    *)</a:t>
            </a: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276600" y="3733800"/>
            <a:ext cx="533400" cy="457200"/>
          </a:xfrm>
          <a:prstGeom prst="rect">
            <a:avLst/>
          </a:prstGeom>
          <a:solidFill>
            <a:srgbClr val="FF33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276600" y="3124200"/>
            <a:ext cx="533400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38600" y="1600200"/>
            <a:ext cx="609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8382000" y="1447800"/>
            <a:ext cx="609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rgbClr val="C00000"/>
                </a:solidFill>
                <a:latin typeface="Garamond" pitchFamily="18" charset="0"/>
              </a:rPr>
              <a:t>k2</a:t>
            </a:r>
          </a:p>
        </p:txBody>
      </p:sp>
      <p:cxnSp>
        <p:nvCxnSpPr>
          <p:cNvPr id="31" name="Straight Connector 30"/>
          <p:cNvCxnSpPr>
            <a:stCxn id="28" idx="3"/>
            <a:endCxn id="8" idx="3"/>
          </p:cNvCxnSpPr>
          <p:nvPr/>
        </p:nvCxnSpPr>
        <p:spPr bwMode="auto">
          <a:xfrm flipV="1">
            <a:off x="4648200" y="1163404"/>
            <a:ext cx="665396" cy="627296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/>
          <p:cNvCxnSpPr>
            <a:stCxn id="28" idx="3"/>
            <a:endCxn id="9" idx="2"/>
          </p:cNvCxnSpPr>
          <p:nvPr/>
        </p:nvCxnSpPr>
        <p:spPr bwMode="auto">
          <a:xfrm>
            <a:off x="4648200" y="1790700"/>
            <a:ext cx="609600" cy="1588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6" name="Straight Connector 35"/>
          <p:cNvCxnSpPr>
            <a:stCxn id="28" idx="3"/>
            <a:endCxn id="10" idx="2"/>
          </p:cNvCxnSpPr>
          <p:nvPr/>
        </p:nvCxnSpPr>
        <p:spPr bwMode="auto">
          <a:xfrm>
            <a:off x="4648200" y="1790700"/>
            <a:ext cx="609600" cy="762000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/>
          <p:cNvCxnSpPr>
            <a:stCxn id="11" idx="6"/>
            <a:endCxn id="29" idx="1"/>
          </p:cNvCxnSpPr>
          <p:nvPr/>
        </p:nvCxnSpPr>
        <p:spPr bwMode="auto">
          <a:xfrm>
            <a:off x="7848600" y="1257300"/>
            <a:ext cx="533400" cy="381000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2" name="Straight Connector 41"/>
          <p:cNvCxnSpPr>
            <a:stCxn id="29" idx="1"/>
            <a:endCxn id="12" idx="6"/>
          </p:cNvCxnSpPr>
          <p:nvPr/>
        </p:nvCxnSpPr>
        <p:spPr bwMode="auto">
          <a:xfrm rot="10800000" flipV="1">
            <a:off x="7848600" y="1638300"/>
            <a:ext cx="533400" cy="381000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 bwMode="auto">
          <a:xfrm>
            <a:off x="4876800" y="1219200"/>
            <a:ext cx="3276600" cy="274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EASE /1 </a:t>
            </a:r>
            <a:r>
              <a:rPr lang="en-AU" baseline="30000" dirty="0" smtClean="0"/>
              <a:t>[Li et al, SIGMOD08]</a:t>
            </a:r>
            <a:endParaRPr lang="en-AU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Redundancy affects</a:t>
            </a:r>
          </a:p>
          <a:p>
            <a:pPr lvl="1"/>
            <a:r>
              <a:rPr lang="en-AU" dirty="0" smtClean="0"/>
              <a:t>GST</a:t>
            </a:r>
          </a:p>
          <a:p>
            <a:pPr lvl="1"/>
            <a:r>
              <a:rPr lang="en-AU" dirty="0" smtClean="0"/>
              <a:t>Distinct root semantics</a:t>
            </a:r>
          </a:p>
          <a:p>
            <a:pPr lvl="1"/>
            <a:r>
              <a:rPr lang="en-AU" dirty="0" smtClean="0"/>
              <a:t>Community</a:t>
            </a:r>
          </a:p>
          <a:p>
            <a:endParaRPr lang="en-AU" b="1" i="1" dirty="0" smtClean="0">
              <a:solidFill>
                <a:srgbClr val="0033CC"/>
              </a:solidFill>
            </a:endParaRPr>
          </a:p>
          <a:p>
            <a:r>
              <a:rPr lang="en-AU" b="1" i="1" dirty="0" smtClean="0">
                <a:solidFill>
                  <a:srgbClr val="0033CC"/>
                </a:solidFill>
              </a:rPr>
              <a:t>Subgraphs</a:t>
            </a:r>
            <a:r>
              <a:rPr lang="en-AU" dirty="0" smtClean="0"/>
              <a:t>  as results | r</a:t>
            </a:r>
            <a:endParaRPr lang="en-AU" baseline="-25000" dirty="0" smtClean="0"/>
          </a:p>
          <a:p>
            <a:pPr lvl="2">
              <a:buNone/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64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27" name="Oval 26"/>
          <p:cNvSpPr/>
          <p:nvPr/>
        </p:nvSpPr>
        <p:spPr bwMode="auto">
          <a:xfrm>
            <a:off x="5334000" y="1600200"/>
            <a:ext cx="381000" cy="3810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334000" y="2362200"/>
            <a:ext cx="381000" cy="3810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334000" y="3124200"/>
            <a:ext cx="381000" cy="3810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543800" y="1828800"/>
            <a:ext cx="381000" cy="381000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x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7543800" y="2590800"/>
            <a:ext cx="381000" cy="381000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y</a:t>
            </a:r>
          </a:p>
        </p:txBody>
      </p:sp>
      <p:cxnSp>
        <p:nvCxnSpPr>
          <p:cNvPr id="36" name="Straight Connector 35"/>
          <p:cNvCxnSpPr>
            <a:stCxn id="28" idx="6"/>
            <a:endCxn id="37" idx="2"/>
          </p:cNvCxnSpPr>
          <p:nvPr/>
        </p:nvCxnSpPr>
        <p:spPr bwMode="auto">
          <a:xfrm flipV="1">
            <a:off x="5715000" y="2362200"/>
            <a:ext cx="838200" cy="1905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6553200" y="22860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39" name="Straight Connector 38"/>
          <p:cNvCxnSpPr>
            <a:stCxn id="37" idx="6"/>
            <a:endCxn id="34" idx="2"/>
          </p:cNvCxnSpPr>
          <p:nvPr/>
        </p:nvCxnSpPr>
        <p:spPr bwMode="auto">
          <a:xfrm>
            <a:off x="6705600" y="2362200"/>
            <a:ext cx="838200" cy="4191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4114800" y="2362200"/>
            <a:ext cx="609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458200" y="2209800"/>
            <a:ext cx="609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rgbClr val="C00000"/>
                </a:solidFill>
                <a:latin typeface="Garamond" pitchFamily="18" charset="0"/>
              </a:rPr>
              <a:t>k2</a:t>
            </a:r>
          </a:p>
        </p:txBody>
      </p:sp>
      <p:cxnSp>
        <p:nvCxnSpPr>
          <p:cNvPr id="43" name="Straight Connector 42"/>
          <p:cNvCxnSpPr>
            <a:stCxn id="40" idx="3"/>
            <a:endCxn id="27" idx="3"/>
          </p:cNvCxnSpPr>
          <p:nvPr/>
        </p:nvCxnSpPr>
        <p:spPr bwMode="auto">
          <a:xfrm flipV="1">
            <a:off x="4724400" y="1925404"/>
            <a:ext cx="665396" cy="627296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4" name="Straight Connector 43"/>
          <p:cNvCxnSpPr>
            <a:stCxn id="40" idx="3"/>
            <a:endCxn id="28" idx="2"/>
          </p:cNvCxnSpPr>
          <p:nvPr/>
        </p:nvCxnSpPr>
        <p:spPr bwMode="auto">
          <a:xfrm>
            <a:off x="4724400" y="2552700"/>
            <a:ext cx="609600" cy="1588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5" name="Straight Connector 44"/>
          <p:cNvCxnSpPr>
            <a:stCxn id="40" idx="3"/>
            <a:endCxn id="29" idx="2"/>
          </p:cNvCxnSpPr>
          <p:nvPr/>
        </p:nvCxnSpPr>
        <p:spPr bwMode="auto">
          <a:xfrm>
            <a:off x="4724400" y="2552700"/>
            <a:ext cx="609600" cy="762000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6" name="Straight Connector 45"/>
          <p:cNvCxnSpPr>
            <a:stCxn id="33" idx="6"/>
            <a:endCxn id="42" idx="1"/>
          </p:cNvCxnSpPr>
          <p:nvPr/>
        </p:nvCxnSpPr>
        <p:spPr bwMode="auto">
          <a:xfrm>
            <a:off x="7924800" y="2019300"/>
            <a:ext cx="533400" cy="381000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49" name="Straight Connector 48"/>
          <p:cNvCxnSpPr>
            <a:stCxn id="42" idx="1"/>
            <a:endCxn id="34" idx="6"/>
          </p:cNvCxnSpPr>
          <p:nvPr/>
        </p:nvCxnSpPr>
        <p:spPr bwMode="auto">
          <a:xfrm rot="10800000" flipV="1">
            <a:off x="7924800" y="2400300"/>
            <a:ext cx="533400" cy="381000"/>
          </a:xfrm>
          <a:prstGeom prst="line">
            <a:avLst/>
          </a:prstGeom>
          <a:noFill/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50" name="Straight Connector 49"/>
          <p:cNvCxnSpPr>
            <a:stCxn id="27" idx="6"/>
            <a:endCxn id="37" idx="1"/>
          </p:cNvCxnSpPr>
          <p:nvPr/>
        </p:nvCxnSpPr>
        <p:spPr bwMode="auto">
          <a:xfrm>
            <a:off x="5715000" y="1790700"/>
            <a:ext cx="860518" cy="51761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4" name="Straight Connector 53"/>
          <p:cNvCxnSpPr>
            <a:stCxn id="29" idx="6"/>
            <a:endCxn id="37" idx="3"/>
          </p:cNvCxnSpPr>
          <p:nvPr/>
        </p:nvCxnSpPr>
        <p:spPr bwMode="auto">
          <a:xfrm flipV="1">
            <a:off x="5715000" y="2416082"/>
            <a:ext cx="860518" cy="89861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1" name="Straight Connector 60"/>
          <p:cNvCxnSpPr>
            <a:stCxn id="37" idx="7"/>
            <a:endCxn id="33" idx="2"/>
          </p:cNvCxnSpPr>
          <p:nvPr/>
        </p:nvCxnSpPr>
        <p:spPr bwMode="auto">
          <a:xfrm rot="5400000" flipH="1" flipV="1">
            <a:off x="6969032" y="1733550"/>
            <a:ext cx="289018" cy="86051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Connector 25"/>
          <p:cNvCxnSpPr>
            <a:stCxn id="33" idx="1"/>
            <a:endCxn id="27" idx="7"/>
          </p:cNvCxnSpPr>
          <p:nvPr/>
        </p:nvCxnSpPr>
        <p:spPr bwMode="auto">
          <a:xfrm rot="16200000" flipV="1">
            <a:off x="6515100" y="800100"/>
            <a:ext cx="228600" cy="194039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EASE /2</a:t>
            </a:r>
            <a:endParaRPr lang="en-AU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r-Radius graph (r-G) </a:t>
            </a:r>
            <a:r>
              <a:rPr lang="en-AU" dirty="0" smtClean="0">
                <a:sym typeface="Wingdings" pitchFamily="2" charset="2"/>
              </a:rPr>
              <a:t> </a:t>
            </a:r>
            <a:r>
              <a:rPr lang="en-AU" dirty="0" smtClean="0"/>
              <a:t>r-Radius Steiner graph (r-SG), given </a:t>
            </a:r>
            <a:r>
              <a:rPr lang="en-AU" dirty="0" smtClean="0">
                <a:latin typeface="Arial Black" pitchFamily="34" charset="0"/>
              </a:rPr>
              <a:t>Q</a:t>
            </a:r>
          </a:p>
          <a:p>
            <a:pPr lvl="1"/>
            <a:r>
              <a:rPr lang="en-AU" dirty="0" smtClean="0"/>
              <a:t>By removing useless nodes</a:t>
            </a:r>
          </a:p>
          <a:p>
            <a:pPr lvl="1"/>
            <a:r>
              <a:rPr lang="en-AU" dirty="0" smtClean="0"/>
              <a:t>Also introduced maximal r-G/r-SG</a:t>
            </a:r>
          </a:p>
          <a:p>
            <a:r>
              <a:rPr lang="en-AU" dirty="0" smtClean="0"/>
              <a:t>Keyword query results are x-SGs that contain all/some the search keywords (x </a:t>
            </a:r>
            <a:r>
              <a:rPr lang="en-AU" dirty="0" smtClean="0">
                <a:sym typeface="Symbol"/>
              </a:rPr>
              <a:t> r)</a:t>
            </a:r>
          </a:p>
          <a:p>
            <a:r>
              <a:rPr lang="en-AU" dirty="0" smtClean="0">
                <a:sym typeface="Symbol"/>
              </a:rPr>
              <a:t>Index (keyword pair </a:t>
            </a:r>
            <a:r>
              <a:rPr lang="en-AU" dirty="0" smtClean="0">
                <a:sym typeface="Wingdings" pitchFamily="2" charset="2"/>
              </a:rPr>
              <a:t> (maximal r-Gs, </a:t>
            </a:r>
            <a:r>
              <a:rPr lang="en-AU" i="1" dirty="0" smtClean="0">
                <a:sym typeface="Wingdings" pitchFamily="2" charset="2"/>
              </a:rPr>
              <a:t>sim</a:t>
            </a:r>
            <a:r>
              <a:rPr lang="en-AU" dirty="0" smtClean="0">
                <a:sym typeface="Wingdings" pitchFamily="2" charset="2"/>
              </a:rPr>
              <a:t>))</a:t>
            </a:r>
          </a:p>
          <a:p>
            <a:pPr lvl="1"/>
            <a:r>
              <a:rPr lang="en-AU" i="1" dirty="0" smtClean="0">
                <a:sym typeface="Wingdings" pitchFamily="2" charset="2"/>
              </a:rPr>
              <a:t>sim</a:t>
            </a:r>
            <a:r>
              <a:rPr lang="en-AU" dirty="0" smtClean="0">
                <a:sym typeface="Wingdings" pitchFamily="2" charset="2"/>
              </a:rPr>
              <a:t> is used to compute the final score</a:t>
            </a:r>
          </a:p>
          <a:p>
            <a:r>
              <a:rPr lang="en-AU" dirty="0" smtClean="0">
                <a:sym typeface="Wingdings" pitchFamily="2" charset="2"/>
              </a:rPr>
              <a:t>TA-style algorithm to find top-k r-SGs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65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Query Result Definition and Algorithms 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Trees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Nested Graphs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Graphs</a:t>
            </a:r>
          </a:p>
          <a:p>
            <a:pPr lvl="1"/>
            <a:r>
              <a:rPr lang="en-US" altLang="zh-CN" sz="2400" dirty="0" smtClean="0">
                <a:solidFill>
                  <a:srgbClr val="C00000"/>
                </a:solidFill>
                <a:ea typeface="宋体" pitchFamily="2" charset="-122"/>
              </a:rPr>
              <a:t>RDBMS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ea typeface="宋体" pitchFamily="2" charset="-122"/>
              </a:rPr>
              <a:t>Result Analysis and Evaluation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Searching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66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Keyword Search for RDBMSs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Running example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A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uthor(aid, name)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P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aper(pid, title)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W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rites(aid, pid)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Keyword queries as </a:t>
            </a:r>
            <a:r>
              <a:rPr lang="en-US" altLang="zh-CN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query interpretation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“Widom XML”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“XML Trio”</a:t>
            </a:r>
            <a:endParaRPr lang="en-US" altLang="zh-CN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altLang="zh-CN" sz="3600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42672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</a:t>
            </a:r>
            <a:r>
              <a:rPr lang="en-US" altLang="zh-CN" sz="2000" baseline="-25000" dirty="0" smtClean="0">
                <a:latin typeface="Bitstream Vera Sans Mono" pitchFamily="49" charset="0"/>
                <a:ea typeface="宋体" pitchFamily="2" charset="-122"/>
                <a:sym typeface="Symbol"/>
              </a:rPr>
              <a:t>”widom”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</a:rPr>
              <a:t>(A)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Wingdings 3"/>
              </a:rPr>
              <a:t> W 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</a:t>
            </a:r>
            <a:r>
              <a:rPr lang="en-US" altLang="zh-CN" sz="2000" baseline="-25000" dirty="0" smtClean="0">
                <a:latin typeface="Bitstream Vera Sans Mono" pitchFamily="49" charset="0"/>
                <a:ea typeface="宋体" pitchFamily="2" charset="-122"/>
                <a:sym typeface="Symbol"/>
              </a:rPr>
              <a:t>”xml”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</a:rPr>
              <a:t>(P)</a:t>
            </a:r>
            <a:endParaRPr lang="en-US" altLang="zh-CN" sz="2000" dirty="0">
              <a:latin typeface="Bitstream Vera Sans Mono" pitchFamily="49" charset="0"/>
              <a:ea typeface="宋体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78149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</a:t>
            </a:r>
            <a:r>
              <a:rPr lang="en-US" altLang="zh-CN" sz="2000" baseline="-25000" dirty="0" smtClean="0">
                <a:latin typeface="Bitstream Vera Sans Mono" pitchFamily="49" charset="0"/>
                <a:ea typeface="宋体" pitchFamily="2" charset="-122"/>
                <a:sym typeface="Symbol"/>
              </a:rPr>
              <a:t>”xml”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</a:rPr>
              <a:t>(P)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Wingdings 3"/>
              </a:rPr>
              <a:t> W  A  W 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</a:t>
            </a:r>
            <a:r>
              <a:rPr lang="en-US" altLang="zh-CN" sz="2000" baseline="-25000" dirty="0" smtClean="0">
                <a:latin typeface="Bitstream Vera Sans Mono" pitchFamily="49" charset="0"/>
                <a:ea typeface="宋体" pitchFamily="2" charset="-122"/>
                <a:sym typeface="Symbol"/>
              </a:rPr>
              <a:t>”trio”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</a:rPr>
              <a:t>(P)</a:t>
            </a:r>
            <a:endParaRPr lang="en-US" altLang="zh-CN" sz="2000" dirty="0">
              <a:latin typeface="Bitstream Vera Sans Mono" pitchFamily="49" charset="0"/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6400800"/>
            <a:ext cx="56388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What if “trio” is also a person’s name?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1816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</a:t>
            </a:r>
            <a:r>
              <a:rPr lang="en-US" altLang="zh-CN" sz="2000" baseline="-25000" dirty="0" smtClean="0">
                <a:latin typeface="Bitstream Vera Sans Mono" pitchFamily="49" charset="0"/>
                <a:ea typeface="宋体" pitchFamily="2" charset="-122"/>
                <a:sym typeface="Symbol"/>
              </a:rPr>
              <a:t>”trio”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</a:rPr>
              <a:t>(A)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Wingdings 3"/>
              </a:rPr>
              <a:t> W 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</a:t>
            </a:r>
            <a:r>
              <a:rPr lang="en-US" altLang="zh-CN" sz="2000" baseline="-25000" dirty="0" smtClean="0">
                <a:latin typeface="Bitstream Vera Sans Mono" pitchFamily="49" charset="0"/>
                <a:ea typeface="宋体" pitchFamily="2" charset="-122"/>
                <a:sym typeface="Symbol"/>
              </a:rPr>
              <a:t>”xml”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</a:rPr>
              <a:t>(P), …</a:t>
            </a:r>
            <a:endParaRPr lang="en-US" altLang="zh-CN" sz="2000" dirty="0">
              <a:latin typeface="Bitstream Vera Sans Mono" pitchFamily="49" charset="0"/>
              <a:ea typeface="宋体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667000"/>
            <a:ext cx="4191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</a:rPr>
              <a:t>Author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Wingdings" pitchFamily="2" charset="2"/>
              </a:rPr>
              <a:t>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Wingdings 3"/>
              </a:rPr>
              <a:t>Writes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Wingdings" pitchFamily="2" charset="2"/>
              </a:rPr>
              <a:t>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Wingdings 3"/>
              </a:rPr>
              <a:t>Paper</a:t>
            </a:r>
            <a:endParaRPr lang="en-US" altLang="zh-CN" sz="2000" baseline="30000" dirty="0">
              <a:latin typeface="Bitstream Vera Sans Mono" pitchFamily="49" charset="0"/>
              <a:ea typeface="宋体" pitchFamily="2" charset="-122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48200" y="2286000"/>
            <a:ext cx="2438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Schema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Graph: 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3962400" y="2286000"/>
            <a:ext cx="533400" cy="1295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55626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</a:rPr>
              <a:t>A</a:t>
            </a:r>
            <a:r>
              <a:rPr lang="en-US" altLang="zh-CN" sz="2000" baseline="30000" dirty="0" smtClean="0">
                <a:latin typeface="Bitstream Vera Sans Mono" pitchFamily="49" charset="0"/>
                <a:ea typeface="宋体" pitchFamily="2" charset="-122"/>
              </a:rPr>
              <a:t>trio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Wingdings 3"/>
              </a:rPr>
              <a:t>– W –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</a:rPr>
              <a:t>P</a:t>
            </a:r>
            <a:r>
              <a:rPr lang="en-US" altLang="zh-CN" sz="2000" baseline="30000" dirty="0" smtClean="0">
                <a:latin typeface="Bitstream Vera Sans Mono" pitchFamily="49" charset="0"/>
                <a:ea typeface="宋体" pitchFamily="2" charset="-122"/>
              </a:rPr>
              <a:t>xml</a:t>
            </a:r>
            <a:endParaRPr lang="en-US" altLang="zh-CN" sz="2000" baseline="30000" dirty="0">
              <a:latin typeface="Bitstream Vera Sans Mono" pitchFamily="49" charset="0"/>
              <a:ea typeface="宋体" pitchFamily="2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0" y="1295400"/>
            <a:ext cx="2209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cs typeface="Courier New" pitchFamily="49" charset="0"/>
                <a:sym typeface="Wingdings" pitchFamily="2" charset="2"/>
              </a:rPr>
              <a:t>Schema-based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5562600"/>
            <a:ext cx="3505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Candidate Network (CN)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67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2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7" grpId="0"/>
      <p:bldP spid="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Why CNs?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Query driven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Compensate for normalization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Perspectives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Differences with graph-based approaches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Reflect one’s prior belief</a:t>
            </a:r>
          </a:p>
          <a:p>
            <a:pPr lvl="2">
              <a:lnSpc>
                <a:spcPct val="90000"/>
              </a:lnSpc>
            </a:pPr>
            <a:r>
              <a:rPr lang="en-AU" dirty="0" smtClean="0"/>
              <a:t>Précis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  <a:r>
              <a:rPr lang="en-US" altLang="zh-CN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[</a:t>
            </a:r>
            <a:r>
              <a:rPr lang="en-AU" baseline="30000" dirty="0" smtClean="0"/>
              <a:t>Koutrika et al, ICDE06</a:t>
            </a:r>
            <a:r>
              <a:rPr lang="en-US" altLang="zh-CN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]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, Recommending CN </a:t>
            </a:r>
            <a:r>
              <a:rPr lang="en-US" altLang="zh-CN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[Yang et al, ICDE09]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, </a:t>
            </a:r>
            <a:r>
              <a:rPr lang="en-US" altLang="zh-CN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Interconnection Semantics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  <a:r>
              <a:rPr lang="en-US" altLang="zh-CN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[Cohen and Sagiv, ICDT05],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Disambiguation: SUITS </a:t>
            </a:r>
            <a:r>
              <a:rPr lang="en-US" altLang="zh-CN" baseline="30000" dirty="0" smtClean="0">
                <a:solidFill>
                  <a:srgbClr val="000000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[Zhou et al, 2007]</a:t>
            </a:r>
            <a:endParaRPr lang="en-US" altLang="zh-CN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Can leverage IR/other ranking principles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[Liu et al, SIGMOD06], SPARK [Yi et al, SIGMOD07]</a:t>
            </a:r>
          </a:p>
          <a:p>
            <a:pPr lvl="3">
              <a:lnSpc>
                <a:spcPct val="90000"/>
              </a:lnSpc>
            </a:pPr>
            <a:endParaRPr lang="en-US" altLang="zh-CN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34000" y="914400"/>
            <a:ext cx="381000" cy="3810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8458200" y="914400"/>
            <a:ext cx="381000" cy="381000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chemeClr val="tx1"/>
                </a:solidFill>
                <a:latin typeface="Garamond" pitchFamily="18" charset="0"/>
              </a:rPr>
              <a:t>x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6553200" y="8382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27" name="Straight Connector 26"/>
          <p:cNvCxnSpPr>
            <a:stCxn id="26" idx="6"/>
            <a:endCxn id="39" idx="1"/>
          </p:cNvCxnSpPr>
          <p:nvPr/>
        </p:nvCxnSpPr>
        <p:spPr bwMode="auto">
          <a:xfrm>
            <a:off x="6705600" y="914400"/>
            <a:ext cx="860518" cy="47951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>
            <a:stCxn id="15" idx="6"/>
            <a:endCxn id="26" idx="2"/>
          </p:cNvCxnSpPr>
          <p:nvPr/>
        </p:nvCxnSpPr>
        <p:spPr bwMode="auto">
          <a:xfrm flipV="1">
            <a:off x="5715000" y="914400"/>
            <a:ext cx="838200" cy="1905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Connector 31"/>
          <p:cNvCxnSpPr>
            <a:stCxn id="38" idx="6"/>
            <a:endCxn id="19" idx="2"/>
          </p:cNvCxnSpPr>
          <p:nvPr/>
        </p:nvCxnSpPr>
        <p:spPr bwMode="auto">
          <a:xfrm>
            <a:off x="7696200" y="914400"/>
            <a:ext cx="762000" cy="1905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7543800" y="8382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543800" y="1371600"/>
            <a:ext cx="152400" cy="152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43" name="Straight Connector 42"/>
          <p:cNvCxnSpPr>
            <a:stCxn id="26" idx="6"/>
            <a:endCxn id="38" idx="2"/>
          </p:cNvCxnSpPr>
          <p:nvPr/>
        </p:nvCxnSpPr>
        <p:spPr bwMode="auto">
          <a:xfrm>
            <a:off x="6705600" y="914400"/>
            <a:ext cx="838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6" name="Straight Connector 45"/>
          <p:cNvCxnSpPr>
            <a:stCxn id="39" idx="7"/>
            <a:endCxn id="19" idx="3"/>
          </p:cNvCxnSpPr>
          <p:nvPr/>
        </p:nvCxnSpPr>
        <p:spPr bwMode="auto">
          <a:xfrm rot="5400000" flipH="1" flipV="1">
            <a:off x="8016782" y="896704"/>
            <a:ext cx="154314" cy="84011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6019800" y="6096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7010400" y="533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8001000" y="685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5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6858000" y="1143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latin typeface="Garamond" pitchFamily="18" charset="0"/>
              </a:rPr>
              <a:t>7</a:t>
            </a:r>
            <a:endParaRPr kumimoji="0" lang="en-AU" sz="28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924800" y="1295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400800" y="381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Garamond" pitchFamily="18" charset="0"/>
              </a:rPr>
              <a:t>X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7467600" y="3810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Garamond" pitchFamily="18" charset="0"/>
              </a:rPr>
              <a:t>X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162800" y="14478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Garamond" pitchFamily="18" charset="0"/>
              </a:rPr>
              <a:t>Y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029200" y="5334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rgbClr val="FF3300"/>
                </a:solidFill>
                <a:latin typeface="Garamond" pitchFamily="18" charset="0"/>
              </a:rPr>
              <a:t>U</a:t>
            </a:r>
            <a:endParaRPr kumimoji="0" lang="en-AU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Garamond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610600" y="457200"/>
            <a:ext cx="381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dirty="0" smtClean="0">
                <a:solidFill>
                  <a:srgbClr val="FF3300"/>
                </a:solidFill>
                <a:latin typeface="Garamond" pitchFamily="18" charset="0"/>
              </a:rPr>
              <a:t>V</a:t>
            </a:r>
            <a:endParaRPr kumimoji="0" lang="en-AU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65" name="Group 21"/>
          <p:cNvGraphicFramePr>
            <a:graphicFrameLocks noGrp="1"/>
          </p:cNvGraphicFramePr>
          <p:nvPr/>
        </p:nvGraphicFramePr>
        <p:xfrm>
          <a:off x="6553200" y="1828800"/>
          <a:ext cx="2362200" cy="396240"/>
        </p:xfrm>
        <a:graphic>
          <a:graphicData uri="http://schemas.openxmlformats.org/drawingml/2006/table">
            <a:tbl>
              <a:tblPr/>
              <a:tblGrid>
                <a:gridCol w="1784771"/>
                <a:gridCol w="577429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U – X – X –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Group 21"/>
          <p:cNvGraphicFramePr>
            <a:graphicFrameLocks noGrp="1"/>
          </p:cNvGraphicFramePr>
          <p:nvPr/>
        </p:nvGraphicFramePr>
        <p:xfrm>
          <a:off x="6553200" y="2209800"/>
          <a:ext cx="2362200" cy="396240"/>
        </p:xfrm>
        <a:graphic>
          <a:graphicData uri="http://schemas.openxmlformats.org/drawingml/2006/table">
            <a:tbl>
              <a:tblPr/>
              <a:tblGrid>
                <a:gridCol w="1784771"/>
                <a:gridCol w="577429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U – X – Y –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19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6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68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69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DISCOVER </a:t>
            </a:r>
            <a:r>
              <a:rPr lang="en-US" altLang="zh-CN" baseline="30000" dirty="0" smtClean="0">
                <a:ea typeface="宋体" pitchFamily="2" charset="-122"/>
              </a:rPr>
              <a:t>[Hristidis et al, VLDB02]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7912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Consider enumerating all the </a:t>
            </a:r>
            <a:r>
              <a:rPr lang="en-US" altLang="zh-CN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necessary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CNs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up to a size limit T</a:t>
            </a:r>
            <a:r>
              <a:rPr lang="en-US" altLang="zh-CN" baseline="-25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max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Minimum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set of join expressions to execute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allow multiple occurrence of a relation as cmp’ed with DBXplorer </a:t>
            </a:r>
            <a:r>
              <a:rPr lang="en-US" altLang="zh-CN" baseline="30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[Agrawal et al, ICDE02]</a:t>
            </a: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</a:p>
          <a:p>
            <a:pPr lvl="3">
              <a:lnSpc>
                <a:spcPct val="90000"/>
              </a:lnSpc>
            </a:pPr>
            <a:endParaRPr lang="en-US" altLang="zh-CN" baseline="300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lvl="3">
              <a:lnSpc>
                <a:spcPct val="90000"/>
              </a:lnSpc>
            </a:pPr>
            <a:endParaRPr lang="en-US" altLang="zh-CN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267200" y="2743200"/>
            <a:ext cx="4572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3048000"/>
            <a:ext cx="2743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dirty="0" smtClean="0">
                <a:solidFill>
                  <a:srgbClr val="0033CC"/>
                </a:solidFill>
                <a:latin typeface="Bitstream Vera Sans Mono" pitchFamily="49" charset="0"/>
                <a:ea typeface="宋体" pitchFamily="2" charset="-122"/>
                <a:sym typeface="Symbol"/>
              </a:rPr>
              <a:t>A</a:t>
            </a:r>
            <a:r>
              <a:rPr lang="en-US" altLang="zh-CN" baseline="30000" dirty="0" smtClean="0">
                <a:solidFill>
                  <a:srgbClr val="0033CC"/>
                </a:solidFill>
                <a:latin typeface="Bitstream Vera Sans Mono" pitchFamily="49" charset="0"/>
                <a:ea typeface="宋体" pitchFamily="2" charset="-122"/>
              </a:rPr>
              <a:t>Q</a:t>
            </a:r>
            <a:endParaRPr lang="en-US" altLang="zh-CN" baseline="30000" dirty="0">
              <a:solidFill>
                <a:srgbClr val="0033CC"/>
              </a:solidFill>
              <a:latin typeface="Bitstream Vera Sans Mono" pitchFamily="49" charset="0"/>
              <a:ea typeface="宋体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3500735"/>
            <a:ext cx="2743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latin typeface="Bitstream Vera Sans Mono" pitchFamily="49" charset="0"/>
                <a:ea typeface="宋体" pitchFamily="2" charset="-122"/>
                <a:sym typeface="Symbol"/>
              </a:rPr>
              <a:t> </a:t>
            </a:r>
            <a:r>
              <a:rPr lang="en-US" altLang="zh-CN" baseline="30000" dirty="0" smtClean="0">
                <a:latin typeface="Bitstream Vera Sans Mono" pitchFamily="49" charset="0"/>
                <a:ea typeface="宋体" pitchFamily="2" charset="-122"/>
                <a:sym typeface="Symbol"/>
              </a:rPr>
              <a:t> </a:t>
            </a:r>
            <a:r>
              <a:rPr lang="en-US" altLang="zh-CN" dirty="0" smtClean="0">
                <a:latin typeface="Bitstream Vera Sans Mono" pitchFamily="49" charset="0"/>
                <a:ea typeface="宋体" pitchFamily="2" charset="-122"/>
                <a:sym typeface="Symbol"/>
              </a:rPr>
              <a:t>       </a:t>
            </a:r>
            <a:r>
              <a:rPr lang="en-US" altLang="zh-CN" dirty="0" smtClean="0">
                <a:solidFill>
                  <a:srgbClr val="0033CC"/>
                </a:solidFill>
                <a:latin typeface="Bitstream Vera Sans Mono" pitchFamily="49" charset="0"/>
                <a:ea typeface="宋体" pitchFamily="2" charset="-122"/>
              </a:rPr>
              <a:t>P</a:t>
            </a:r>
            <a:r>
              <a:rPr lang="en-US" altLang="zh-CN" baseline="30000" dirty="0" smtClean="0">
                <a:solidFill>
                  <a:srgbClr val="0033CC"/>
                </a:solidFill>
                <a:latin typeface="Bitstream Vera Sans Mono" pitchFamily="49" charset="0"/>
                <a:ea typeface="宋体" pitchFamily="2" charset="-122"/>
              </a:rPr>
              <a:t>Q</a:t>
            </a:r>
            <a:endParaRPr lang="en-US" altLang="zh-CN" baseline="30000" dirty="0">
              <a:solidFill>
                <a:srgbClr val="0033CC"/>
              </a:solidFill>
              <a:latin typeface="Bitstream Vera Sans Mono" pitchFamily="49" charset="0"/>
              <a:ea typeface="宋体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48400" y="3962400"/>
            <a:ext cx="2743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dirty="0" smtClean="0">
                <a:solidFill>
                  <a:srgbClr val="0033CC"/>
                </a:solidFill>
                <a:latin typeface="Bitstream Vera Sans Mono" pitchFamily="49" charset="0"/>
                <a:ea typeface="宋体" pitchFamily="2" charset="-122"/>
                <a:sym typeface="Symbol"/>
              </a:rPr>
              <a:t>A</a:t>
            </a:r>
            <a:r>
              <a:rPr lang="en-US" altLang="zh-CN" baseline="30000" dirty="0" smtClean="0">
                <a:solidFill>
                  <a:srgbClr val="0033CC"/>
                </a:solidFill>
                <a:latin typeface="Bitstream Vera Sans Mono" pitchFamily="49" charset="0"/>
                <a:ea typeface="宋体" pitchFamily="2" charset="-122"/>
                <a:sym typeface="Symbol"/>
              </a:rPr>
              <a:t>Q</a:t>
            </a:r>
            <a:r>
              <a:rPr lang="en-US" altLang="zh-CN" dirty="0" smtClean="0">
                <a:solidFill>
                  <a:srgbClr val="0033CC"/>
                </a:solidFill>
                <a:latin typeface="Bitstream Vera Sans Mono" pitchFamily="49" charset="0"/>
                <a:ea typeface="宋体" pitchFamily="2" charset="-122"/>
                <a:sym typeface="Symbol"/>
              </a:rPr>
              <a:t> – </a:t>
            </a:r>
            <a:r>
              <a:rPr lang="en-US" altLang="zh-CN" dirty="0" smtClean="0">
                <a:solidFill>
                  <a:srgbClr val="0033CC"/>
                </a:solidFill>
                <a:latin typeface="Bitstream Vera Sans Mono" pitchFamily="49" charset="0"/>
                <a:sym typeface="Symbol"/>
              </a:rPr>
              <a:t>W – </a:t>
            </a:r>
            <a:r>
              <a:rPr lang="en-US" altLang="zh-CN" dirty="0" smtClean="0">
                <a:solidFill>
                  <a:srgbClr val="0033CC"/>
                </a:solidFill>
                <a:latin typeface="Bitstream Vera Sans Mono" pitchFamily="49" charset="0"/>
                <a:ea typeface="宋体" pitchFamily="2" charset="-122"/>
              </a:rPr>
              <a:t>P</a:t>
            </a:r>
            <a:r>
              <a:rPr lang="en-US" altLang="zh-CN" baseline="30000" dirty="0" smtClean="0">
                <a:solidFill>
                  <a:srgbClr val="0033CC"/>
                </a:solidFill>
                <a:latin typeface="Bitstream Vera Sans Mono" pitchFamily="49" charset="0"/>
                <a:ea typeface="宋体" pitchFamily="2" charset="-122"/>
              </a:rPr>
              <a:t>Q</a:t>
            </a:r>
            <a:endParaRPr lang="en-US" altLang="zh-CN" baseline="30000" dirty="0">
              <a:solidFill>
                <a:srgbClr val="0033CC"/>
              </a:solidFill>
              <a:latin typeface="Bitstream Vera Sans Mono" pitchFamily="49" charset="0"/>
              <a:ea typeface="宋体" pitchFamily="2" charset="-122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7315200" y="2590800"/>
            <a:ext cx="1752600" cy="381000"/>
          </a:xfrm>
          <a:prstGeom prst="wedgeRoundRectCallout">
            <a:avLst>
              <a:gd name="adj1" fmla="val -76319"/>
              <a:gd name="adj2" fmla="val 9406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nonfree</a:t>
            </a: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tuple set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7315200" y="4648200"/>
            <a:ext cx="1752600" cy="381000"/>
          </a:xfrm>
          <a:prstGeom prst="wedgeRoundRectCallout">
            <a:avLst>
              <a:gd name="adj1" fmla="val -44849"/>
              <a:gd name="adj2" fmla="val -13069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free</a:t>
            </a: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tuple set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705600" y="1981200"/>
            <a:ext cx="1066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</a:t>
            </a:r>
            <a:r>
              <a:rPr kumimoji="0" lang="en-AU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max</a:t>
            </a:r>
            <a:r>
              <a:rPr kumimoji="0" lang="en-A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= 3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69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8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0128" y="279776"/>
            <a:ext cx="10134600" cy="1100138"/>
          </a:xfrm>
        </p:spPr>
        <p:txBody>
          <a:bodyPr/>
          <a:lstStyle/>
          <a:p>
            <a:r>
              <a:rPr lang="en-US" altLang="zh-CN" sz="2500" dirty="0" smtClean="0">
                <a:ea typeface="宋体" pitchFamily="2" charset="-122"/>
              </a:rPr>
              <a:t>Supporting Keyword Search on DB – Summary of Advantages</a:t>
            </a:r>
            <a:endParaRPr lang="zh-CN" altLang="en-US" sz="2500" dirty="0" smtClean="0">
              <a:ea typeface="宋体" pitchFamily="2" charset="-122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451350"/>
          </a:xfrm>
        </p:spPr>
        <p:txBody>
          <a:bodyPr/>
          <a:lstStyle/>
          <a:p>
            <a:pPr lvl="1"/>
            <a:r>
              <a:rPr lang="en-US" altLang="zh-CN" dirty="0" smtClean="0">
                <a:ea typeface="宋体" pitchFamily="2" charset="-122"/>
              </a:rPr>
              <a:t>Increasing the DB usability</a:t>
            </a:r>
          </a:p>
          <a:p>
            <a:pPr lvl="1"/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Increasing the coverage and quality of keyword search</a:t>
            </a:r>
          </a:p>
          <a:p>
            <a:pPr lvl="1"/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9221" name="Picture 3" descr="https://tjmoore.wikispaces.com/file/view/children-around-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2438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http://www.ecshome.com/images/computer-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733800"/>
            <a:ext cx="3162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http://sheconomy.files.wordpress.com/2009/04/elderly-people-on-comp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657600"/>
            <a:ext cx="2574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0CC96CF3-54A1-4E7A-B5E9-D9231DFC66C1}" type="slidenum">
              <a:rPr lang="zh-CN" altLang="en-US" smtClean="0">
                <a:ea typeface="宋体" pitchFamily="2" charset="-122"/>
              </a:rPr>
              <a:pPr/>
              <a:t>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8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B6F51F18-F957-4A37-B08E-A05F5E69BA28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Query Processing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46799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Construct </a:t>
            </a:r>
            <a:r>
              <a:rPr lang="en-US" altLang="zh-CN" sz="2800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non-free</a:t>
            </a: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tuple sets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Via inverted index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Generate all the </a:t>
            </a:r>
            <a:r>
              <a:rPr lang="en-US" altLang="zh-CN" sz="2800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valid</a:t>
            </a: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CNs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Breadth-first enumeration on the database schema graph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+ pruning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Rewrite the list of CNs into an execution schedule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Usually </a:t>
            </a:r>
            <a:r>
              <a:rPr lang="en-US" altLang="zh-CN" sz="2400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top-k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retrieval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altLang="zh-CN" sz="2400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Most algorithms differ here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70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Generating CNs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1910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Input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non-free tuple sets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Output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all valid CNs no larger than T</a:t>
            </a:r>
            <a:r>
              <a:rPr lang="en-US" altLang="zh-CN" baseline="-25000" dirty="0" smtClean="0">
                <a:ea typeface="宋体" pitchFamily="2" charset="-122"/>
              </a:rPr>
              <a:t>max</a:t>
            </a:r>
            <a:endParaRPr lang="en-US" altLang="zh-CN" baseline="-250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Method</a:t>
            </a:r>
          </a:p>
          <a:p>
            <a:pPr lvl="1">
              <a:lnSpc>
                <a:spcPct val="90000"/>
              </a:lnSpc>
            </a:pPr>
            <a:r>
              <a:rPr lang="en-AU" altLang="zh-CN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Breadth-first search + pruning</a:t>
            </a:r>
            <a:endParaRPr lang="en-US" altLang="zh-CN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graphicFrame>
        <p:nvGraphicFramePr>
          <p:cNvPr id="19" name="Group 21"/>
          <p:cNvGraphicFramePr>
            <a:graphicFrameLocks noGrp="1"/>
          </p:cNvGraphicFramePr>
          <p:nvPr/>
        </p:nvGraphicFramePr>
        <p:xfrm>
          <a:off x="5334000" y="1158240"/>
          <a:ext cx="3429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A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– W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21"/>
          <p:cNvGraphicFramePr>
            <a:graphicFrameLocks noGrp="1"/>
          </p:cNvGraphicFramePr>
          <p:nvPr/>
        </p:nvGraphicFramePr>
        <p:xfrm>
          <a:off x="5334000" y="762000"/>
          <a:ext cx="3429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                P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21"/>
          <p:cNvGraphicFramePr>
            <a:graphicFrameLocks noGrp="1"/>
          </p:cNvGraphicFramePr>
          <p:nvPr/>
        </p:nvGraphicFramePr>
        <p:xfrm>
          <a:off x="5334000" y="381000"/>
          <a:ext cx="3429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A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21"/>
          <p:cNvGraphicFramePr>
            <a:graphicFrameLocks noGrp="1"/>
          </p:cNvGraphicFramePr>
          <p:nvPr/>
        </p:nvGraphicFramePr>
        <p:xfrm>
          <a:off x="5334000" y="1539240"/>
          <a:ext cx="3429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        W – P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/>
        </p:nvGraphicFramePr>
        <p:xfrm>
          <a:off x="5334000" y="1905000"/>
          <a:ext cx="3429000" cy="76200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A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– 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A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5" name="Straight Connector 34"/>
          <p:cNvCxnSpPr/>
          <p:nvPr/>
        </p:nvCxnSpPr>
        <p:spPr bwMode="auto">
          <a:xfrm rot="10800000" flipV="1">
            <a:off x="6172200" y="2286000"/>
            <a:ext cx="304800" cy="228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36" name="Group 21"/>
          <p:cNvGraphicFramePr>
            <a:graphicFrameLocks noGrp="1"/>
          </p:cNvGraphicFramePr>
          <p:nvPr/>
        </p:nvGraphicFramePr>
        <p:xfrm>
          <a:off x="5334000" y="2667000"/>
          <a:ext cx="3429000" cy="76200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        W – P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                        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P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       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 rot="10800000">
            <a:off x="6477000" y="3048000"/>
            <a:ext cx="304800" cy="228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41" name="Group 21"/>
          <p:cNvGraphicFramePr>
            <a:graphicFrameLocks noGrp="1"/>
          </p:cNvGraphicFramePr>
          <p:nvPr/>
        </p:nvGraphicFramePr>
        <p:xfrm>
          <a:off x="5334000" y="3413760"/>
          <a:ext cx="3429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...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5867400"/>
            <a:ext cx="1150938" cy="215900"/>
          </a:xfrm>
        </p:spPr>
        <p:txBody>
          <a:bodyPr/>
          <a:lstStyle/>
          <a:p>
            <a:fld id="{AD13A46A-1B38-451D-9048-64E69559E57B}" type="slidenum">
              <a:rPr lang="zh-CN" altLang="en-US"/>
              <a:pPr/>
              <a:t>71</a:t>
            </a:fld>
            <a:endParaRPr lang="en-US" altLang="zh-CN"/>
          </a:p>
        </p:txBody>
      </p:sp>
      <p:graphicFrame>
        <p:nvGraphicFramePr>
          <p:cNvPr id="43" name="Group 21"/>
          <p:cNvGraphicFramePr>
            <a:graphicFrameLocks noGrp="1"/>
          </p:cNvGraphicFramePr>
          <p:nvPr/>
        </p:nvGraphicFramePr>
        <p:xfrm>
          <a:off x="5334000" y="3810000"/>
          <a:ext cx="3429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A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– W – P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Group 21"/>
          <p:cNvGraphicFramePr>
            <a:graphicFrameLocks noGrp="1"/>
          </p:cNvGraphicFramePr>
          <p:nvPr/>
        </p:nvGraphicFramePr>
        <p:xfrm>
          <a:off x="5334000" y="4572000"/>
          <a:ext cx="3429000" cy="76200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A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– W – P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A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– W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49" name="Straight Connector 48"/>
          <p:cNvCxnSpPr/>
          <p:nvPr/>
        </p:nvCxnSpPr>
        <p:spPr bwMode="auto">
          <a:xfrm rot="10800000" flipV="1">
            <a:off x="6705600" y="4876800"/>
            <a:ext cx="304800" cy="228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50" name="Group 21"/>
          <p:cNvGraphicFramePr>
            <a:graphicFrameLocks noGrp="1"/>
          </p:cNvGraphicFramePr>
          <p:nvPr/>
        </p:nvGraphicFramePr>
        <p:xfrm>
          <a:off x="5334000" y="5334000"/>
          <a:ext cx="3429000" cy="76200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        W – P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endParaRPr kumimoji="0" lang="en-AU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A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– W – P</a:t>
                      </a:r>
                      <a:r>
                        <a:rPr kumimoji="0" lang="en-AU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Q</a:t>
                      </a: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51" name="Straight Connector 50"/>
          <p:cNvCxnSpPr/>
          <p:nvPr/>
        </p:nvCxnSpPr>
        <p:spPr bwMode="auto">
          <a:xfrm rot="10800000" flipV="1">
            <a:off x="5943601" y="5562599"/>
            <a:ext cx="381000" cy="2286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52" name="Group 21"/>
          <p:cNvGraphicFramePr>
            <a:graphicFrameLocks noGrp="1"/>
          </p:cNvGraphicFramePr>
          <p:nvPr/>
        </p:nvGraphicFramePr>
        <p:xfrm>
          <a:off x="5334000" y="4175760"/>
          <a:ext cx="3429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...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Group 21"/>
          <p:cNvGraphicFramePr>
            <a:graphicFrameLocks noGrp="1"/>
          </p:cNvGraphicFramePr>
          <p:nvPr/>
        </p:nvGraphicFramePr>
        <p:xfrm>
          <a:off x="5334000" y="6080760"/>
          <a:ext cx="3429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宋体" pitchFamily="2" charset="-122"/>
                        </a:rPr>
                        <a:t>...</a:t>
                      </a:r>
                      <a:endParaRPr kumimoji="0" lang="en-US" altLang="zh-CN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Arc 55"/>
          <p:cNvSpPr/>
          <p:nvPr/>
        </p:nvSpPr>
        <p:spPr bwMode="auto">
          <a:xfrm rot="13870319">
            <a:off x="5020937" y="1349780"/>
            <a:ext cx="1258191" cy="1110440"/>
          </a:xfrm>
          <a:prstGeom prst="arc">
            <a:avLst/>
          </a:prstGeom>
          <a:noFill/>
          <a:ln w="25400" cap="flat" cmpd="sng" algn="ctr">
            <a:solidFill>
              <a:srgbClr val="0066FF"/>
            </a:solidFill>
            <a:prstDash val="dash"/>
            <a:round/>
            <a:headEnd type="triangl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 bwMode="auto">
          <a:xfrm rot="13870319">
            <a:off x="4472897" y="1377088"/>
            <a:ext cx="4084405" cy="3189422"/>
          </a:xfrm>
          <a:prstGeom prst="arc">
            <a:avLst/>
          </a:prstGeom>
          <a:noFill/>
          <a:ln w="25400" cap="flat" cmpd="sng" algn="ctr">
            <a:solidFill>
              <a:srgbClr val="0066FF"/>
            </a:solidFill>
            <a:prstDash val="dash"/>
            <a:round/>
            <a:headEnd type="triangl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81000" y="147935"/>
            <a:ext cx="4419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solidFill>
                  <a:srgbClr val="0033CC"/>
                </a:solidFill>
                <a:latin typeface="Georgia" pitchFamily="18" charset="0"/>
                <a:ea typeface="宋体" pitchFamily="2" charset="-122"/>
              </a:rPr>
              <a:t>Schema Graph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: A</a:t>
            </a:r>
            <a:r>
              <a:rPr lang="en-US" altLang="zh-CN" baseline="30000" dirty="0" smtClean="0">
                <a:latin typeface="Georgia" pitchFamily="18" charset="0"/>
                <a:ea typeface="宋体" pitchFamily="2" charset="-122"/>
              </a:rPr>
              <a:t>Q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  <a:sym typeface="Wingdings" pitchFamily="2" charset="2"/>
              </a:rPr>
              <a:t> 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  <a:sym typeface="Wingdings 3"/>
              </a:rPr>
              <a:t>W 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  <a:sym typeface="Wingdings" pitchFamily="2" charset="2"/>
              </a:rPr>
              <a:t> </a:t>
            </a:r>
            <a:r>
              <a:rPr lang="en-US" altLang="zh-CN" dirty="0" smtClean="0">
                <a:latin typeface="Georgia" pitchFamily="18" charset="0"/>
                <a:ea typeface="宋体" pitchFamily="2" charset="-122"/>
                <a:sym typeface="Wingdings 3"/>
              </a:rPr>
              <a:t>P</a:t>
            </a:r>
            <a:r>
              <a:rPr lang="en-US" altLang="zh-CN" baseline="30000" dirty="0" smtClean="0">
                <a:latin typeface="Georgia" pitchFamily="18" charset="0"/>
                <a:ea typeface="宋体" pitchFamily="2" charset="-122"/>
                <a:sym typeface="Wingdings 3"/>
              </a:rPr>
              <a:t>Q</a:t>
            </a:r>
            <a:endParaRPr lang="en-US" altLang="zh-CN" baseline="30000" dirty="0"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124200" y="1295400"/>
            <a:ext cx="17526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Not minimal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124200" y="1905000"/>
            <a:ext cx="17526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 Non-promising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Arc 27"/>
          <p:cNvSpPr/>
          <p:nvPr/>
        </p:nvSpPr>
        <p:spPr bwMode="auto">
          <a:xfrm rot="13870319">
            <a:off x="4676670" y="1739945"/>
            <a:ext cx="3372060" cy="2616107"/>
          </a:xfrm>
          <a:prstGeom prst="arc">
            <a:avLst/>
          </a:prstGeom>
          <a:noFill/>
          <a:ln w="25400" cap="flat" cmpd="sng" algn="ctr">
            <a:solidFill>
              <a:srgbClr val="0066FF"/>
            </a:solidFill>
            <a:prstDash val="dash"/>
            <a:round/>
            <a:headEnd type="triangl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7524750" y="6553200"/>
            <a:ext cx="1150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6885E3-5AEA-49A1-9DDE-6E137A0D299E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zh-CN" sz="14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宋体" pitchFamily="2" charset="-122"/>
              <a:cs typeface="+mn-cs"/>
            </a:endParaRPr>
          </a:p>
        </p:txBody>
      </p:sp>
      <p:sp>
        <p:nvSpPr>
          <p:cNvPr id="31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  <p:bldP spid="26" grpId="0" animBg="1"/>
      <p:bldP spid="27" grpId="0" animBg="1"/>
      <p:bldP spid="2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DISCOVER2 </a:t>
            </a:r>
            <a:r>
              <a:rPr lang="en-US" altLang="zh-CN" baseline="30000" dirty="0" smtClean="0">
                <a:ea typeface="宋体" pitchFamily="2" charset="-122"/>
              </a:rPr>
              <a:t>[Hristidis et al, VLDB03]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7696200" cy="46799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+mj-lt"/>
              <a:buAutoNum type="arabicPeriod"/>
            </a:pP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Construct </a:t>
            </a:r>
            <a:r>
              <a:rPr lang="en-US" altLang="zh-CN" sz="2800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non-free</a:t>
            </a: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tuple sets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Generate all the </a:t>
            </a:r>
            <a:r>
              <a:rPr lang="en-US" altLang="zh-CN" sz="2800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valid</a:t>
            </a:r>
            <a:r>
              <a:rPr lang="en-US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CNs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zh-CN" sz="2800" dirty="0" smtClean="0">
                <a:solidFill>
                  <a:srgbClr val="CC0000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Execution </a:t>
            </a:r>
            <a:r>
              <a:rPr lang="en-US" altLang="zh-CN" sz="2800" dirty="0">
                <a:solidFill>
                  <a:srgbClr val="CC0000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algorithms optimized </a:t>
            </a:r>
            <a:r>
              <a:rPr lang="en-US" altLang="zh-CN" sz="2800" u="sng" dirty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for top-</a:t>
            </a:r>
            <a:r>
              <a:rPr lang="en-US" altLang="zh-CN" sz="2800" i="1" u="sng" dirty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k</a:t>
            </a:r>
            <a:r>
              <a:rPr lang="en-US" altLang="zh-CN" sz="2800" u="sng" dirty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 queries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n"/>
            </a:pPr>
            <a:r>
              <a:rPr lang="en-US" altLang="zh-CN" sz="2400" dirty="0">
                <a:ea typeface="宋体" pitchFamily="2" charset="-122"/>
                <a:cs typeface="Courier New" pitchFamily="49" charset="0"/>
                <a:sym typeface="Wingdings" pitchFamily="2" charset="2"/>
              </a:rPr>
              <a:t>Naïve  Sparse  Single </a:t>
            </a: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pipelined/Global pipelined</a:t>
            </a:r>
            <a:endParaRPr lang="en-US" altLang="zh-CN" sz="2400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</a:pPr>
            <a:endParaRPr lang="en-US" altLang="zh-CN" sz="2800" dirty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524000" y="3657600"/>
            <a:ext cx="6248400" cy="1588"/>
          </a:xfrm>
          <a:prstGeom prst="straightConnector1">
            <a:avLst/>
          </a:prstGeom>
          <a:noFill/>
          <a:ln w="2540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438400" y="3657600"/>
            <a:ext cx="3886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altLang="zh-CN" b="0" i="1" dirty="0" smtClean="0">
                <a:solidFill>
                  <a:srgbClr val="0033CC"/>
                </a:solidFill>
                <a:ea typeface="宋体" pitchFamily="2" charset="-122"/>
              </a:rPr>
              <a:t>Push </a:t>
            </a:r>
            <a:r>
              <a:rPr lang="en-US" altLang="zh-CN" b="0" i="1" dirty="0">
                <a:solidFill>
                  <a:srgbClr val="0033CC"/>
                </a:solidFill>
                <a:ea typeface="宋体" pitchFamily="2" charset="-122"/>
              </a:rPr>
              <a:t>top-k constraints inside !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72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4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>
                <a:ea typeface="宋体" pitchFamily="2" charset="-122"/>
              </a:rPr>
              <a:t>Naive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5720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Naive </a:t>
            </a:r>
            <a:endParaRPr lang="en-US" altLang="zh-CN" sz="28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Retrieve top-k results from each CN</a:t>
            </a:r>
          </a:p>
          <a:p>
            <a:pPr lvl="2">
              <a:lnSpc>
                <a:spcPct val="90000"/>
              </a:lnSpc>
            </a:pP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ORDER BY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+ </a:t>
            </a:r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cs typeface="Courier New" pitchFamily="49" charset="0"/>
                <a:sym typeface="Wingdings" pitchFamily="2" charset="2"/>
              </a:rPr>
              <a:t>LIMIT</a:t>
            </a: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Merge them to obtain top-k query result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Can be optimized to share computation</a:t>
            </a:r>
            <a:endParaRPr lang="en-US" altLang="zh-CN" sz="24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altLang="zh-CN" sz="28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5181600" y="819090"/>
            <a:ext cx="4114800" cy="400110"/>
            <a:chOff x="5181600" y="819090"/>
            <a:chExt cx="4114800" cy="400110"/>
          </a:xfrm>
        </p:grpSpPr>
        <p:sp>
          <p:nvSpPr>
            <p:cNvPr id="19" name="Rectangle 18"/>
            <p:cNvSpPr/>
            <p:nvPr/>
          </p:nvSpPr>
          <p:spPr>
            <a:xfrm>
              <a:off x="5638800" y="819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181600" y="819090"/>
              <a:ext cx="5334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CN1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5181600" y="1200090"/>
            <a:ext cx="4114800" cy="400110"/>
            <a:chOff x="5181600" y="1200090"/>
            <a:chExt cx="4114800" cy="400110"/>
          </a:xfrm>
        </p:grpSpPr>
        <p:sp>
          <p:nvSpPr>
            <p:cNvPr id="18" name="Rectangle 17"/>
            <p:cNvSpPr/>
            <p:nvPr/>
          </p:nvSpPr>
          <p:spPr>
            <a:xfrm>
              <a:off x="5638800" y="1200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 – W –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81600" y="1200090"/>
              <a:ext cx="533400" cy="4001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CN2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029200" y="1600200"/>
          <a:ext cx="4038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Result (CN1)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P1-W1-A2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P2-W5-A3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29200" y="3317240"/>
          <a:ext cx="4038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Result (CN2)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P2-W2-A1-W3-P7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P2-W9-A5-W6-P8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 bwMode="auto">
          <a:xfrm>
            <a:off x="6324600" y="381000"/>
            <a:ext cx="1143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81000" y="4800600"/>
            <a:ext cx="4267200" cy="1676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chemeClr val="tx1"/>
                </a:solidFill>
              </a:rPr>
              <a:t>SELECT * FROM P, W, 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chemeClr val="tx1"/>
                </a:solidFill>
              </a:rPr>
              <a:t>WHERE P.pid = W.pid AND P.aid = A.aid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chemeClr val="tx1"/>
                </a:solidFill>
              </a:rPr>
              <a:t>      AND </a:t>
            </a:r>
            <a:r>
              <a:rPr lang="en-AU" sz="1600" dirty="0" smtClean="0">
                <a:solidFill>
                  <a:srgbClr val="0033CC"/>
                </a:solidFill>
              </a:rPr>
              <a:t>P.title MATCHES ‘xml, trio’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chemeClr val="tx1"/>
                </a:solidFill>
              </a:rPr>
              <a:t>      AND </a:t>
            </a:r>
            <a:r>
              <a:rPr lang="en-AU" sz="1600" dirty="0" smtClean="0">
                <a:solidFill>
                  <a:srgbClr val="0033CC"/>
                </a:solidFill>
              </a:rPr>
              <a:t>A.name MATCHES ‘xml, trio’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rgbClr val="C00000"/>
                </a:solidFill>
              </a:rPr>
              <a:t>ORDER BY </a:t>
            </a:r>
            <a:r>
              <a:rPr lang="en-AU" sz="1600" dirty="0" err="1" smtClean="0">
                <a:solidFill>
                  <a:schemeClr val="tx1"/>
                </a:solidFill>
              </a:rPr>
              <a:t>score_p</a:t>
            </a:r>
            <a:r>
              <a:rPr lang="en-AU" sz="1600" dirty="0" smtClean="0">
                <a:solidFill>
                  <a:schemeClr val="tx1"/>
                </a:solidFill>
              </a:rPr>
              <a:t> + </a:t>
            </a:r>
            <a:r>
              <a:rPr lang="en-AU" sz="1600" dirty="0" err="1" smtClean="0">
                <a:solidFill>
                  <a:schemeClr val="tx1"/>
                </a:solidFill>
              </a:rPr>
              <a:t>score_a</a:t>
            </a:r>
            <a:endParaRPr lang="en-AU" sz="160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rgbClr val="C00000"/>
                </a:solidFill>
              </a:rPr>
              <a:t>LIMIT 2</a:t>
            </a:r>
            <a:r>
              <a:rPr lang="en-AU" sz="1600" dirty="0" smtClean="0">
                <a:solidFill>
                  <a:schemeClr val="tx1"/>
                </a:solidFill>
              </a:rPr>
              <a:t>;   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73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1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>
                <a:ea typeface="宋体" pitchFamily="2" charset="-122"/>
              </a:rPr>
              <a:t>Naive </a:t>
            </a:r>
            <a:r>
              <a:rPr lang="en-AU" altLang="zh-CN" dirty="0" smtClean="0">
                <a:ea typeface="宋体" pitchFamily="2" charset="-122"/>
                <a:sym typeface="Wingdings" pitchFamily="2" charset="2"/>
              </a:rPr>
              <a:t> Sparse</a:t>
            </a:r>
            <a:r>
              <a:rPr lang="en-AU" altLang="zh-CN" dirty="0" smtClean="0">
                <a:ea typeface="宋体" pitchFamily="2" charset="-122"/>
              </a:rPr>
              <a:t>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5720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Sparse</a:t>
            </a:r>
            <a:endParaRPr lang="en-US" altLang="zh-CN" sz="28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Execute 1 CN at a time</a:t>
            </a:r>
          </a:p>
          <a:p>
            <a:pPr lvl="2">
              <a:lnSpc>
                <a:spcPct val="90000"/>
              </a:lnSpc>
            </a:pPr>
            <a:r>
              <a:rPr lang="en-US" altLang="zh-CN" sz="20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start from the smallest CNs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Prune the rest of the CNs using the current top-k score &amp; MPSs of the remaining CNs.</a:t>
            </a:r>
          </a:p>
          <a:p>
            <a:pPr>
              <a:lnSpc>
                <a:spcPct val="90000"/>
              </a:lnSpc>
            </a:pPr>
            <a:endParaRPr lang="en-US" altLang="zh-CN" sz="28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5181600" y="819090"/>
            <a:ext cx="4114800" cy="400110"/>
            <a:chOff x="5181600" y="819090"/>
            <a:chExt cx="4114800" cy="400110"/>
          </a:xfrm>
        </p:grpSpPr>
        <p:sp>
          <p:nvSpPr>
            <p:cNvPr id="19" name="Rectangle 18"/>
            <p:cNvSpPr/>
            <p:nvPr/>
          </p:nvSpPr>
          <p:spPr>
            <a:xfrm>
              <a:off x="5638800" y="819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181600" y="819090"/>
              <a:ext cx="5334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CN1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5181600" y="3048000"/>
            <a:ext cx="4114800" cy="400110"/>
            <a:chOff x="5181600" y="1200090"/>
            <a:chExt cx="4114800" cy="400110"/>
          </a:xfrm>
        </p:grpSpPr>
        <p:sp>
          <p:nvSpPr>
            <p:cNvPr id="18" name="Rectangle 17"/>
            <p:cNvSpPr/>
            <p:nvPr/>
          </p:nvSpPr>
          <p:spPr>
            <a:xfrm>
              <a:off x="5638800" y="1200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 – W –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81600" y="1200090"/>
              <a:ext cx="533400" cy="4001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CN2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029200" y="1219200"/>
          <a:ext cx="4038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Result (CN1)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P1-W1-A2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P2-W5-A3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29200" y="3505200"/>
          <a:ext cx="403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Result (CN2)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P1-W?-A?-W?-P1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 bwMode="auto">
          <a:xfrm>
            <a:off x="6324600" y="381000"/>
            <a:ext cx="1143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7543800" y="4572000"/>
            <a:ext cx="1600200" cy="609600"/>
          </a:xfrm>
          <a:prstGeom prst="wedgeRoundRectCallout">
            <a:avLst>
              <a:gd name="adj1" fmla="val -5725"/>
              <a:gd name="adj2" fmla="val -1142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Max Possible Score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953000" y="4572000"/>
            <a:ext cx="1752600" cy="609600"/>
          </a:xfrm>
          <a:prstGeom prst="wedgeRoundRectCallout">
            <a:avLst>
              <a:gd name="adj1" fmla="val -5488"/>
              <a:gd name="adj2" fmla="val -1142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Best case scenario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6200000">
            <a:off x="7048500" y="4533900"/>
            <a:ext cx="2286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257800" y="5638800"/>
            <a:ext cx="35814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Font typeface="Arial" pitchFamily="34" charset="0"/>
              <a:buChar char="•"/>
            </a:pPr>
            <a:r>
              <a:rPr lang="en-US" altLang="zh-CN" sz="2000" b="0" dirty="0" smtClean="0">
                <a:solidFill>
                  <a:srgbClr val="CC0000"/>
                </a:solidFill>
                <a:ea typeface="宋体" pitchFamily="2" charset="-122"/>
              </a:rPr>
              <a:t> </a:t>
            </a:r>
            <a:r>
              <a:rPr lang="en-US" altLang="zh-CN" sz="2000" b="0" dirty="0" smtClean="0">
                <a:ea typeface="宋体" pitchFamily="2" charset="-122"/>
              </a:rPr>
              <a:t>No need to execute CN2 !</a:t>
            </a:r>
          </a:p>
          <a:p>
            <a:pPr algn="l">
              <a:buFont typeface="Arial" pitchFamily="34" charset="0"/>
              <a:buChar char="•"/>
            </a:pPr>
            <a:r>
              <a:rPr lang="en-AU" altLang="zh-CN" sz="2000" dirty="0" smtClean="0">
                <a:ea typeface="宋体" pitchFamily="2" charset="-122"/>
              </a:rPr>
              <a:t> Requires “</a:t>
            </a:r>
            <a:r>
              <a:rPr lang="en-AU" altLang="zh-CN" sz="2000" b="1" i="1" dirty="0" smtClean="0">
                <a:solidFill>
                  <a:schemeClr val="tx1"/>
                </a:solidFill>
                <a:ea typeface="宋体" pitchFamily="2" charset="-122"/>
              </a:rPr>
              <a:t>score </a:t>
            </a:r>
            <a:r>
              <a:rPr lang="en-AU" altLang="zh-CN" sz="2000" b="1" i="1" dirty="0" err="1" smtClean="0">
                <a:solidFill>
                  <a:schemeClr val="tx1"/>
                </a:solidFill>
                <a:ea typeface="宋体" pitchFamily="2" charset="-122"/>
              </a:rPr>
              <a:t>monotonicity</a:t>
            </a:r>
            <a:r>
              <a:rPr lang="en-AU" altLang="zh-CN" sz="2000" dirty="0" smtClean="0">
                <a:ea typeface="宋体" pitchFamily="2" charset="-122"/>
              </a:rPr>
              <a:t>” 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5257800"/>
            <a:ext cx="3733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    score(</a:t>
            </a:r>
            <a:r>
              <a:rPr lang="en-AU" dirty="0" smtClean="0">
                <a:solidFill>
                  <a:srgbClr val="FF0000"/>
                </a:solidFill>
              </a:rPr>
              <a:t>P1 – … – P1</a:t>
            </a:r>
            <a:r>
              <a:rPr lang="en-AU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AU" dirty="0" smtClean="0">
                <a:solidFill>
                  <a:schemeClr val="tx1"/>
                </a:solidFill>
                <a:sym typeface="Symbol"/>
              </a:rPr>
              <a:t> </a:t>
            </a:r>
            <a:r>
              <a:rPr lang="en-AU" dirty="0" smtClean="0">
                <a:solidFill>
                  <a:schemeClr val="tx1"/>
                </a:solidFill>
              </a:rPr>
              <a:t>score(</a:t>
            </a:r>
            <a:r>
              <a:rPr lang="en-AU" dirty="0" smtClean="0">
                <a:solidFill>
                  <a:srgbClr val="FF0000"/>
                </a:solidFill>
              </a:rPr>
              <a:t>Px – … – Py</a:t>
            </a:r>
            <a:r>
              <a:rPr lang="en-AU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(x&gt;1, y&gt;1)</a:t>
            </a: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74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7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>
                <a:ea typeface="宋体" pitchFamily="2" charset="-122"/>
              </a:rPr>
              <a:t>Pipelined /1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5720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Motivation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What if join result &gt;&gt; k ?</a:t>
            </a:r>
          </a:p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Top-k optimization </a:t>
            </a:r>
            <a:r>
              <a:rPr lang="en-AU" altLang="zh-CN" sz="2800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within</a:t>
            </a: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a CN</a:t>
            </a:r>
            <a:endParaRPr lang="en-US" altLang="zh-CN" sz="28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5181600" y="819090"/>
            <a:ext cx="4114800" cy="400110"/>
            <a:chOff x="5181600" y="819090"/>
            <a:chExt cx="4114800" cy="400110"/>
          </a:xfrm>
        </p:grpSpPr>
        <p:sp>
          <p:nvSpPr>
            <p:cNvPr id="19" name="Rectangle 18"/>
            <p:cNvSpPr/>
            <p:nvPr/>
          </p:nvSpPr>
          <p:spPr>
            <a:xfrm>
              <a:off x="5638800" y="819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181600" y="819090"/>
              <a:ext cx="5334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CN1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029200" y="1219200"/>
          <a:ext cx="4038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Result (CN1)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P1-W1-A2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P2-W5-A3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 bwMode="auto">
          <a:xfrm>
            <a:off x="6324600" y="381000"/>
            <a:ext cx="1143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38200" y="3733800"/>
          <a:ext cx="27432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 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 bwMode="auto">
          <a:xfrm>
            <a:off x="12954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3.3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9050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2.7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384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0480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≤ 1.2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52400" y="4114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52400" y="3733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≤ 0.8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52400" y="4495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0.9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52400" y="4876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52400" y="5257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10000" y="3048000"/>
            <a:ext cx="51816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sz="1800" dirty="0" smtClean="0">
                <a:solidFill>
                  <a:srgbClr val="00CC00"/>
                </a:solidFill>
                <a:latin typeface="+mn-lt"/>
                <a:sym typeface="Symbol"/>
              </a:rPr>
              <a:t>MPS(</a:t>
            </a:r>
            <a:r>
              <a:rPr lang="en-US" altLang="zh-CN" sz="1800" dirty="0" smtClean="0">
                <a:solidFill>
                  <a:srgbClr val="00CC00"/>
                </a:solidFill>
                <a:latin typeface="+mn-lt"/>
              </a:rPr>
              <a:t>P3 </a:t>
            </a:r>
            <a:r>
              <a:rPr lang="en-US" altLang="zh-CN" sz="1800" dirty="0" smtClean="0">
                <a:solidFill>
                  <a:srgbClr val="00CC00"/>
                </a:solidFill>
                <a:latin typeface="+mn-lt"/>
                <a:sym typeface="Wingdings 3"/>
              </a:rPr>
              <a:t>– W? – [A1, A2]) = (1.8+1.2) /3 = 1.0</a:t>
            </a:r>
            <a:endParaRPr lang="en-US" altLang="zh-CN" sz="1800" dirty="0">
              <a:solidFill>
                <a:srgbClr val="00CC00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10000" y="3352800"/>
            <a:ext cx="51816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Symbol"/>
              </a:rPr>
              <a:t>MPS([P1, P2]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Wingdings 3"/>
              </a:rPr>
              <a:t>– W? –A3) = (3.3+0.9) /3 = 1.4</a:t>
            </a:r>
            <a:endParaRPr lang="en-US" altLang="zh-CN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267200" y="4267200"/>
            <a:ext cx="44958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chemeClr val="tx1"/>
                </a:solidFill>
              </a:rPr>
              <a:t>SELECT * FROM P, W, 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chemeClr val="tx1"/>
                </a:solidFill>
              </a:rPr>
              <a:t>WHERE P.pid = W.pid AND P.aid = A.aid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chemeClr val="tx1"/>
                </a:solidFill>
              </a:rPr>
              <a:t>      AND </a:t>
            </a:r>
            <a:r>
              <a:rPr lang="en-AU" sz="1600" dirty="0" smtClean="0">
                <a:solidFill>
                  <a:srgbClr val="00CC00"/>
                </a:solidFill>
              </a:rPr>
              <a:t>P.pid in (P1, P2)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solidFill>
                  <a:schemeClr val="tx1"/>
                </a:solidFill>
              </a:rPr>
              <a:t>      AND </a:t>
            </a:r>
            <a:r>
              <a:rPr lang="en-AU" sz="1600" dirty="0" smtClean="0">
                <a:solidFill>
                  <a:srgbClr val="00CC00"/>
                </a:solidFill>
              </a:rPr>
              <a:t>A.pid = A3</a:t>
            </a: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75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7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5" grpId="0"/>
      <p:bldP spid="46" grpId="0"/>
      <p:bldP spid="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>
                <a:ea typeface="宋体" pitchFamily="2" charset="-122"/>
              </a:rPr>
              <a:t>Pipelined /2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5720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Motivation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What if join result &gt;&gt; k ?</a:t>
            </a:r>
          </a:p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Top-k optimization  </a:t>
            </a:r>
            <a:r>
              <a:rPr lang="en-AU" altLang="zh-CN" sz="2800" b="1" i="1" dirty="0" smtClean="0">
                <a:solidFill>
                  <a:srgbClr val="0033CC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within</a:t>
            </a: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a CN</a:t>
            </a:r>
            <a:endParaRPr lang="en-US" altLang="zh-CN" sz="28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5181600" y="819090"/>
            <a:ext cx="4114800" cy="400110"/>
            <a:chOff x="5181600" y="819090"/>
            <a:chExt cx="4114800" cy="400110"/>
          </a:xfrm>
        </p:grpSpPr>
        <p:sp>
          <p:nvSpPr>
            <p:cNvPr id="19" name="Rectangle 18"/>
            <p:cNvSpPr/>
            <p:nvPr/>
          </p:nvSpPr>
          <p:spPr>
            <a:xfrm>
              <a:off x="5638800" y="819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181600" y="819090"/>
              <a:ext cx="5334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CN1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038600" y="4003040"/>
          <a:ext cx="4038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Result (CN1)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P1-W8-A3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P2-W9-A3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 bwMode="auto">
          <a:xfrm>
            <a:off x="6324600" y="381000"/>
            <a:ext cx="1143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38200" y="3733800"/>
          <a:ext cx="27432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</a:rPr>
                        <a:t>≤1.2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aramond" pitchFamily="18" charset="0"/>
                        </a:rPr>
                        <a:t>≤1.2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  <a:sym typeface="Wingdings"/>
                        </a:rPr>
                        <a:t> </a:t>
                      </a:r>
                      <a:r>
                        <a:rPr lang="en-AU" dirty="0" smtClean="0">
                          <a:solidFill>
                            <a:schemeClr val="bg1"/>
                          </a:solidFill>
                          <a:sym typeface="Wingdings"/>
                        </a:rPr>
                        <a:t>1.4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  <a:sym typeface="Wingdings"/>
                        </a:rPr>
                        <a:t> </a:t>
                      </a:r>
                      <a:r>
                        <a:rPr lang="en-AU" dirty="0" smtClean="0">
                          <a:solidFill>
                            <a:schemeClr val="bg1"/>
                          </a:solidFill>
                          <a:sym typeface="Wingdings"/>
                        </a:rPr>
                        <a:t>1.2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Garamond" pitchFamily="18" charset="0"/>
                        </a:rPr>
                        <a:t>≤1.0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Garamond" pitchFamily="18" charset="0"/>
                        </a:rPr>
                        <a:t>≤1.0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 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Garamond" pitchFamily="18" charset="0"/>
                        </a:rPr>
                        <a:t>≤1.0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 bwMode="auto">
          <a:xfrm>
            <a:off x="12954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3.3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9050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2.7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384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0480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≤ 1.2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52400" y="4114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52400" y="3733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≤ 0.3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52400" y="4495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0.9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52400" y="4876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52400" y="5257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10000" y="2971800"/>
            <a:ext cx="51816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sz="1800" dirty="0" smtClean="0">
                <a:solidFill>
                  <a:srgbClr val="00CC00"/>
                </a:solidFill>
                <a:latin typeface="+mn-lt"/>
                <a:sym typeface="Symbol"/>
              </a:rPr>
              <a:t>MPS(</a:t>
            </a:r>
            <a:r>
              <a:rPr lang="en-US" altLang="zh-CN" sz="1800" dirty="0" smtClean="0">
                <a:solidFill>
                  <a:srgbClr val="00CC00"/>
                </a:solidFill>
                <a:latin typeface="+mn-lt"/>
              </a:rPr>
              <a:t>P3 </a:t>
            </a:r>
            <a:r>
              <a:rPr lang="en-US" altLang="zh-CN" sz="1800" dirty="0" smtClean="0">
                <a:solidFill>
                  <a:srgbClr val="00CC00"/>
                </a:solidFill>
                <a:latin typeface="+mn-lt"/>
                <a:sym typeface="Wingdings 3"/>
              </a:rPr>
              <a:t>– W? – [A1, A2]) = (1.8+1.2) /3 = 1.0</a:t>
            </a:r>
            <a:endParaRPr lang="en-US" altLang="zh-CN" sz="1800" dirty="0">
              <a:solidFill>
                <a:srgbClr val="00CC00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10000" y="3276600"/>
            <a:ext cx="51816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Symbol"/>
              </a:rPr>
              <a:t>MPS([P1, P2]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Wingdings 3"/>
              </a:rPr>
              <a:t>– W? –A3) = (3.3+0.9) /3 = 1.4</a:t>
            </a:r>
            <a:endParaRPr lang="en-US" altLang="zh-CN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4267200" y="3657600"/>
            <a:ext cx="228600" cy="3048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181600" y="5562600"/>
            <a:ext cx="2438400" cy="457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AU" altLang="zh-CN" sz="2000" dirty="0" smtClean="0">
                <a:ea typeface="宋体" pitchFamily="2" charset="-122"/>
              </a:rPr>
              <a:t>Can we stop?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6200" y="6076890"/>
            <a:ext cx="51816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Symbol"/>
              </a:rPr>
              <a:t>MPS([P1, P2]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Wingdings 3"/>
              </a:rPr>
              <a:t>– W? –A4) = (3.3+0.3) /3 = 1.2</a:t>
            </a:r>
            <a:endParaRPr lang="en-US" altLang="zh-CN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76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3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>
                <a:ea typeface="宋体" pitchFamily="2" charset="-122"/>
              </a:rPr>
              <a:t>Global Pipelined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5720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Run Pipelined on each CN in an interleaving way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Determined by CN’s MPS</a:t>
            </a:r>
            <a:endParaRPr lang="en-US" altLang="zh-CN" sz="24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228600" y="5410200"/>
            <a:ext cx="4114800" cy="400110"/>
            <a:chOff x="5181600" y="819090"/>
            <a:chExt cx="4114800" cy="400110"/>
          </a:xfrm>
        </p:grpSpPr>
        <p:sp>
          <p:nvSpPr>
            <p:cNvPr id="19" name="Rectangle 18"/>
            <p:cNvSpPr/>
            <p:nvPr/>
          </p:nvSpPr>
          <p:spPr>
            <a:xfrm>
              <a:off x="5638800" y="819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181600" y="819090"/>
              <a:ext cx="5334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CN1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3505200" y="5791200"/>
            <a:ext cx="1143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4572000" y="5391090"/>
            <a:ext cx="4114800" cy="400110"/>
            <a:chOff x="5181600" y="1200090"/>
            <a:chExt cx="4114800" cy="400110"/>
          </a:xfrm>
        </p:grpSpPr>
        <p:sp>
          <p:nvSpPr>
            <p:cNvPr id="30" name="Rectangle 29"/>
            <p:cNvSpPr/>
            <p:nvPr/>
          </p:nvSpPr>
          <p:spPr>
            <a:xfrm>
              <a:off x="5638800" y="1200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 – W –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181600" y="1200090"/>
              <a:ext cx="533400" cy="4001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CN2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33" name="Isosceles Triangle 32"/>
          <p:cNvSpPr/>
          <p:nvPr/>
        </p:nvSpPr>
        <p:spPr bwMode="auto">
          <a:xfrm>
            <a:off x="381000" y="4800600"/>
            <a:ext cx="2362200" cy="609600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Pipelined</a:t>
            </a: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>
            <a:off x="5486400" y="4800600"/>
            <a:ext cx="2362200" cy="609600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Pipelined</a:t>
            </a: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8" name="Flowchart: Summing Junction 47"/>
          <p:cNvSpPr/>
          <p:nvPr/>
        </p:nvSpPr>
        <p:spPr bwMode="auto">
          <a:xfrm>
            <a:off x="3962400" y="3352800"/>
            <a:ext cx="457200" cy="457200"/>
          </a:xfrm>
          <a:prstGeom prst="flowChartSummingJunction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50" name="Elbow Connector 49"/>
          <p:cNvCxnSpPr>
            <a:stCxn id="48" idx="4"/>
            <a:endCxn id="47" idx="0"/>
          </p:cNvCxnSpPr>
          <p:nvPr/>
        </p:nvCxnSpPr>
        <p:spPr bwMode="auto">
          <a:xfrm rot="16200000" flipH="1">
            <a:off x="4933950" y="3067050"/>
            <a:ext cx="990600" cy="2476500"/>
          </a:xfrm>
          <a:prstGeom prst="bentConnector3">
            <a:avLst>
              <a:gd name="adj1" fmla="val 2325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Elbow Connector 50"/>
          <p:cNvCxnSpPr>
            <a:endCxn id="33" idx="0"/>
          </p:cNvCxnSpPr>
          <p:nvPr/>
        </p:nvCxnSpPr>
        <p:spPr bwMode="auto">
          <a:xfrm rot="10800000" flipV="1">
            <a:off x="1562100" y="4038600"/>
            <a:ext cx="2628900" cy="7620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1752600" y="4114800"/>
            <a:ext cx="16002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</a:rPr>
              <a:t>Get_MPS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</a:rPr>
              <a:t>()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0066FF"/>
                </a:solidFill>
              </a:rPr>
              <a:t>Next()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934200" y="4114800"/>
            <a:ext cx="16002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</a:rPr>
              <a:t>Get_MPS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</a:rPr>
              <a:t>()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0066FF"/>
                </a:solidFill>
              </a:rPr>
              <a:t>Next()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181600" y="457200"/>
            <a:ext cx="36576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Naive </a:t>
            </a: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  <a:sym typeface="Wingdings" pitchFamily="2" charset="2"/>
              </a:rPr>
              <a:t> Sparse  Pipelined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AU" sz="18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Garamond" pitchFamily="18" charset="0"/>
                <a:sym typeface="Wingdings" pitchFamily="2" charset="2"/>
              </a:rPr>
              <a:t>  Be lazy!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  <a:sym typeface="Wingdings" pitchFamily="2" charset="2"/>
              </a:rPr>
              <a:t>  Utilize upper bound estimates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Garamond" pitchFamily="18" charset="0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77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2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>
                <a:ea typeface="宋体" pitchFamily="2" charset="-122"/>
              </a:rPr>
              <a:t>SPARK</a:t>
            </a:r>
            <a:br>
              <a:rPr lang="en-AU" altLang="zh-CN" dirty="0" smtClean="0">
                <a:ea typeface="宋体" pitchFamily="2" charset="-122"/>
              </a:rPr>
            </a:br>
            <a:r>
              <a:rPr lang="en-AU" altLang="zh-CN" baseline="30000" dirty="0" smtClean="0">
                <a:ea typeface="宋体" pitchFamily="2" charset="-122"/>
              </a:rPr>
              <a:t>[Luo et al, SIGMOD07]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1910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Motivation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What if (</a:t>
            </a:r>
            <a:r>
              <a:rPr lang="en-AU" altLang="zh-CN" sz="2400" dirty="0" smtClean="0">
                <a:solidFill>
                  <a:srgbClr val="C00000"/>
                </a:solidFill>
                <a:ea typeface="宋体" pitchFamily="2" charset="-122"/>
                <a:cs typeface="Courier New" pitchFamily="49" charset="0"/>
                <a:sym typeface="Wingdings" pitchFamily="2" charset="2"/>
              </a:rPr>
              <a:t># of red cells</a:t>
            </a: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) &gt;&gt; k ?</a:t>
            </a:r>
          </a:p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Skyline Sweeping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Perform 1 probe each time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Push “neighbors” to a heap based on their MPSs</a:t>
            </a:r>
            <a:endParaRPr lang="en-US" altLang="zh-CN" sz="24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029200" y="1219200"/>
          <a:ext cx="4038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Temp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P2-W7-A2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 bwMode="auto">
          <a:xfrm>
            <a:off x="6324600" y="381000"/>
            <a:ext cx="1143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top-2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38200" y="3962400"/>
          <a:ext cx="27432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 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 bwMode="auto">
          <a:xfrm>
            <a:off x="12954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3.3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9050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2.7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384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0480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≤ 1.2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52400" y="4343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52400" y="3962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≤ 0.8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52400" y="4724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0.9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52400" y="5105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52400" y="5486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67400" y="3124200"/>
            <a:ext cx="31242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Symbol"/>
              </a:rPr>
              <a:t>MPS(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</a:rPr>
              <a:t>P2 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Wingdings 3"/>
              </a:rPr>
              <a:t>– W? –A3) = 1.2</a:t>
            </a:r>
            <a:endParaRPr lang="en-US" altLang="zh-CN" sz="1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257800" y="3962400"/>
          <a:ext cx="27432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 1.2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?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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 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/>
                        </a:rPr>
                        <a:t>1.0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57150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3.3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3246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2.7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8580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4676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≤ 1.2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72000" y="4343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572000" y="3962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≤ 0.8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572000" y="4724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0.9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572000" y="5105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5486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324600" y="4724400"/>
            <a:ext cx="609600" cy="381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?</a:t>
            </a: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934200" y="5105400"/>
            <a:ext cx="609600" cy="381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?</a:t>
            </a: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324600" y="5105400"/>
            <a:ext cx="609600" cy="381000"/>
          </a:xfrm>
          <a:prstGeom prst="rect">
            <a:avLst/>
          </a:prstGeom>
          <a:solidFill>
            <a:srgbClr val="0066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bg1"/>
                </a:solidFill>
                <a:latin typeface="Garamond" pitchFamily="18" charset="0"/>
                <a:sym typeface="Wingdings"/>
              </a:rPr>
              <a:t>1.47</a:t>
            </a:r>
            <a:endParaRPr lang="en-US" sz="1800" b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67400" y="3409890"/>
            <a:ext cx="31242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 smtClean="0">
                <a:latin typeface="Bitstream Vera Sans Mono" pitchFamily="49" charset="0"/>
                <a:ea typeface="宋体" pitchFamily="2" charset="-122"/>
                <a:sym typeface="Symbol"/>
              </a:rPr>
              <a:t>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Symbol"/>
              </a:rPr>
              <a:t>MPS(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</a:rPr>
              <a:t>P3 </a:t>
            </a:r>
            <a:r>
              <a:rPr lang="en-US" altLang="zh-CN" sz="1800" dirty="0" smtClean="0">
                <a:solidFill>
                  <a:srgbClr val="C00000"/>
                </a:solidFill>
                <a:latin typeface="+mn-lt"/>
                <a:sym typeface="Wingdings 3"/>
              </a:rPr>
              <a:t>– W? –A2) = 0.97</a:t>
            </a:r>
            <a:endParaRPr lang="en-US" altLang="zh-CN" sz="18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6019800" y="819090"/>
            <a:ext cx="4114800" cy="400110"/>
            <a:chOff x="5181600" y="819090"/>
            <a:chExt cx="4114800" cy="400110"/>
          </a:xfrm>
        </p:grpSpPr>
        <p:sp>
          <p:nvSpPr>
            <p:cNvPr id="56" name="Rectangle 55"/>
            <p:cNvSpPr/>
            <p:nvPr/>
          </p:nvSpPr>
          <p:spPr>
            <a:xfrm>
              <a:off x="5638800" y="819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181600" y="819090"/>
              <a:ext cx="5334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CN1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78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5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7" grpId="0"/>
      <p:bldP spid="28" grpId="0"/>
      <p:bldP spid="29" grpId="0"/>
      <p:bldP spid="30" grpId="0"/>
      <p:bldP spid="32" grpId="0"/>
      <p:bldP spid="33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>
                <a:ea typeface="宋体" pitchFamily="2" charset="-122"/>
              </a:rPr>
              <a:t>Block Pipeline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1910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Motivation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What if “score monotonicity” does not hold?</a:t>
            </a:r>
          </a:p>
          <a:p>
            <a:pPr>
              <a:lnSpc>
                <a:spcPct val="90000"/>
              </a:lnSpc>
            </a:pPr>
            <a:r>
              <a:rPr lang="en-AU" altLang="zh-CN" sz="28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Ideas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Find salient orderings s.t. we can derive a global score upper bounding function</a:t>
            </a:r>
          </a:p>
          <a:p>
            <a:pPr lvl="1">
              <a:lnSpc>
                <a:spcPct val="90000"/>
              </a:lnSpc>
            </a:pP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Partition the search space into blocks </a:t>
            </a:r>
            <a:r>
              <a:rPr lang="en-AU" altLang="zh-CN" sz="2400" dirty="0" err="1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s.t</a:t>
            </a:r>
            <a:r>
              <a:rPr lang="en-AU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 there is a tighter upper bounding function for each block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257800" y="3733800"/>
          <a:ext cx="27432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57150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3.3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3246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8580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2.7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467600" y="6019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…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72000" y="4114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572000" y="3733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…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572000" y="4495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572000" y="4876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1.7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5257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0.9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6019800" y="819090"/>
            <a:ext cx="4114800" cy="400110"/>
            <a:chOff x="5181600" y="819090"/>
            <a:chExt cx="4114800" cy="400110"/>
          </a:xfrm>
        </p:grpSpPr>
        <p:sp>
          <p:nvSpPr>
            <p:cNvPr id="56" name="Rectangle 55"/>
            <p:cNvSpPr/>
            <p:nvPr/>
          </p:nvSpPr>
          <p:spPr>
            <a:xfrm>
              <a:off x="5638800" y="819090"/>
              <a:ext cx="365760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Symbol"/>
                </a:rPr>
                <a:t>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</a:rPr>
                <a:t>P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</a:rPr>
                <a:t>Q </a:t>
              </a:r>
              <a:r>
                <a:rPr lang="en-US" altLang="zh-CN" sz="2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– W – A</a:t>
              </a:r>
              <a:r>
                <a:rPr lang="en-US" altLang="zh-CN" sz="2000" baseline="30000" dirty="0" smtClean="0">
                  <a:latin typeface="Bitstream Vera Sans Mono" pitchFamily="49" charset="0"/>
                  <a:ea typeface="宋体" pitchFamily="2" charset="-122"/>
                  <a:sym typeface="Wingdings 3"/>
                </a:rPr>
                <a:t>Q</a:t>
              </a:r>
              <a:endParaRPr lang="en-US" altLang="zh-CN" sz="2000" baseline="30000" dirty="0">
                <a:latin typeface="Bitstream Vera Sans Mono" pitchFamily="49" charset="0"/>
                <a:ea typeface="宋体" pitchFamily="2" charset="-122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181600" y="819090"/>
              <a:ext cx="5334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AU" sz="1800" b="1" dirty="0" smtClean="0">
                  <a:solidFill>
                    <a:schemeClr val="tx1"/>
                  </a:solidFill>
                  <a:latin typeface="Garamond" pitchFamily="18" charset="0"/>
                </a:rPr>
                <a:t>CN1</a:t>
              </a:r>
              <a:endPara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60198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k1,k2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62800" y="6248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k1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495800" y="5105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k1,k2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495800" y="44958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k1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495800" y="3962400"/>
            <a:ext cx="6096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chemeClr val="tx1"/>
                </a:solidFill>
                <a:latin typeface="Garamond" pitchFamily="18" charset="0"/>
              </a:rPr>
              <a:t>k2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791200" y="4876800"/>
            <a:ext cx="1066800" cy="685800"/>
          </a:xfrm>
          <a:prstGeom prst="rect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934200" y="4876800"/>
            <a:ext cx="533400" cy="6858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467600" y="4876800"/>
            <a:ext cx="533400" cy="685800"/>
          </a:xfrm>
          <a:prstGeom prst="rect">
            <a:avLst/>
          </a:prstGeom>
          <a:solidFill>
            <a:srgbClr val="00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91200" y="4495800"/>
            <a:ext cx="1066800" cy="381000"/>
          </a:xfrm>
          <a:prstGeom prst="rect">
            <a:avLst/>
          </a:prstGeom>
          <a:solidFill>
            <a:srgbClr val="CC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934200" y="4495800"/>
            <a:ext cx="533400" cy="3810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467600" y="4495800"/>
            <a:ext cx="533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791200" y="3733800"/>
            <a:ext cx="10668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934200" y="3733800"/>
            <a:ext cx="533400" cy="762000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467600" y="3733800"/>
            <a:ext cx="533400" cy="762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79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5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  <p:bldP spid="33" grpId="0"/>
      <p:bldP spid="47" grpId="0"/>
      <p:bldP spid="48" grpId="0"/>
      <p:bldP spid="49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4" grpId="0" animBg="1"/>
      <p:bldP spid="55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55896"/>
            <a:ext cx="8991600" cy="1100138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Supporting Keyword Search on DB – Challenges /1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995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  Semantics: keyword queries are ambiguous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How to infer the query semantics and find relevant answers?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How to effectively rank the results in the order of their relevance?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How to help users analyze results?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How to evaluate the quality of search results?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C96CF3-54A1-4E7A-B5E9-D9231DFC66C1}" type="slidenum">
              <a:rPr lang="zh-CN" altLang="en-US" smtClean="0">
                <a:ea typeface="宋体" pitchFamily="2" charset="-122"/>
              </a:rPr>
              <a:pPr/>
              <a:t>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024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B6F51F18-F957-4A37-B08E-A05F5E69BA28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Using Semi-joins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Qin et al, “Keyword Search in Databases: The Power of RDBMS”, </a:t>
            </a:r>
            <a:r>
              <a:rPr lang="en-AU" b="1" i="1" dirty="0" smtClean="0">
                <a:solidFill>
                  <a:srgbClr val="0033CC"/>
                </a:solidFill>
              </a:rPr>
              <a:t>SIGMOD 2009</a:t>
            </a:r>
          </a:p>
          <a:p>
            <a:pPr lvl="1"/>
            <a:r>
              <a:rPr lang="en-AU" dirty="0" smtClean="0"/>
              <a:t>Tomorrow morning</a:t>
            </a:r>
          </a:p>
          <a:p>
            <a:pPr lvl="1"/>
            <a:r>
              <a:rPr lang="en-AU" dirty="0" smtClean="0"/>
              <a:t>Research Session 18: Keyword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80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 bwMode="auto">
          <a:xfrm>
            <a:off x="6096000" y="1371600"/>
            <a:ext cx="2895600" cy="198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096000" y="3581400"/>
            <a:ext cx="2895600" cy="2895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zh-CN" dirty="0" smtClean="0"/>
              <a:t>Comparing Result Definitions</a:t>
            </a:r>
            <a:endParaRPr lang="en-US" altLang="zh-CN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19212"/>
            <a:ext cx="8229600" cy="4776788"/>
          </a:xfrm>
        </p:spPr>
        <p:txBody>
          <a:bodyPr/>
          <a:lstStyle/>
          <a:p>
            <a:pPr eaLnBrk="1" hangingPunct="1"/>
            <a:r>
              <a:rPr lang="en-AU" altLang="zh-CN" sz="2800" dirty="0" smtClean="0"/>
              <a:t>Using schema?</a:t>
            </a:r>
          </a:p>
          <a:p>
            <a:pPr lvl="1" eaLnBrk="1" hangingPunct="1"/>
            <a:endParaRPr lang="en-AU" altLang="zh-CN" sz="2400" dirty="0" smtClean="0"/>
          </a:p>
          <a:p>
            <a:pPr lvl="2" eaLnBrk="1" hangingPunct="1"/>
            <a:endParaRPr lang="en-US" altLang="zh-CN" sz="2000" dirty="0" smtClean="0"/>
          </a:p>
          <a:p>
            <a:pPr eaLnBrk="1" hangingPunct="1"/>
            <a:endParaRPr lang="en-US" altLang="zh-CN" sz="2800" dirty="0" smtClean="0"/>
          </a:p>
          <a:p>
            <a:pPr eaLnBrk="1" hangingPunct="1"/>
            <a:endParaRPr lang="en-US" altLang="zh-CN" sz="2800" dirty="0" smtClean="0"/>
          </a:p>
          <a:p>
            <a:pPr eaLnBrk="1" hangingPunct="1">
              <a:buNone/>
            </a:pPr>
            <a:endParaRPr lang="en-US" altLang="zh-CN" sz="2800" dirty="0" smtClean="0"/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800" dirty="0" smtClean="0"/>
              <a:t>Differences between def’s</a:t>
            </a:r>
          </a:p>
          <a:p>
            <a:pPr lvl="1" eaLnBrk="1" hangingPunct="1"/>
            <a:r>
              <a:rPr lang="en-US" altLang="zh-CN" sz="2400" dirty="0" smtClean="0"/>
              <a:t>Bias</a:t>
            </a:r>
          </a:p>
          <a:p>
            <a:pPr lvl="1" eaLnBrk="1" hangingPunct="1"/>
            <a:r>
              <a:rPr lang="en-US" altLang="zh-CN" sz="2400" dirty="0" smtClean="0"/>
              <a:t>Computational complexity</a:t>
            </a:r>
          </a:p>
          <a:p>
            <a:pPr lvl="1" eaLnBrk="1" hangingPunct="1"/>
            <a:r>
              <a:rPr lang="en-US" altLang="zh-CN" sz="2400" dirty="0" smtClean="0"/>
              <a:t>Redundancy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905000"/>
          <a:ext cx="5562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644"/>
                <a:gridCol w="1691829"/>
                <a:gridCol w="274212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Schema-based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Schema-free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RDBMS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(Group)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Steiner Tree,</a:t>
                      </a:r>
                      <a:r>
                        <a:rPr lang="en-AU" baseline="0" dirty="0" smtClean="0"/>
                        <a:t> Distinct root semantics, Subgraph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XML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XSEarch</a:t>
                      </a:r>
                      <a:r>
                        <a:rPr lang="en-AU" baseline="0" dirty="0" smtClean="0"/>
                        <a:t>, </a:t>
                      </a:r>
                      <a:r>
                        <a:rPr lang="en-AU" dirty="0" smtClean="0"/>
                        <a:t>Entities,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LCA and its variants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7467600" y="14478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467600" y="22098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53200" y="2895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305800" y="2895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</a:p>
        </p:txBody>
      </p:sp>
      <p:cxnSp>
        <p:nvCxnSpPr>
          <p:cNvPr id="11" name="Elbow Connector 10"/>
          <p:cNvCxnSpPr>
            <a:stCxn id="7" idx="4"/>
            <a:endCxn id="8" idx="0"/>
          </p:cNvCxnSpPr>
          <p:nvPr/>
        </p:nvCxnSpPr>
        <p:spPr bwMode="auto">
          <a:xfrm rot="5400000">
            <a:off x="7391400" y="1981200"/>
            <a:ext cx="457200" cy="158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Curved Connector 11"/>
          <p:cNvCxnSpPr>
            <a:stCxn id="8" idx="5"/>
            <a:endCxn id="10" idx="0"/>
          </p:cNvCxnSpPr>
          <p:nvPr/>
        </p:nvCxnSpPr>
        <p:spPr bwMode="auto">
          <a:xfrm rot="16200000" flipH="1">
            <a:off x="7880163" y="2317562"/>
            <a:ext cx="425637" cy="73043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Curved Connector 12"/>
          <p:cNvCxnSpPr>
            <a:stCxn id="9" idx="7"/>
            <a:endCxn id="8" idx="3"/>
          </p:cNvCxnSpPr>
          <p:nvPr/>
        </p:nvCxnSpPr>
        <p:spPr bwMode="auto">
          <a:xfrm rot="5400000" flipH="1" flipV="1">
            <a:off x="6927663" y="2355663"/>
            <a:ext cx="470274" cy="69887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Curved Connector 23"/>
          <p:cNvCxnSpPr>
            <a:stCxn id="9" idx="0"/>
            <a:endCxn id="7" idx="2"/>
          </p:cNvCxnSpPr>
          <p:nvPr/>
        </p:nvCxnSpPr>
        <p:spPr bwMode="auto">
          <a:xfrm rot="5400000" flipH="1" flipV="1">
            <a:off x="6438900" y="1866900"/>
            <a:ext cx="1295400" cy="762000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Curved Connector 26"/>
          <p:cNvCxnSpPr>
            <a:stCxn id="10" idx="7"/>
            <a:endCxn id="7" idx="6"/>
          </p:cNvCxnSpPr>
          <p:nvPr/>
        </p:nvCxnSpPr>
        <p:spPr bwMode="auto">
          <a:xfrm rot="16200000" flipV="1">
            <a:off x="7499164" y="1873437"/>
            <a:ext cx="1340037" cy="793563"/>
          </a:xfrm>
          <a:prstGeom prst="curved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7315200" y="19050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010400" y="27432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924800" y="27432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0574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458200" y="2057400"/>
            <a:ext cx="3048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i="1" dirty="0" smtClean="0">
                <a:solidFill>
                  <a:srgbClr val="0066FF"/>
                </a:solidFill>
                <a:latin typeface="Garamond" pitchFamily="18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781800" y="13716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019800" y="27432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534400" y="2743200"/>
            <a:ext cx="609600" cy="228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800" b="1" dirty="0" smtClean="0">
                <a:solidFill>
                  <a:srgbClr val="C00000"/>
                </a:solidFill>
                <a:latin typeface="Garamond" pitchFamily="18" charset="0"/>
              </a:rPr>
              <a:t>k3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7543800" y="3733800"/>
            <a:ext cx="304800" cy="304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543800" y="4419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8382000" y="4419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</a:p>
        </p:txBody>
      </p:sp>
      <p:cxnSp>
        <p:nvCxnSpPr>
          <p:cNvPr id="42" name="Straight Connector 41"/>
          <p:cNvCxnSpPr>
            <a:stCxn id="24" idx="3"/>
            <a:endCxn id="48" idx="0"/>
          </p:cNvCxnSpPr>
          <p:nvPr/>
        </p:nvCxnSpPr>
        <p:spPr bwMode="auto">
          <a:xfrm rot="5400000">
            <a:off x="7010401" y="3841563"/>
            <a:ext cx="425637" cy="73043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5" name="Straight Connector 44"/>
          <p:cNvCxnSpPr>
            <a:stCxn id="24" idx="4"/>
            <a:endCxn id="26" idx="0"/>
          </p:cNvCxnSpPr>
          <p:nvPr/>
        </p:nvCxnSpPr>
        <p:spPr bwMode="auto">
          <a:xfrm rot="5400000">
            <a:off x="7505700" y="4229100"/>
            <a:ext cx="3810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7" name="Straight Connector 46"/>
          <p:cNvCxnSpPr>
            <a:stCxn id="24" idx="5"/>
            <a:endCxn id="27" idx="0"/>
          </p:cNvCxnSpPr>
          <p:nvPr/>
        </p:nvCxnSpPr>
        <p:spPr bwMode="auto">
          <a:xfrm rot="16200000" flipH="1">
            <a:off x="7956363" y="3841562"/>
            <a:ext cx="425637" cy="73043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6705600" y="4419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7543800" y="4876800"/>
            <a:ext cx="304800" cy="304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6705600" y="6095206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8382000" y="5562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</a:p>
        </p:txBody>
      </p:sp>
      <p:cxnSp>
        <p:nvCxnSpPr>
          <p:cNvPr id="53" name="Straight Connector 52"/>
          <p:cNvCxnSpPr>
            <a:stCxn id="50" idx="3"/>
            <a:endCxn id="56" idx="0"/>
          </p:cNvCxnSpPr>
          <p:nvPr/>
        </p:nvCxnSpPr>
        <p:spPr bwMode="auto">
          <a:xfrm rot="5400000">
            <a:off x="7010401" y="4984563"/>
            <a:ext cx="425637" cy="73043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4" name="Straight Connector 53"/>
          <p:cNvCxnSpPr>
            <a:stCxn id="56" idx="4"/>
            <a:endCxn id="51" idx="0"/>
          </p:cNvCxnSpPr>
          <p:nvPr/>
        </p:nvCxnSpPr>
        <p:spPr bwMode="auto">
          <a:xfrm rot="5400000">
            <a:off x="6744097" y="5981303"/>
            <a:ext cx="227806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5" name="Straight Connector 54"/>
          <p:cNvCxnSpPr>
            <a:stCxn id="50" idx="5"/>
            <a:endCxn id="52" idx="0"/>
          </p:cNvCxnSpPr>
          <p:nvPr/>
        </p:nvCxnSpPr>
        <p:spPr bwMode="auto">
          <a:xfrm rot="16200000" flipH="1">
            <a:off x="7956363" y="4984562"/>
            <a:ext cx="425637" cy="73043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6705600" y="5562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24750" y="6553200"/>
            <a:ext cx="1150938" cy="215900"/>
          </a:xfrm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81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49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 Definition and Algorithms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discussed result definition and query processing on three data models</a:t>
            </a:r>
          </a:p>
          <a:p>
            <a:pPr lvl="1"/>
            <a:r>
              <a:rPr lang="en-US" dirty="0" smtClean="0"/>
              <a:t>Trees </a:t>
            </a:r>
          </a:p>
          <a:p>
            <a:pPr lvl="1"/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Nested Graphs</a:t>
            </a:r>
          </a:p>
          <a:p>
            <a:r>
              <a:rPr lang="en-US" dirty="0" smtClean="0"/>
              <a:t>The basis of query result is minimum Group Steiner tree, and later other variants (suitable in different data models)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82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dirty="0" smtClean="0">
                <a:ea typeface="宋体" pitchFamily="2" charset="-122"/>
              </a:rPr>
              <a:t>Query Result Definition and Algorithms</a:t>
            </a:r>
          </a:p>
          <a:p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Ranking</a:t>
            </a:r>
          </a:p>
          <a:p>
            <a:r>
              <a:rPr lang="en-US" altLang="zh-CN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dirty="0" smtClean="0">
                <a:ea typeface="宋体" pitchFamily="2" charset="-122"/>
              </a:rPr>
              <a:t>Result Analysis and Evaluation</a:t>
            </a:r>
          </a:p>
          <a:p>
            <a:r>
              <a:rPr lang="en-US" altLang="zh-CN" dirty="0" smtClean="0">
                <a:ea typeface="宋体" pitchFamily="2" charset="-122"/>
              </a:rPr>
              <a:t>Search Distributed Databases</a:t>
            </a:r>
          </a:p>
          <a:p>
            <a:r>
              <a:rPr lang="en-US" altLang="zh-CN" dirty="0" smtClean="0">
                <a:ea typeface="宋体" pitchFamily="2" charset="-122"/>
              </a:rPr>
              <a:t>Future Research Directions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83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Ranking Schemes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Ranking is important for keyword search</a:t>
            </a:r>
          </a:p>
          <a:p>
            <a:pPr lvl="1"/>
            <a:r>
              <a:rPr lang="en-AU" dirty="0" smtClean="0"/>
              <a:t>On the Web</a:t>
            </a:r>
          </a:p>
          <a:p>
            <a:pPr lvl="1"/>
            <a:r>
              <a:rPr lang="en-AU" dirty="0" smtClean="0"/>
              <a:t>On databases</a:t>
            </a:r>
          </a:p>
          <a:p>
            <a:r>
              <a:rPr lang="en-AU" dirty="0" smtClean="0"/>
              <a:t>Illustrate existing ranking schemes</a:t>
            </a:r>
          </a:p>
          <a:p>
            <a:pPr lvl="1"/>
            <a:r>
              <a:rPr lang="en-AU" dirty="0" smtClean="0"/>
              <a:t>Simple </a:t>
            </a:r>
            <a:r>
              <a:rPr lang="en-AU" dirty="0" smtClean="0">
                <a:sym typeface="Wingdings" pitchFamily="2" charset="2"/>
              </a:rPr>
              <a:t> </a:t>
            </a:r>
            <a:r>
              <a:rPr lang="en-AU" dirty="0" smtClean="0"/>
              <a:t>IR-based + </a:t>
            </a:r>
            <a:r>
              <a:rPr lang="en-AU" dirty="0" smtClean="0">
                <a:sym typeface="Wingdings" pitchFamily="2" charset="2"/>
              </a:rPr>
              <a:t>other factors considered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84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Proximity /1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Total proximity</a:t>
            </a:r>
          </a:p>
          <a:p>
            <a:pPr lvl="1"/>
            <a:r>
              <a:rPr lang="en-AU" dirty="0" smtClean="0"/>
              <a:t>Group Steiner tree</a:t>
            </a:r>
          </a:p>
          <a:p>
            <a:r>
              <a:rPr lang="en-AU" dirty="0" smtClean="0"/>
              <a:t>Proximity to root/center</a:t>
            </a:r>
          </a:p>
          <a:p>
            <a:pPr lvl="1"/>
            <a:r>
              <a:rPr lang="en-AU" dirty="0" smtClean="0"/>
              <a:t>Distinct root semantics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85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8" name="Oval 7"/>
          <p:cNvSpPr/>
          <p:nvPr/>
        </p:nvSpPr>
        <p:spPr bwMode="auto">
          <a:xfrm rot="21238877">
            <a:off x="6668111" y="567124"/>
            <a:ext cx="2147043" cy="957466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grpSp>
        <p:nvGrpSpPr>
          <p:cNvPr id="7" name="Group 30"/>
          <p:cNvGrpSpPr>
            <a:grpSpLocks noChangeAspect="1"/>
          </p:cNvGrpSpPr>
          <p:nvPr/>
        </p:nvGrpSpPr>
        <p:grpSpPr>
          <a:xfrm>
            <a:off x="5105400" y="533400"/>
            <a:ext cx="3440430" cy="1600200"/>
            <a:chOff x="5257800" y="1600198"/>
            <a:chExt cx="3276600" cy="1523998"/>
          </a:xfrm>
        </p:grpSpPr>
        <p:sp>
          <p:nvSpPr>
            <p:cNvPr id="10" name="Oval 9"/>
            <p:cNvSpPr/>
            <p:nvPr/>
          </p:nvSpPr>
          <p:spPr bwMode="auto">
            <a:xfrm>
              <a:off x="6629400" y="1600198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629400" y="2590797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858000" y="2057397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57800" y="1981198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715000" y="2133597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34000" y="2590797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848600" y="1676398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305800" y="2057397"/>
              <a:ext cx="228600" cy="22860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696200" y="2209797"/>
              <a:ext cx="228600" cy="22860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229600" y="2514597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848600" y="2895596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21" name="Straight Connector 20"/>
            <p:cNvCxnSpPr>
              <a:stCxn id="14" idx="6"/>
              <a:endCxn id="10" idx="2"/>
            </p:cNvCxnSpPr>
            <p:nvPr/>
          </p:nvCxnSpPr>
          <p:spPr bwMode="auto">
            <a:xfrm flipV="1">
              <a:off x="5943600" y="1714498"/>
              <a:ext cx="685800" cy="53339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>
              <a:stCxn id="12" idx="6"/>
              <a:endCxn id="16" idx="2"/>
            </p:cNvCxnSpPr>
            <p:nvPr/>
          </p:nvCxnSpPr>
          <p:spPr bwMode="auto">
            <a:xfrm flipV="1">
              <a:off x="7086600" y="1790698"/>
              <a:ext cx="762000" cy="38099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>
              <a:stCxn id="16" idx="6"/>
              <a:endCxn id="17" idx="0"/>
            </p:cNvCxnSpPr>
            <p:nvPr/>
          </p:nvCxnSpPr>
          <p:spPr bwMode="auto">
            <a:xfrm>
              <a:off x="8077200" y="1790698"/>
              <a:ext cx="342900" cy="266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" name="Straight Arrow Connector 23"/>
            <p:cNvCxnSpPr>
              <a:stCxn id="13" idx="6"/>
              <a:endCxn id="14" idx="2"/>
            </p:cNvCxnSpPr>
            <p:nvPr/>
          </p:nvCxnSpPr>
          <p:spPr bwMode="auto">
            <a:xfrm>
              <a:off x="5486400" y="2095497"/>
              <a:ext cx="2286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5" name="Straight Arrow Connector 24"/>
            <p:cNvCxnSpPr>
              <a:stCxn id="13" idx="7"/>
              <a:endCxn id="10" idx="2"/>
            </p:cNvCxnSpPr>
            <p:nvPr/>
          </p:nvCxnSpPr>
          <p:spPr bwMode="auto">
            <a:xfrm rot="5400000" flipH="1" flipV="1">
              <a:off x="5891073" y="1276347"/>
              <a:ext cx="300178" cy="11764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Arrow Connector 25"/>
            <p:cNvCxnSpPr>
              <a:stCxn id="13" idx="4"/>
              <a:endCxn id="15" idx="0"/>
            </p:cNvCxnSpPr>
            <p:nvPr/>
          </p:nvCxnSpPr>
          <p:spPr bwMode="auto">
            <a:xfrm rot="16200000" flipH="1">
              <a:off x="5219700" y="2362196"/>
              <a:ext cx="380999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>
              <a:stCxn id="15" idx="6"/>
              <a:endCxn id="18" idx="2"/>
            </p:cNvCxnSpPr>
            <p:nvPr/>
          </p:nvCxnSpPr>
          <p:spPr bwMode="auto">
            <a:xfrm flipV="1">
              <a:off x="5562600" y="2324096"/>
              <a:ext cx="2133600" cy="38099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" name="Straight Arrow Connector 27"/>
            <p:cNvCxnSpPr>
              <a:stCxn id="11" idx="6"/>
              <a:endCxn id="19" idx="2"/>
            </p:cNvCxnSpPr>
            <p:nvPr/>
          </p:nvCxnSpPr>
          <p:spPr bwMode="auto">
            <a:xfrm flipV="1">
              <a:off x="6858000" y="2628896"/>
              <a:ext cx="1371600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Arrow Connector 28"/>
            <p:cNvCxnSpPr>
              <a:stCxn id="10" idx="5"/>
              <a:endCxn id="12" idx="0"/>
            </p:cNvCxnSpPr>
            <p:nvPr/>
          </p:nvCxnSpPr>
          <p:spPr bwMode="auto">
            <a:xfrm rot="16200000" flipH="1">
              <a:off x="6767373" y="1852469"/>
              <a:ext cx="262078" cy="1477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0" name="Straight Arrow Connector 29"/>
            <p:cNvCxnSpPr>
              <a:stCxn id="15" idx="5"/>
              <a:endCxn id="11" idx="2"/>
            </p:cNvCxnSpPr>
            <p:nvPr/>
          </p:nvCxnSpPr>
          <p:spPr bwMode="auto">
            <a:xfrm rot="5400000" flipH="1" flipV="1">
              <a:off x="6038850" y="2195368"/>
              <a:ext cx="80822" cy="11002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1" name="Straight Arrow Connector 30"/>
            <p:cNvCxnSpPr>
              <a:stCxn id="11" idx="5"/>
              <a:endCxn id="20" idx="2"/>
            </p:cNvCxnSpPr>
            <p:nvPr/>
          </p:nvCxnSpPr>
          <p:spPr bwMode="auto">
            <a:xfrm rot="16200000" flipH="1">
              <a:off x="7224573" y="2385869"/>
              <a:ext cx="223978" cy="102407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2" name="Straight Connector 31"/>
            <p:cNvCxnSpPr>
              <a:endCxn id="18" idx="0"/>
            </p:cNvCxnSpPr>
            <p:nvPr/>
          </p:nvCxnSpPr>
          <p:spPr bwMode="auto">
            <a:xfrm rot="5400000">
              <a:off x="7715247" y="2000248"/>
              <a:ext cx="304800" cy="1143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>
              <a:stCxn id="19" idx="1"/>
              <a:endCxn id="18" idx="5"/>
            </p:cNvCxnSpPr>
            <p:nvPr/>
          </p:nvCxnSpPr>
          <p:spPr bwMode="auto">
            <a:xfrm rot="16200000" flipV="1">
              <a:off x="8005622" y="2290622"/>
              <a:ext cx="143156" cy="37175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Proximity /2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Proximity between keyword nodes</a:t>
            </a:r>
          </a:p>
          <a:p>
            <a:pPr lvl="1"/>
            <a:r>
              <a:rPr lang="en-AU" dirty="0" smtClean="0"/>
              <a:t>EASE: 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XRank:</a:t>
            </a:r>
          </a:p>
          <a:p>
            <a:pPr lvl="2"/>
            <a:r>
              <a:rPr lang="en-AU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AU" dirty="0" smtClean="0"/>
              <a:t> is the smallest text window in </a:t>
            </a:r>
            <a:r>
              <a:rPr lang="en-AU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AU" dirty="0" smtClean="0"/>
              <a:t> that contains all search keywords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86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graphicFrame>
        <p:nvGraphicFramePr>
          <p:cNvPr id="474113" name="Object 1"/>
          <p:cNvGraphicFramePr>
            <a:graphicFrameLocks noChangeAspect="1"/>
          </p:cNvGraphicFramePr>
          <p:nvPr/>
        </p:nvGraphicFramePr>
        <p:xfrm>
          <a:off x="914400" y="2895600"/>
          <a:ext cx="7164387" cy="1131888"/>
        </p:xfrm>
        <a:graphic>
          <a:graphicData uri="http://schemas.openxmlformats.org/presentationml/2006/ole">
            <p:oleObj spid="_x0000_s474114" name="Formula" r:id="rId4" imgW="3614760" imgH="571680" progId="Equation.Ribbit">
              <p:embed/>
            </p:oleObj>
          </a:graphicData>
        </a:graphic>
      </p:graphicFrame>
      <p:graphicFrame>
        <p:nvGraphicFramePr>
          <p:cNvPr id="479235" name="Object 3"/>
          <p:cNvGraphicFramePr>
            <a:graphicFrameLocks noChangeAspect="1"/>
          </p:cNvGraphicFramePr>
          <p:nvPr/>
        </p:nvGraphicFramePr>
        <p:xfrm>
          <a:off x="2819400" y="4419600"/>
          <a:ext cx="3786188" cy="428625"/>
        </p:xfrm>
        <a:graphic>
          <a:graphicData uri="http://schemas.openxmlformats.org/presentationml/2006/ole">
            <p:oleObj spid="_x0000_s474115" name="Formula" r:id="rId5" imgW="1569960" imgH="17784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Assigning Node Weights /1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Based on graph structure</a:t>
            </a:r>
          </a:p>
          <a:p>
            <a:pPr lvl="1"/>
            <a:r>
              <a:rPr lang="en-AU" dirty="0" smtClean="0"/>
              <a:t> BANKS</a:t>
            </a:r>
          </a:p>
          <a:p>
            <a:pPr lvl="2"/>
            <a:r>
              <a:rPr lang="en-AU" dirty="0" smtClean="0"/>
              <a:t>Nodes: 	</a:t>
            </a:r>
          </a:p>
          <a:p>
            <a:pPr lvl="2"/>
            <a:r>
              <a:rPr lang="en-AU" dirty="0" smtClean="0">
                <a:solidFill>
                  <a:srgbClr val="0033CC"/>
                </a:solidFill>
              </a:rPr>
              <a:t>Edges :</a:t>
            </a:r>
            <a:r>
              <a:rPr lang="en-AU" dirty="0" smtClean="0"/>
              <a:t> 	</a:t>
            </a:r>
            <a:endParaRPr lang="nl-NL" dirty="0" smtClean="0"/>
          </a:p>
          <a:p>
            <a:pPr lvl="1"/>
            <a:r>
              <a:rPr lang="nl-NL" dirty="0" smtClean="0"/>
              <a:t>PageRank-like methods</a:t>
            </a:r>
          </a:p>
          <a:p>
            <a:pPr lvl="2"/>
            <a:r>
              <a:rPr lang="en-AU" dirty="0" smtClean="0"/>
              <a:t>XRank </a:t>
            </a:r>
            <a:r>
              <a:rPr lang="en-AU" baseline="30000" dirty="0" smtClean="0"/>
              <a:t>[Guo et al, SIGMOD03]</a:t>
            </a:r>
            <a:endParaRPr lang="en-AU" dirty="0" smtClean="0"/>
          </a:p>
          <a:p>
            <a:pPr lvl="2"/>
            <a:r>
              <a:rPr lang="en-AU" dirty="0" smtClean="0"/>
              <a:t>ObjectRank </a:t>
            </a:r>
            <a:r>
              <a:rPr lang="en-AU" baseline="30000" dirty="0" smtClean="0"/>
              <a:t>[Balmin et al, VLDB04]</a:t>
            </a:r>
            <a:r>
              <a:rPr lang="en-AU" dirty="0" smtClean="0"/>
              <a:t> : considers both Global ObjectRank and Keyword-specific ObjectRank</a:t>
            </a:r>
          </a:p>
          <a:p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A0FD6-FBDF-46BA-8E06-076EED68CE90}" type="slidenum">
              <a:rPr lang="zh-CN" altLang="en-US" smtClean="0"/>
              <a:pPr>
                <a:defRPr/>
              </a:pPr>
              <a:t>87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pPr>
              <a:defRPr/>
            </a:pPr>
            <a:fld id="{B0D901E2-A7C9-419C-8481-F1FCEE15DB50}" type="datetime1">
              <a:rPr lang="zh-CN" altLang="en-US" smtClean="0"/>
              <a:pPr>
                <a:defRPr/>
              </a:pPr>
              <a:t>2009/7/15</a:t>
            </a:fld>
            <a:endParaRPr lang="en-US" altLang="zh-C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98750" y="3352800"/>
          <a:ext cx="5988050" cy="352425"/>
        </p:xfrm>
        <a:graphic>
          <a:graphicData uri="http://schemas.openxmlformats.org/presentationml/2006/ole">
            <p:oleObj spid="_x0000_s475138" name="Formula" r:id="rId3" imgW="3020400" imgH="177840" progId="Equation.Ribbit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84463" y="2895600"/>
          <a:ext cx="1671637" cy="352425"/>
        </p:xfrm>
        <a:graphic>
          <a:graphicData uri="http://schemas.openxmlformats.org/presentationml/2006/ole">
            <p:oleObj spid="_x0000_s475139" name="Formula" r:id="rId4" imgW="843480" imgH="17784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5638800" y="1524000"/>
            <a:ext cx="2209800" cy="381000"/>
          </a:xfrm>
          <a:prstGeom prst="roundRect">
            <a:avLst/>
          </a:prstGeom>
          <a:solidFill>
            <a:srgbClr val="66FF6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638800" y="1981200"/>
            <a:ext cx="2286000" cy="457200"/>
          </a:xfrm>
          <a:prstGeom prst="round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001000" y="1524000"/>
            <a:ext cx="9906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18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Assigning Node Weights /2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79950"/>
          </a:xfrm>
        </p:spPr>
        <p:txBody>
          <a:bodyPr/>
          <a:lstStyle/>
          <a:p>
            <a:r>
              <a:rPr lang="en-AU" dirty="0" smtClean="0"/>
              <a:t>TF*IDF based:</a:t>
            </a:r>
          </a:p>
          <a:p>
            <a:pPr lvl="1"/>
            <a:r>
              <a:rPr lang="en-AU" dirty="0" smtClean="0"/>
              <a:t>Discover/EASE</a:t>
            </a:r>
          </a:p>
          <a:p>
            <a:pPr lvl="1"/>
            <a:r>
              <a:rPr lang="en-AU" dirty="0" smtClean="0"/>
              <a:t>[Liu et al, SIGMOD06]</a:t>
            </a:r>
          </a:p>
          <a:p>
            <a:pPr lvl="2"/>
            <a:r>
              <a:rPr lang="en-AU" dirty="0" smtClean="0"/>
              <a:t> 	</a:t>
            </a:r>
          </a:p>
          <a:p>
            <a:pPr lvl="1">
              <a:buNone/>
            </a:pPr>
            <a:endParaRPr lang="en-AU" dirty="0" smtClean="0"/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SPARK</a:t>
            </a:r>
          </a:p>
          <a:p>
            <a:pPr lvl="2"/>
            <a:r>
              <a:rPr lang="en-AU" dirty="0" smtClean="0"/>
              <a:t>but </a:t>
            </a:r>
            <a:r>
              <a:rPr lang="en-AU" i="1" dirty="0" smtClean="0">
                <a:solidFill>
                  <a:srgbClr val="0033CC"/>
                </a:solidFill>
              </a:rPr>
              <a:t>not</a:t>
            </a:r>
            <a:r>
              <a:rPr lang="en-AU" dirty="0" smtClean="0"/>
              <a:t> at the node level</a:t>
            </a:r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88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graphicFrame>
        <p:nvGraphicFramePr>
          <p:cNvPr id="565251" name="Object 3"/>
          <p:cNvGraphicFramePr>
            <a:graphicFrameLocks noChangeAspect="1"/>
          </p:cNvGraphicFramePr>
          <p:nvPr/>
        </p:nvGraphicFramePr>
        <p:xfrm>
          <a:off x="3352800" y="1600200"/>
          <a:ext cx="5592119" cy="830263"/>
        </p:xfrm>
        <a:graphic>
          <a:graphicData uri="http://schemas.openxmlformats.org/presentationml/2006/ole">
            <p:oleObj spid="_x0000_s476162" name="Equation" r:id="rId3" imgW="2908080" imgH="431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05000" y="3352800"/>
          <a:ext cx="5397500" cy="352425"/>
        </p:xfrm>
        <a:graphic>
          <a:graphicData uri="http://schemas.openxmlformats.org/presentationml/2006/ole">
            <p:oleObj spid="_x0000_s476163" name="Formula" r:id="rId4" imgW="2723040" imgH="177840" progId="Equation.Ribbit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05000" y="3657600"/>
          <a:ext cx="2336800" cy="714375"/>
        </p:xfrm>
        <a:graphic>
          <a:graphicData uri="http://schemas.openxmlformats.org/presentationml/2006/ole">
            <p:oleObj spid="_x0000_s476164" name="Formula" r:id="rId5" imgW="1180080" imgH="359640" progId="Equation.Ribbit">
              <p:embed/>
            </p:oleObj>
          </a:graphicData>
        </a:graphic>
      </p:graphicFrame>
      <p:cxnSp>
        <p:nvCxnSpPr>
          <p:cNvPr id="17" name="Shape 16"/>
          <p:cNvCxnSpPr>
            <a:endCxn id="12" idx="2"/>
          </p:cNvCxnSpPr>
          <p:nvPr/>
        </p:nvCxnSpPr>
        <p:spPr bwMode="auto">
          <a:xfrm flipV="1">
            <a:off x="4953000" y="2438400"/>
            <a:ext cx="1828800" cy="914400"/>
          </a:xfrm>
          <a:prstGeom prst="curvedConnector2">
            <a:avLst/>
          </a:prstGeom>
          <a:noFill/>
          <a:ln w="2540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9" name="Shape 18"/>
          <p:cNvCxnSpPr>
            <a:endCxn id="11" idx="2"/>
          </p:cNvCxnSpPr>
          <p:nvPr/>
        </p:nvCxnSpPr>
        <p:spPr bwMode="auto">
          <a:xfrm flipV="1">
            <a:off x="4495800" y="2438400"/>
            <a:ext cx="4000500" cy="1600200"/>
          </a:xfrm>
          <a:prstGeom prst="curvedConnector2">
            <a:avLst/>
          </a:prstGeom>
          <a:noFill/>
          <a:ln w="25400" cap="flat" cmpd="sng" algn="ctr">
            <a:solidFill>
              <a:srgbClr val="0066FF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Score Aggregate Function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5715000" cy="4679950"/>
          </a:xfrm>
        </p:spPr>
        <p:txBody>
          <a:bodyPr/>
          <a:lstStyle/>
          <a:p>
            <a:r>
              <a:rPr lang="en-AU" sz="2800" dirty="0" smtClean="0"/>
              <a:t>Combine s(node</a:t>
            </a:r>
            <a:r>
              <a:rPr lang="en-AU" sz="2800" baseline="-25000" dirty="0" smtClean="0"/>
              <a:t>i</a:t>
            </a:r>
            <a:r>
              <a:rPr lang="en-AU" sz="2800" dirty="0" smtClean="0"/>
              <a:t>) into a final score for ranking	</a:t>
            </a:r>
          </a:p>
          <a:p>
            <a:pPr lvl="1"/>
            <a:r>
              <a:rPr lang="en-AU" sz="2400" dirty="0" smtClean="0"/>
              <a:t>BANKS: agg(edge) * agg(node)</a:t>
            </a:r>
            <a:r>
              <a:rPr lang="en-AU" sz="2400" baseline="30000" dirty="0" smtClean="0">
                <a:sym typeface="Symbol"/>
              </a:rPr>
              <a:t></a:t>
            </a:r>
            <a:endParaRPr lang="en-AU" sz="2400" baseline="30000" dirty="0" smtClean="0"/>
          </a:p>
          <a:p>
            <a:pPr lvl="1"/>
            <a:r>
              <a:rPr lang="en-AU" sz="2400" dirty="0" smtClean="0"/>
              <a:t>DISCOVER: </a:t>
            </a:r>
            <a:r>
              <a:rPr lang="en-AU" sz="2400" dirty="0" smtClean="0">
                <a:sym typeface="Symbol"/>
              </a:rPr>
              <a:t></a:t>
            </a:r>
            <a:r>
              <a:rPr lang="en-AU" sz="2400" baseline="-25000" dirty="0" smtClean="0">
                <a:sym typeface="Symbol"/>
              </a:rPr>
              <a:t>n</a:t>
            </a:r>
            <a:r>
              <a:rPr lang="en-AU" sz="2400" dirty="0" smtClean="0">
                <a:sym typeface="Symbol"/>
              </a:rPr>
              <a:t> s(n)</a:t>
            </a:r>
            <a:r>
              <a:rPr lang="en-AU" sz="2400" dirty="0" smtClean="0"/>
              <a:t> / size_normalization</a:t>
            </a:r>
          </a:p>
          <a:p>
            <a:pPr lvl="1"/>
            <a:r>
              <a:rPr lang="en-AU" sz="2400" dirty="0" smtClean="0"/>
              <a:t>[Liu et al, SIGMOD06]: </a:t>
            </a:r>
          </a:p>
          <a:p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smtClean="0"/>
              <a:t>Problem</a:t>
            </a:r>
          </a:p>
          <a:p>
            <a:pPr lvl="1"/>
            <a:r>
              <a:rPr lang="en-AU" sz="2400" dirty="0" smtClean="0"/>
              <a:t>Raw </a:t>
            </a:r>
            <a:r>
              <a:rPr lang="en-AU" sz="2400" dirty="0" err="1" smtClean="0"/>
              <a:t>tf</a:t>
            </a:r>
            <a:r>
              <a:rPr lang="en-AU" sz="2400" dirty="0" smtClean="0"/>
              <a:t> values are not well attenuated </a:t>
            </a:r>
          </a:p>
          <a:p>
            <a:pPr lvl="1"/>
            <a:endParaRPr lang="en-AU" sz="2400" dirty="0" smtClean="0"/>
          </a:p>
          <a:p>
            <a:endParaRPr lang="en-AU" sz="2800" dirty="0" smtClean="0"/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dirty="0" smtClean="0"/>
              <a:t>SIGMOD09 Tutorial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89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grpSp>
        <p:nvGrpSpPr>
          <p:cNvPr id="7" name="Group 58"/>
          <p:cNvGrpSpPr/>
          <p:nvPr/>
        </p:nvGrpSpPr>
        <p:grpSpPr>
          <a:xfrm>
            <a:off x="7090410" y="1181100"/>
            <a:ext cx="1760220" cy="800100"/>
            <a:chOff x="7090410" y="1181100"/>
            <a:chExt cx="1760220" cy="800100"/>
          </a:xfrm>
        </p:grpSpPr>
        <p:sp>
          <p:nvSpPr>
            <p:cNvPr id="48" name="Oval 47"/>
            <p:cNvSpPr/>
            <p:nvPr/>
          </p:nvSpPr>
          <p:spPr bwMode="auto">
            <a:xfrm>
              <a:off x="7090410" y="1581150"/>
              <a:ext cx="240030" cy="24003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130540" y="1181100"/>
              <a:ext cx="240030" cy="24003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8610600" y="1581150"/>
              <a:ext cx="240030" cy="24003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970520" y="1741170"/>
              <a:ext cx="240030" cy="24003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53" name="Straight Connector 52"/>
            <p:cNvCxnSpPr>
              <a:stCxn id="48" idx="6"/>
              <a:endCxn id="49" idx="2"/>
            </p:cNvCxnSpPr>
            <p:nvPr/>
          </p:nvCxnSpPr>
          <p:spPr bwMode="auto">
            <a:xfrm flipV="1">
              <a:off x="7330440" y="1301115"/>
              <a:ext cx="800100" cy="40004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4" name="Straight Connector 53"/>
            <p:cNvCxnSpPr>
              <a:stCxn id="49" idx="6"/>
              <a:endCxn id="50" idx="0"/>
            </p:cNvCxnSpPr>
            <p:nvPr/>
          </p:nvCxnSpPr>
          <p:spPr bwMode="auto">
            <a:xfrm>
              <a:off x="8370570" y="1301115"/>
              <a:ext cx="360045" cy="28003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>
              <a:endCxn id="51" idx="0"/>
            </p:cNvCxnSpPr>
            <p:nvPr/>
          </p:nvCxnSpPr>
          <p:spPr bwMode="auto">
            <a:xfrm rot="5400000">
              <a:off x="7990519" y="1521143"/>
              <a:ext cx="320040" cy="12001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8" name="Group 91"/>
          <p:cNvGrpSpPr/>
          <p:nvPr/>
        </p:nvGrpSpPr>
        <p:grpSpPr>
          <a:xfrm>
            <a:off x="6858000" y="2781300"/>
            <a:ext cx="2209800" cy="1181100"/>
            <a:chOff x="6858000" y="2781300"/>
            <a:chExt cx="2209800" cy="1181100"/>
          </a:xfrm>
        </p:grpSpPr>
        <p:grpSp>
          <p:nvGrpSpPr>
            <p:cNvPr id="9" name="Group 59"/>
            <p:cNvGrpSpPr/>
            <p:nvPr/>
          </p:nvGrpSpPr>
          <p:grpSpPr>
            <a:xfrm>
              <a:off x="7078980" y="2781300"/>
              <a:ext cx="1760220" cy="800100"/>
              <a:chOff x="7090410" y="1181100"/>
              <a:chExt cx="1760220" cy="800100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7090410" y="1581150"/>
                <a:ext cx="240030" cy="24003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8130540" y="1181100"/>
                <a:ext cx="240030" cy="24003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8610600" y="1581150"/>
                <a:ext cx="240030" cy="240030"/>
              </a:xfrm>
              <a:prstGeom prst="ellipse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7970520" y="1741170"/>
                <a:ext cx="240030" cy="240030"/>
              </a:xfrm>
              <a:prstGeom prst="ellipse">
                <a:avLst/>
              </a:prstGeom>
              <a:solidFill>
                <a:srgbClr val="0066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cxnSp>
            <p:nvCxnSpPr>
              <p:cNvPr id="65" name="Straight Connector 64"/>
              <p:cNvCxnSpPr>
                <a:stCxn id="61" idx="6"/>
                <a:endCxn id="62" idx="2"/>
              </p:cNvCxnSpPr>
              <p:nvPr/>
            </p:nvCxnSpPr>
            <p:spPr bwMode="auto">
              <a:xfrm flipV="1">
                <a:off x="7330440" y="1301115"/>
                <a:ext cx="800100" cy="40004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6" name="Straight Connector 65"/>
              <p:cNvCxnSpPr>
                <a:stCxn id="62" idx="6"/>
                <a:endCxn id="63" idx="0"/>
              </p:cNvCxnSpPr>
              <p:nvPr/>
            </p:nvCxnSpPr>
            <p:spPr bwMode="auto">
              <a:xfrm>
                <a:off x="8370570" y="1301115"/>
                <a:ext cx="360045" cy="28003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7" name="Straight Connector 66"/>
              <p:cNvCxnSpPr>
                <a:endCxn id="64" idx="0"/>
              </p:cNvCxnSpPr>
              <p:nvPr/>
            </p:nvCxnSpPr>
            <p:spPr bwMode="auto">
              <a:xfrm rot="5400000">
                <a:off x="7990519" y="1521143"/>
                <a:ext cx="320040" cy="12001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68" name="Rectangle 67"/>
            <p:cNvSpPr/>
            <p:nvPr/>
          </p:nvSpPr>
          <p:spPr bwMode="auto">
            <a:xfrm>
              <a:off x="6858000" y="35814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1.2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7772400" y="36576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3.8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8458200" y="35052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0.5</a:t>
              </a:r>
            </a:p>
          </p:txBody>
        </p:sp>
      </p:grpSp>
      <p:sp>
        <p:nvSpPr>
          <p:cNvPr id="74" name="Down Arrow 73"/>
          <p:cNvSpPr/>
          <p:nvPr/>
        </p:nvSpPr>
        <p:spPr bwMode="auto">
          <a:xfrm>
            <a:off x="8001000" y="2209800"/>
            <a:ext cx="304800" cy="381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313347" name="Object 3"/>
          <p:cNvGraphicFramePr>
            <a:graphicFrameLocks noChangeAspect="1"/>
          </p:cNvGraphicFramePr>
          <p:nvPr/>
        </p:nvGraphicFramePr>
        <p:xfrm>
          <a:off x="533400" y="4191000"/>
          <a:ext cx="4459288" cy="762000"/>
        </p:xfrm>
        <a:graphic>
          <a:graphicData uri="http://schemas.openxmlformats.org/presentationml/2006/ole">
            <p:oleObj spid="_x0000_s477186" name="Formula" r:id="rId4" imgW="2249280" imgH="384840" progId="Equation.Ribbit">
              <p:embed/>
            </p:oleObj>
          </a:graphicData>
        </a:graphic>
      </p:graphicFrame>
      <p:grpSp>
        <p:nvGrpSpPr>
          <p:cNvPr id="10" name="Group 92"/>
          <p:cNvGrpSpPr/>
          <p:nvPr/>
        </p:nvGrpSpPr>
        <p:grpSpPr>
          <a:xfrm>
            <a:off x="6858000" y="5219700"/>
            <a:ext cx="2209800" cy="1181100"/>
            <a:chOff x="6858000" y="5219700"/>
            <a:chExt cx="2209800" cy="1181100"/>
          </a:xfrm>
        </p:grpSpPr>
        <p:grpSp>
          <p:nvGrpSpPr>
            <p:cNvPr id="11" name="Group 74"/>
            <p:cNvGrpSpPr/>
            <p:nvPr/>
          </p:nvGrpSpPr>
          <p:grpSpPr>
            <a:xfrm>
              <a:off x="7078980" y="5219700"/>
              <a:ext cx="1760220" cy="800100"/>
              <a:chOff x="7090410" y="1181100"/>
              <a:chExt cx="1760220" cy="800100"/>
            </a:xfrm>
          </p:grpSpPr>
          <p:sp>
            <p:nvSpPr>
              <p:cNvPr id="76" name="Oval 75"/>
              <p:cNvSpPr/>
              <p:nvPr/>
            </p:nvSpPr>
            <p:spPr bwMode="auto">
              <a:xfrm>
                <a:off x="7090410" y="1581150"/>
                <a:ext cx="240030" cy="24003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8130540" y="1181100"/>
                <a:ext cx="240030" cy="24003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8610600" y="1581150"/>
                <a:ext cx="240030" cy="24003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7970520" y="1741170"/>
                <a:ext cx="240030" cy="24003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cxnSp>
            <p:nvCxnSpPr>
              <p:cNvPr id="80" name="Straight Connector 79"/>
              <p:cNvCxnSpPr>
                <a:stCxn id="76" idx="6"/>
                <a:endCxn id="77" idx="2"/>
              </p:cNvCxnSpPr>
              <p:nvPr/>
            </p:nvCxnSpPr>
            <p:spPr bwMode="auto">
              <a:xfrm flipV="1">
                <a:off x="7330440" y="1301115"/>
                <a:ext cx="800100" cy="40004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1" name="Straight Connector 80"/>
              <p:cNvCxnSpPr>
                <a:stCxn id="77" idx="6"/>
                <a:endCxn id="78" idx="0"/>
              </p:cNvCxnSpPr>
              <p:nvPr/>
            </p:nvCxnSpPr>
            <p:spPr bwMode="auto">
              <a:xfrm>
                <a:off x="8370570" y="1301115"/>
                <a:ext cx="360045" cy="28003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2" name="Straight Connector 81"/>
              <p:cNvCxnSpPr>
                <a:endCxn id="79" idx="0"/>
              </p:cNvCxnSpPr>
              <p:nvPr/>
            </p:nvCxnSpPr>
            <p:spPr bwMode="auto">
              <a:xfrm rot="5400000">
                <a:off x="7990519" y="1521143"/>
                <a:ext cx="320040" cy="12001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83" name="Rectangle 82"/>
            <p:cNvSpPr/>
            <p:nvPr/>
          </p:nvSpPr>
          <p:spPr bwMode="auto">
            <a:xfrm>
              <a:off x="6858000" y="60198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1.2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7772400" y="60960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3.8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458200" y="59436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0.5</a:t>
              </a:r>
            </a:p>
          </p:txBody>
        </p:sp>
      </p:grpSp>
      <p:sp>
        <p:nvSpPr>
          <p:cNvPr id="90" name="Left Brace 89"/>
          <p:cNvSpPr/>
          <p:nvPr/>
        </p:nvSpPr>
        <p:spPr bwMode="auto">
          <a:xfrm>
            <a:off x="6553200" y="3733800"/>
            <a:ext cx="304800" cy="2057400"/>
          </a:xfrm>
          <a:prstGeom prst="leftBrac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562600" y="4267200"/>
            <a:ext cx="8382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solidFill>
                  <a:schemeClr val="tx1"/>
                </a:solidFill>
                <a:latin typeface="Garamond" pitchFamily="18" charset="0"/>
              </a:rPr>
              <a:t>s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ame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rPr>
              <a:t>score?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0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F6686F-C9BA-45F3-ABA8-74AB1F923767}" type="slidenum">
              <a:rPr lang="zh-CN" altLang="en-US" smtClean="0">
                <a:ea typeface="宋体" pitchFamily="2" charset="-122"/>
              </a:rPr>
              <a:pPr/>
              <a:t>9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71EB9FB4-D7A6-448F-B92D-609DDEDD4F60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5896"/>
            <a:ext cx="8991600" cy="1100138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Supporting Keyword Search on DB – Challenges /2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9950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None/>
            </a:pPr>
            <a:r>
              <a:rPr lang="en-US" altLang="zh-CN" sz="3200" dirty="0" smtClean="0">
                <a:ea typeface="宋体" pitchFamily="2" charset="-122"/>
              </a:rPr>
              <a:t>Efficiency: </a:t>
            </a:r>
          </a:p>
          <a:p>
            <a:pPr marL="342900" lvl="1" indent="-342900"/>
            <a:r>
              <a:rPr lang="en-US" altLang="zh-CN" dirty="0" smtClean="0">
                <a:ea typeface="宋体" pitchFamily="2" charset="-122"/>
              </a:rPr>
              <a:t>Many problems in keyword search on DB are shown to be NP-hard.</a:t>
            </a:r>
          </a:p>
          <a:p>
            <a:pPr marL="742950" lvl="2" indent="-342900"/>
            <a:r>
              <a:rPr lang="en-US" altLang="zh-CN" dirty="0" smtClean="0">
                <a:ea typeface="宋体" pitchFamily="2" charset="-122"/>
              </a:rPr>
              <a:t>Generating results, query segmentation, snippet generation, etc.,</a:t>
            </a:r>
          </a:p>
          <a:p>
            <a:pPr marL="342900" lvl="1" indent="-342900"/>
            <a:r>
              <a:rPr lang="en-US" altLang="zh-CN" dirty="0" smtClean="0">
                <a:ea typeface="宋体" pitchFamily="2" charset="-122"/>
              </a:rPr>
              <a:t>Large datasets</a:t>
            </a:r>
          </a:p>
          <a:p>
            <a:pPr marL="342900" lvl="1" indent="-342900"/>
            <a:r>
              <a:rPr lang="en-US" altLang="zh-CN" dirty="0" smtClean="0">
                <a:ea typeface="宋体" pitchFamily="2" charset="-122"/>
              </a:rPr>
              <a:t>How to generate (top-k) query results efficiently?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Holistic Ranking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4953000" cy="4679950"/>
          </a:xfrm>
        </p:spPr>
        <p:txBody>
          <a:bodyPr/>
          <a:lstStyle/>
          <a:p>
            <a:r>
              <a:rPr lang="en-AU" dirty="0" smtClean="0"/>
              <a:t>SPARK</a:t>
            </a:r>
          </a:p>
          <a:p>
            <a:pPr lvl="1"/>
            <a:r>
              <a:rPr lang="en-AU" dirty="0" smtClean="0"/>
              <a:t>Each results in a CN is deemed as a virtual document</a:t>
            </a:r>
          </a:p>
          <a:p>
            <a:pPr lvl="1"/>
            <a:r>
              <a:rPr lang="en-AU" dirty="0" smtClean="0"/>
              <a:t>Calculate tf and idf on the virtual document level</a:t>
            </a:r>
          </a:p>
          <a:p>
            <a:pPr lvl="1"/>
            <a:endParaRPr lang="en-AU" dirty="0" smtClean="0"/>
          </a:p>
          <a:p>
            <a:pPr lvl="1"/>
            <a:endParaRPr lang="en-AU" sz="3200" dirty="0" smtClean="0"/>
          </a:p>
          <a:p>
            <a:endParaRPr lang="en-AU" sz="2800" dirty="0" smtClean="0"/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dirty="0" smtClean="0"/>
              <a:t>SIGMOD09 Tutorial</a:t>
            </a:r>
            <a:endParaRPr lang="en-US" altLang="zh-C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grpSp>
        <p:nvGrpSpPr>
          <p:cNvPr id="5" name="Group 98"/>
          <p:cNvGrpSpPr/>
          <p:nvPr/>
        </p:nvGrpSpPr>
        <p:grpSpPr>
          <a:xfrm>
            <a:off x="6858000" y="2781300"/>
            <a:ext cx="2209800" cy="1181100"/>
            <a:chOff x="6858000" y="2781300"/>
            <a:chExt cx="2209800" cy="1181100"/>
          </a:xfrm>
        </p:grpSpPr>
        <p:grpSp>
          <p:nvGrpSpPr>
            <p:cNvPr id="7" name="Group 59"/>
            <p:cNvGrpSpPr/>
            <p:nvPr/>
          </p:nvGrpSpPr>
          <p:grpSpPr>
            <a:xfrm>
              <a:off x="7078980" y="2781300"/>
              <a:ext cx="1760220" cy="800100"/>
              <a:chOff x="7090410" y="1181100"/>
              <a:chExt cx="1760220" cy="800100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7090410" y="1581150"/>
                <a:ext cx="240030" cy="24003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8130540" y="1181100"/>
                <a:ext cx="240030" cy="24003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8610600" y="1581150"/>
                <a:ext cx="240030" cy="240030"/>
              </a:xfrm>
              <a:prstGeom prst="ellipse">
                <a:avLst/>
              </a:prstGeom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7970520" y="1741170"/>
                <a:ext cx="240030" cy="240030"/>
              </a:xfrm>
              <a:prstGeom prst="ellipse">
                <a:avLst/>
              </a:prstGeom>
              <a:solidFill>
                <a:srgbClr val="0066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cxnSp>
            <p:nvCxnSpPr>
              <p:cNvPr id="108" name="Straight Connector 107"/>
              <p:cNvCxnSpPr>
                <a:stCxn id="104" idx="6"/>
                <a:endCxn id="105" idx="2"/>
              </p:cNvCxnSpPr>
              <p:nvPr/>
            </p:nvCxnSpPr>
            <p:spPr bwMode="auto">
              <a:xfrm flipV="1">
                <a:off x="7330440" y="1301115"/>
                <a:ext cx="800100" cy="40004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09" name="Straight Connector 108"/>
              <p:cNvCxnSpPr>
                <a:stCxn id="105" idx="6"/>
                <a:endCxn id="106" idx="0"/>
              </p:cNvCxnSpPr>
              <p:nvPr/>
            </p:nvCxnSpPr>
            <p:spPr bwMode="auto">
              <a:xfrm>
                <a:off x="8370570" y="1301115"/>
                <a:ext cx="360045" cy="28003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0" name="Straight Connector 109"/>
              <p:cNvCxnSpPr>
                <a:endCxn id="107" idx="0"/>
              </p:cNvCxnSpPr>
              <p:nvPr/>
            </p:nvCxnSpPr>
            <p:spPr bwMode="auto">
              <a:xfrm rot="5400000">
                <a:off x="7990519" y="1521143"/>
                <a:ext cx="320040" cy="12001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01" name="Rectangle 100"/>
            <p:cNvSpPr/>
            <p:nvPr/>
          </p:nvSpPr>
          <p:spPr bwMode="auto">
            <a:xfrm>
              <a:off x="6858000" y="35814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1.2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7772400" y="36576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3.8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8458200" y="35052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0.5</a:t>
              </a:r>
            </a:p>
          </p:txBody>
        </p:sp>
      </p:grpSp>
      <p:grpSp>
        <p:nvGrpSpPr>
          <p:cNvPr id="8" name="Group 110"/>
          <p:cNvGrpSpPr/>
          <p:nvPr/>
        </p:nvGrpSpPr>
        <p:grpSpPr>
          <a:xfrm>
            <a:off x="6858000" y="5219700"/>
            <a:ext cx="2209800" cy="1181100"/>
            <a:chOff x="6858000" y="5219700"/>
            <a:chExt cx="2209800" cy="1181100"/>
          </a:xfrm>
        </p:grpSpPr>
        <p:grpSp>
          <p:nvGrpSpPr>
            <p:cNvPr id="9" name="Group 74"/>
            <p:cNvGrpSpPr/>
            <p:nvPr/>
          </p:nvGrpSpPr>
          <p:grpSpPr>
            <a:xfrm>
              <a:off x="7078980" y="5219700"/>
              <a:ext cx="1760220" cy="800100"/>
              <a:chOff x="7090410" y="1181100"/>
              <a:chExt cx="1760220" cy="8001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090410" y="1581150"/>
                <a:ext cx="240030" cy="24003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8130540" y="1181100"/>
                <a:ext cx="240030" cy="24003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8610600" y="1581150"/>
                <a:ext cx="240030" cy="24003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7970520" y="1741170"/>
                <a:ext cx="240030" cy="24003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800" b="1" dirty="0" smtClean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  <p:cxnSp>
            <p:nvCxnSpPr>
              <p:cNvPr id="120" name="Straight Connector 119"/>
              <p:cNvCxnSpPr>
                <a:stCxn id="116" idx="6"/>
                <a:endCxn id="117" idx="2"/>
              </p:cNvCxnSpPr>
              <p:nvPr/>
            </p:nvCxnSpPr>
            <p:spPr bwMode="auto">
              <a:xfrm flipV="1">
                <a:off x="7330440" y="1301115"/>
                <a:ext cx="800100" cy="40004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1" name="Straight Connector 120"/>
              <p:cNvCxnSpPr>
                <a:stCxn id="117" idx="6"/>
                <a:endCxn id="118" idx="0"/>
              </p:cNvCxnSpPr>
              <p:nvPr/>
            </p:nvCxnSpPr>
            <p:spPr bwMode="auto">
              <a:xfrm>
                <a:off x="8370570" y="1301115"/>
                <a:ext cx="360045" cy="28003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2" name="Straight Connector 121"/>
              <p:cNvCxnSpPr>
                <a:endCxn id="119" idx="0"/>
              </p:cNvCxnSpPr>
              <p:nvPr/>
            </p:nvCxnSpPr>
            <p:spPr bwMode="auto">
              <a:xfrm rot="5400000">
                <a:off x="7990519" y="1521143"/>
                <a:ext cx="320040" cy="12001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13" name="Rectangle 112"/>
            <p:cNvSpPr/>
            <p:nvPr/>
          </p:nvSpPr>
          <p:spPr bwMode="auto">
            <a:xfrm>
              <a:off x="6858000" y="60198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1.2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772400" y="60960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3.8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8458200" y="5943600"/>
              <a:ext cx="6096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0.5</a:t>
              </a:r>
            </a:p>
          </p:txBody>
        </p:sp>
      </p:grpSp>
      <p:grpSp>
        <p:nvGrpSpPr>
          <p:cNvPr id="10" name="Group 141"/>
          <p:cNvGrpSpPr/>
          <p:nvPr/>
        </p:nvGrpSpPr>
        <p:grpSpPr>
          <a:xfrm>
            <a:off x="5322570" y="2286000"/>
            <a:ext cx="1383030" cy="259080"/>
            <a:chOff x="5322570" y="2286000"/>
            <a:chExt cx="1383030" cy="259080"/>
          </a:xfrm>
        </p:grpSpPr>
        <p:sp>
          <p:nvSpPr>
            <p:cNvPr id="129" name="Oval 128"/>
            <p:cNvSpPr/>
            <p:nvPr/>
          </p:nvSpPr>
          <p:spPr bwMode="auto">
            <a:xfrm>
              <a:off x="5322570" y="2305050"/>
              <a:ext cx="240030" cy="24003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465570" y="2286000"/>
              <a:ext cx="240030" cy="24003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6084570" y="2286000"/>
              <a:ext cx="240030" cy="24003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5703570" y="2286000"/>
              <a:ext cx="240030" cy="240030"/>
            </a:xfrm>
            <a:prstGeom prst="ellipse">
              <a:avLst/>
            </a:prstGeom>
            <a:solidFill>
              <a:srgbClr val="0066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</p:grpSp>
      <p:grpSp>
        <p:nvGrpSpPr>
          <p:cNvPr id="11" name="Group 142"/>
          <p:cNvGrpSpPr/>
          <p:nvPr/>
        </p:nvGrpSpPr>
        <p:grpSpPr>
          <a:xfrm>
            <a:off x="5257800" y="4922520"/>
            <a:ext cx="1383030" cy="259080"/>
            <a:chOff x="5257800" y="4922520"/>
            <a:chExt cx="1383030" cy="259080"/>
          </a:xfrm>
        </p:grpSpPr>
        <p:sp>
          <p:nvSpPr>
            <p:cNvPr id="136" name="Oval 135"/>
            <p:cNvSpPr/>
            <p:nvPr/>
          </p:nvSpPr>
          <p:spPr bwMode="auto">
            <a:xfrm>
              <a:off x="5257800" y="4941570"/>
              <a:ext cx="240030" cy="24003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6400800" y="4922520"/>
              <a:ext cx="240030" cy="24003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6019800" y="4922520"/>
              <a:ext cx="240030" cy="24003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5638800" y="4922520"/>
              <a:ext cx="240030" cy="24003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1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</p:grpSp>
      <p:sp>
        <p:nvSpPr>
          <p:cNvPr id="140" name="Down Arrow 139"/>
          <p:cNvSpPr/>
          <p:nvPr/>
        </p:nvSpPr>
        <p:spPr bwMode="auto">
          <a:xfrm rot="7062888" flipH="1">
            <a:off x="7212056" y="2195017"/>
            <a:ext cx="381000" cy="685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41" name="Down Arrow 140"/>
          <p:cNvSpPr/>
          <p:nvPr/>
        </p:nvSpPr>
        <p:spPr bwMode="auto">
          <a:xfrm rot="7062888" flipH="1">
            <a:off x="7135857" y="4709617"/>
            <a:ext cx="381000" cy="685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CN Scores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450"/>
            <a:ext cx="8229600" cy="4679950"/>
          </a:xfrm>
        </p:spPr>
        <p:txBody>
          <a:bodyPr/>
          <a:lstStyle/>
          <a:p>
            <a:r>
              <a:rPr lang="en-AU" dirty="0" smtClean="0"/>
              <a:t>Prefer small results</a:t>
            </a:r>
          </a:p>
          <a:p>
            <a:pPr lvl="1"/>
            <a:r>
              <a:rPr lang="en-AU" dirty="0" smtClean="0"/>
              <a:t>Discover 2</a:t>
            </a:r>
          </a:p>
          <a:p>
            <a:pPr lvl="2"/>
            <a:r>
              <a:rPr lang="en-AU" dirty="0" smtClean="0"/>
              <a:t>	</a:t>
            </a:r>
          </a:p>
          <a:p>
            <a:pPr lvl="1"/>
            <a:r>
              <a:rPr lang="en-AU" dirty="0" smtClean="0"/>
              <a:t>[Liu et al, SIGMOD06]</a:t>
            </a:r>
          </a:p>
          <a:p>
            <a:pPr lvl="2"/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SPARK</a:t>
            </a:r>
          </a:p>
          <a:p>
            <a:pPr lvl="2"/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Prune CNs</a:t>
            </a:r>
          </a:p>
          <a:p>
            <a:pPr lvl="2"/>
            <a:r>
              <a:rPr lang="en-AU" dirty="0" smtClean="0"/>
              <a:t>By experts, query log, materialized views</a:t>
            </a:r>
          </a:p>
          <a:p>
            <a:pPr lvl="2"/>
            <a:r>
              <a:rPr lang="en-AU" dirty="0" smtClean="0"/>
              <a:t>Constraints: Précis, Interconnection semantics</a:t>
            </a:r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91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28800" y="2895600"/>
          <a:ext cx="1236663" cy="354013"/>
        </p:xfrm>
        <a:graphic>
          <a:graphicData uri="http://schemas.openxmlformats.org/presentationml/2006/ole">
            <p:oleObj spid="_x0000_s478210" name="Formula" r:id="rId4" imgW="623880" imgH="177840" progId="Equation.Ribbit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16100" y="3886200"/>
          <a:ext cx="3898900" cy="352425"/>
        </p:xfrm>
        <a:graphic>
          <a:graphicData uri="http://schemas.openxmlformats.org/presentationml/2006/ole">
            <p:oleObj spid="_x0000_s478211" name="Formula" r:id="rId5" imgW="1967400" imgH="177840" progId="Equation.Ribbit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52600" y="4800600"/>
          <a:ext cx="5032375" cy="388938"/>
        </p:xfrm>
        <a:graphic>
          <a:graphicData uri="http://schemas.openxmlformats.org/presentationml/2006/ole">
            <p:oleObj spid="_x0000_s478212" name="Formula" r:id="rId6" imgW="2537640" imgH="19692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Completeness Factor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648200" cy="4679950"/>
          </a:xfrm>
        </p:spPr>
        <p:txBody>
          <a:bodyPr/>
          <a:lstStyle/>
          <a:p>
            <a:r>
              <a:rPr lang="en-AU" dirty="0" smtClean="0"/>
              <a:t>SPARK</a:t>
            </a:r>
          </a:p>
          <a:p>
            <a:pPr lvl="1"/>
            <a:r>
              <a:rPr lang="en-AU" dirty="0" smtClean="0"/>
              <a:t> 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Tune between AND- and OR- semantics</a:t>
            </a:r>
          </a:p>
          <a:p>
            <a:pPr lvl="1"/>
            <a:r>
              <a:rPr lang="en-AU" dirty="0" smtClean="0"/>
              <a:t>Based on </a:t>
            </a:r>
            <a:r>
              <a:rPr lang="en-AU" i="1" dirty="0" smtClean="0"/>
              <a:t>Extended Boolean Model: </a:t>
            </a:r>
            <a:r>
              <a:rPr lang="en-AU" dirty="0" smtClean="0"/>
              <a:t>Measure Lp distance to the idea position 	</a:t>
            </a:r>
          </a:p>
          <a:p>
            <a:r>
              <a:rPr lang="en-AU" dirty="0" smtClean="0"/>
              <a:t>SUITS: </a:t>
            </a:r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92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11300" y="2133600"/>
          <a:ext cx="3065463" cy="865188"/>
        </p:xfrm>
        <a:graphic>
          <a:graphicData uri="http://schemas.openxmlformats.org/presentationml/2006/ole">
            <p:oleObj spid="_x0000_s479234" name="Formula" r:id="rId4" imgW="1546920" imgH="437040" progId="Equation.Ribbit">
              <p:embed/>
            </p:oleObj>
          </a:graphicData>
        </a:graphic>
      </p:graphicFrame>
      <p:grpSp>
        <p:nvGrpSpPr>
          <p:cNvPr id="16" name="Group 26"/>
          <p:cNvGrpSpPr/>
          <p:nvPr/>
        </p:nvGrpSpPr>
        <p:grpSpPr>
          <a:xfrm>
            <a:off x="5029200" y="1981200"/>
            <a:ext cx="3733800" cy="3905250"/>
            <a:chOff x="5472113" y="1916113"/>
            <a:chExt cx="3168650" cy="3360737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084888" y="4365625"/>
              <a:ext cx="19796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6084888" y="2384425"/>
              <a:ext cx="0" cy="198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084888" y="2960688"/>
              <a:ext cx="1439862" cy="140493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472113" y="1916113"/>
              <a:ext cx="900112" cy="360362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AU" altLang="zh-CN" dirty="0" smtClean="0">
                  <a:latin typeface="Bitstream Vera Sans Mono" pitchFamily="49" charset="0"/>
                </a:rPr>
                <a:t>k1</a:t>
              </a:r>
              <a:endParaRPr lang="en-US" altLang="zh-CN" dirty="0">
                <a:latin typeface="Bitstream Vera Sans Mono" pitchFamily="49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7596188" y="4437063"/>
              <a:ext cx="900112" cy="360362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AU" altLang="zh-CN" dirty="0" smtClean="0">
                  <a:latin typeface="Bitstream Vera Sans Mono" pitchFamily="49" charset="0"/>
                </a:rPr>
                <a:t>k2</a:t>
              </a:r>
              <a:endParaRPr lang="en-US" altLang="zh-CN" dirty="0">
                <a:latin typeface="Bitstream Vera Sans Mono" pitchFamily="49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7632700" y="2636838"/>
              <a:ext cx="900113" cy="360362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AU" altLang="zh-CN"/>
                <a:t>(1,1)</a:t>
              </a:r>
              <a:endParaRPr lang="en-US" altLang="zh-CN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7667625" y="2276475"/>
              <a:ext cx="900113" cy="360363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AU" altLang="zh-CN" i="1" dirty="0">
                  <a:solidFill>
                    <a:srgbClr val="0033CC"/>
                  </a:solidFill>
                </a:rPr>
                <a:t>Ideal Pos</a:t>
              </a:r>
              <a:endParaRPr lang="en-US" altLang="zh-CN" i="1" dirty="0">
                <a:solidFill>
                  <a:srgbClr val="0033CC"/>
                </a:solidFill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7451725" y="3571875"/>
              <a:ext cx="107950" cy="144463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6011863" y="2887663"/>
              <a:ext cx="107950" cy="14446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prstDash val="dash"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7451725" y="2889250"/>
              <a:ext cx="107950" cy="144463"/>
            </a:xfrm>
            <a:prstGeom prst="ellipse">
              <a:avLst/>
            </a:prstGeom>
            <a:solidFill>
              <a:srgbClr val="FF3300"/>
            </a:solidFill>
            <a:ln w="12700" algn="ctr">
              <a:noFill/>
              <a:prstDash val="dash"/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6119813" y="2852738"/>
              <a:ext cx="136842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372225" y="2384425"/>
              <a:ext cx="900113" cy="360363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AU" altLang="zh-CN"/>
                <a:t>d = 1</a:t>
              </a:r>
              <a:endParaRPr lang="en-US" altLang="zh-CN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632700" y="2962275"/>
              <a:ext cx="0" cy="71913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740650" y="3213100"/>
              <a:ext cx="900113" cy="360363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AU" altLang="zh-CN"/>
                <a:t>d = 0.5</a:t>
              </a:r>
              <a:endParaRPr lang="en-US" altLang="zh-CN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400800" y="4953000"/>
              <a:ext cx="1404938" cy="323850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AU" altLang="zh-CN" dirty="0"/>
                <a:t>L</a:t>
              </a:r>
              <a:r>
                <a:rPr lang="en-AU" altLang="zh-CN" baseline="-25000" dirty="0"/>
                <a:t>2</a:t>
              </a:r>
              <a:r>
                <a:rPr lang="en-AU" altLang="zh-CN" dirty="0"/>
                <a:t> distance</a:t>
              </a:r>
              <a:endParaRPr lang="en-US" altLang="zh-CN" dirty="0"/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 flipV="1">
              <a:off x="6084888" y="3068638"/>
              <a:ext cx="1366837" cy="12604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>
              <a:off x="6516688" y="3860800"/>
              <a:ext cx="900112" cy="360363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algn="ctr"/>
              <a:r>
                <a:rPr lang="en-AU" altLang="zh-CN"/>
                <a:t>d = 1.41</a:t>
              </a:r>
              <a:endParaRPr lang="en-US" altLang="zh-CN" baseline="30000"/>
            </a:p>
          </p:txBody>
        </p:sp>
      </p:grpSp>
      <p:graphicFrame>
        <p:nvGraphicFramePr>
          <p:cNvPr id="149507" name="Object 3"/>
          <p:cNvGraphicFramePr>
            <a:graphicFrameLocks noChangeAspect="1"/>
          </p:cNvGraphicFramePr>
          <p:nvPr/>
        </p:nvGraphicFramePr>
        <p:xfrm>
          <a:off x="2390775" y="5572125"/>
          <a:ext cx="2790825" cy="774700"/>
        </p:xfrm>
        <a:graphic>
          <a:graphicData uri="http://schemas.openxmlformats.org/presentationml/2006/ole">
            <p:oleObj spid="_x0000_s479235" name="Formula" r:id="rId5" imgW="1408680" imgH="39024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dirty="0" smtClean="0">
                <a:ea typeface="宋体" pitchFamily="2" charset="-122"/>
              </a:rPr>
              <a:t>Query Result Definition and Algorithms</a:t>
            </a:r>
          </a:p>
          <a:p>
            <a:r>
              <a:rPr lang="en-US" altLang="zh-CN" dirty="0" smtClean="0">
                <a:ea typeface="宋体" pitchFamily="2" charset="-122"/>
              </a:rPr>
              <a:t>Ranking</a:t>
            </a:r>
          </a:p>
          <a:p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Query Preprocessing</a:t>
            </a:r>
          </a:p>
          <a:p>
            <a:r>
              <a:rPr lang="en-US" altLang="zh-CN" dirty="0" smtClean="0">
                <a:ea typeface="宋体" pitchFamily="2" charset="-122"/>
              </a:rPr>
              <a:t>Result Analysis and Evaluation</a:t>
            </a:r>
          </a:p>
          <a:p>
            <a:r>
              <a:rPr lang="en-US" altLang="zh-CN" dirty="0" smtClean="0">
                <a:ea typeface="宋体" pitchFamily="2" charset="-122"/>
              </a:rPr>
              <a:t>Search Distributed Databases</a:t>
            </a:r>
          </a:p>
          <a:p>
            <a:r>
              <a:rPr lang="en-US" altLang="zh-CN" dirty="0" smtClean="0">
                <a:ea typeface="宋体" pitchFamily="2" charset="-122"/>
              </a:rPr>
              <a:t>Future Research Directions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93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315200" y="2133600"/>
            <a:ext cx="1828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000" i="1" dirty="0" smtClean="0">
                <a:ea typeface="宋体" pitchFamily="2" charset="-122"/>
              </a:rPr>
              <a:t>… account </a:t>
            </a:r>
            <a:r>
              <a:rPr lang="en-US" altLang="zh-CN" sz="2000" b="0" i="1" dirty="0" smtClean="0">
                <a:ea typeface="宋体" pitchFamily="2" charset="-122"/>
              </a:rPr>
              <a:t>…</a:t>
            </a:r>
            <a:endParaRPr lang="en-US" altLang="zh-CN" sz="2000" b="0" i="1" dirty="0"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Query Cleaning </a:t>
            </a:r>
            <a:r>
              <a:rPr lang="en-AU" baseline="30000" dirty="0" smtClean="0"/>
              <a:t>[Pu et al, VLDB08]</a:t>
            </a:r>
            <a:endParaRPr lang="en-AU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9950"/>
          </a:xfrm>
        </p:spPr>
        <p:txBody>
          <a:bodyPr/>
          <a:lstStyle/>
          <a:p>
            <a:r>
              <a:rPr lang="en-AU" dirty="0" smtClean="0"/>
              <a:t>Motivations</a:t>
            </a:r>
          </a:p>
          <a:p>
            <a:pPr lvl="1"/>
            <a:r>
              <a:rPr lang="en-AU" dirty="0" smtClean="0"/>
              <a:t>Query may contain typos                </a:t>
            </a:r>
          </a:p>
          <a:p>
            <a:pPr lvl="1"/>
            <a:r>
              <a:rPr lang="en-AU" dirty="0" smtClean="0"/>
              <a:t>Query may contain phrases</a:t>
            </a:r>
          </a:p>
          <a:p>
            <a:pPr lvl="1"/>
            <a:r>
              <a:rPr lang="en-AU" dirty="0" smtClean="0"/>
              <a:t>Speed up query processing</a:t>
            </a:r>
          </a:p>
          <a:p>
            <a:r>
              <a:rPr lang="en-AU" dirty="0" smtClean="0"/>
              <a:t>Input</a:t>
            </a:r>
          </a:p>
          <a:p>
            <a:pPr lvl="1"/>
            <a:r>
              <a:rPr lang="en-AU" dirty="0" smtClean="0"/>
              <a:t>A keyword query</a:t>
            </a:r>
          </a:p>
          <a:p>
            <a:pPr lvl="1"/>
            <a:r>
              <a:rPr lang="en-AU" dirty="0" smtClean="0"/>
              <a:t>Database</a:t>
            </a:r>
          </a:p>
          <a:p>
            <a:r>
              <a:rPr lang="en-AU" dirty="0" smtClean="0"/>
              <a:t>Output</a:t>
            </a:r>
          </a:p>
          <a:p>
            <a:pPr lvl="1"/>
            <a:r>
              <a:rPr lang="en-AU" dirty="0" smtClean="0"/>
              <a:t>Corrected and segmented query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94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91200" y="1447800"/>
            <a:ext cx="2819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n</a:t>
            </a:r>
            <a:r>
              <a:rPr lang="en-US" altLang="zh-CN" sz="2000" b="0" dirty="0" smtClean="0">
                <a:ea typeface="宋体" pitchFamily="2" charset="-122"/>
              </a:rPr>
              <a:t>ew york time price</a:t>
            </a:r>
            <a:endParaRPr lang="en-US" altLang="zh-CN" sz="2000" b="0" dirty="0">
              <a:ea typeface="宋体" pitchFamily="2" charset="-122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4876800" y="2209800"/>
            <a:ext cx="4114800" cy="2286000"/>
            <a:chOff x="4876800" y="2209800"/>
            <a:chExt cx="4114800" cy="2286000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7010400" y="3048000"/>
              <a:ext cx="914400" cy="304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altLang="zh-CN" sz="2000" i="1" dirty="0" smtClean="0">
                  <a:ea typeface="宋体" pitchFamily="2" charset="-122"/>
                </a:rPr>
                <a:t>price</a:t>
              </a:r>
              <a:endParaRPr lang="en-US" altLang="zh-CN" sz="2000" b="0" i="1" dirty="0">
                <a:ea typeface="宋体" pitchFamily="2" charset="-122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715000" y="3276600"/>
              <a:ext cx="381000" cy="381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2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53200" y="2590800"/>
              <a:ext cx="381000" cy="381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2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924800" y="2590800"/>
              <a:ext cx="381000" cy="381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2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086600" y="3505200"/>
              <a:ext cx="381000" cy="381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2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14" name="Straight Connector 13"/>
            <p:cNvCxnSpPr>
              <a:stCxn id="10" idx="7"/>
              <a:endCxn id="11" idx="3"/>
            </p:cNvCxnSpPr>
            <p:nvPr/>
          </p:nvCxnSpPr>
          <p:spPr bwMode="auto">
            <a:xfrm rot="5400000" flipH="1" flipV="1">
              <a:off x="6116404" y="2839804"/>
              <a:ext cx="416392" cy="56879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>
              <a:stCxn id="11" idx="5"/>
              <a:endCxn id="13" idx="1"/>
            </p:cNvCxnSpPr>
            <p:nvPr/>
          </p:nvCxnSpPr>
          <p:spPr bwMode="auto">
            <a:xfrm rot="16200000" flipH="1">
              <a:off x="6687904" y="3106504"/>
              <a:ext cx="644992" cy="26399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>
              <a:stCxn id="37" idx="0"/>
              <a:endCxn id="12" idx="4"/>
            </p:cNvCxnSpPr>
            <p:nvPr/>
          </p:nvCxnSpPr>
          <p:spPr bwMode="auto">
            <a:xfrm rot="16200000" flipV="1">
              <a:off x="7886700" y="3200400"/>
              <a:ext cx="533400" cy="762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>
              <a:stCxn id="10" idx="6"/>
              <a:endCxn id="13" idx="2"/>
            </p:cNvCxnSpPr>
            <p:nvPr/>
          </p:nvCxnSpPr>
          <p:spPr bwMode="auto">
            <a:xfrm>
              <a:off x="6096000" y="3467100"/>
              <a:ext cx="99060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5181600" y="2209800"/>
              <a:ext cx="19812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altLang="zh-CN" sz="2000" i="1" dirty="0" smtClean="0">
                  <a:ea typeface="宋体" pitchFamily="2" charset="-122"/>
                </a:rPr>
                <a:t>… n</a:t>
              </a:r>
              <a:r>
                <a:rPr lang="en-US" altLang="zh-CN" sz="2000" b="0" i="1" dirty="0" smtClean="0">
                  <a:ea typeface="宋体" pitchFamily="2" charset="-122"/>
                </a:rPr>
                <a:t>ew york …</a:t>
              </a:r>
              <a:endParaRPr lang="en-US" altLang="zh-CN" sz="2000" b="0" i="1" dirty="0">
                <a:ea typeface="宋体" pitchFamily="2" charset="-122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4876800" y="3733800"/>
              <a:ext cx="2209800" cy="304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altLang="zh-CN" sz="2000" i="1" dirty="0" smtClean="0">
                  <a:ea typeface="宋体" pitchFamily="2" charset="-122"/>
                </a:rPr>
                <a:t>…happy time </a:t>
              </a:r>
              <a:r>
                <a:rPr lang="en-US" altLang="zh-CN" sz="2000" b="0" i="1" dirty="0" smtClean="0">
                  <a:ea typeface="宋体" pitchFamily="2" charset="-122"/>
                </a:rPr>
                <a:t>…</a:t>
              </a:r>
              <a:endParaRPr lang="en-US" altLang="zh-CN" sz="2000" b="0" i="1" dirty="0">
                <a:ea typeface="宋体" pitchFamily="2" charset="-122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8001000" y="3505200"/>
              <a:ext cx="381000" cy="381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AU" sz="2800" b="1" dirty="0" smtClean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7391400" y="3962400"/>
              <a:ext cx="16002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altLang="zh-CN" sz="2000" i="1" dirty="0" smtClean="0">
                  <a:ea typeface="宋体" pitchFamily="2" charset="-122"/>
                </a:rPr>
                <a:t>… new york times</a:t>
              </a:r>
              <a:r>
                <a:rPr lang="en-US" altLang="zh-CN" sz="2000" b="0" i="1" dirty="0" smtClean="0">
                  <a:ea typeface="宋体" pitchFamily="2" charset="-122"/>
                </a:rPr>
                <a:t>…</a:t>
              </a:r>
              <a:endParaRPr lang="en-US" altLang="zh-CN" sz="2000" b="0" i="1" dirty="0">
                <a:ea typeface="宋体" pitchFamily="2" charset="-122"/>
              </a:endParaRP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791200" y="6019800"/>
            <a:ext cx="2133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n</a:t>
            </a:r>
            <a:r>
              <a:rPr lang="en-US" altLang="zh-CN" sz="2000" b="0" dirty="0" smtClean="0">
                <a:ea typeface="宋体" pitchFamily="2" charset="-122"/>
              </a:rPr>
              <a:t>ew york </a:t>
            </a:r>
            <a:r>
              <a:rPr lang="en-US" altLang="zh-CN" sz="2000" b="1" dirty="0" smtClean="0">
                <a:solidFill>
                  <a:srgbClr val="FF3300"/>
                </a:solidFill>
                <a:ea typeface="宋体" pitchFamily="2" charset="-122"/>
              </a:rPr>
              <a:t>times</a:t>
            </a:r>
            <a:endParaRPr lang="en-US" altLang="zh-CN" sz="2000" b="1" dirty="0">
              <a:solidFill>
                <a:srgbClr val="FF3300"/>
              </a:solidFill>
              <a:ea typeface="宋体" pitchFamily="2" charset="-122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8077200" y="6019800"/>
            <a:ext cx="762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price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800" y="3429000"/>
            <a:ext cx="217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zh-CN" dirty="0" smtClean="0">
                <a:cs typeface="Courier New" pitchFamily="49" charset="0"/>
                <a:sym typeface="Symbol"/>
              </a:rPr>
              <a:t></a:t>
            </a:r>
            <a:r>
              <a:rPr lang="en-AU" altLang="zh-CN" dirty="0" smtClean="0">
                <a:cs typeface="Courier New" pitchFamily="49" charset="0"/>
                <a:sym typeface="Wingdings" pitchFamily="2" charset="2"/>
              </a:rPr>
              <a:t>O(3</a:t>
            </a:r>
            <a:r>
              <a:rPr lang="en-AU" altLang="zh-CN" baseline="30000" dirty="0" smtClean="0">
                <a:cs typeface="Courier New" pitchFamily="49" charset="0"/>
                <a:sym typeface="Wingdings" pitchFamily="2" charset="2"/>
              </a:rPr>
              <a:t>l</a:t>
            </a:r>
            <a:r>
              <a:rPr lang="en-AU" altLang="zh-CN" dirty="0" smtClean="0">
                <a:cs typeface="Courier New" pitchFamily="49" charset="0"/>
                <a:sym typeface="Wingdings" pitchFamily="2" charset="2"/>
              </a:rPr>
              <a:t>n) DP alg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44" grpId="0" animBg="1"/>
      <p:bldP spid="2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Cleaning Algorithm</a:t>
            </a:r>
            <a:endParaRPr lang="en-AU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867400" cy="4679950"/>
          </a:xfrm>
        </p:spPr>
        <p:txBody>
          <a:bodyPr/>
          <a:lstStyle/>
          <a:p>
            <a:r>
              <a:rPr lang="en-AU" dirty="0" smtClean="0"/>
              <a:t>Cleaning Algorithm</a:t>
            </a:r>
          </a:p>
          <a:p>
            <a:pPr lvl="1"/>
            <a:r>
              <a:rPr lang="en-AU" dirty="0" smtClean="0"/>
              <a:t>Expand each token into possible variants and construct a candidate space</a:t>
            </a:r>
          </a:p>
          <a:p>
            <a:pPr lvl="1"/>
            <a:r>
              <a:rPr lang="en-AU" dirty="0" smtClean="0"/>
              <a:t>Find an optimal segmentation that maximizes a segmentation score (error-aware)</a:t>
            </a:r>
          </a:p>
          <a:p>
            <a:pPr lvl="2"/>
            <a:r>
              <a:rPr lang="en-AU" dirty="0" smtClean="0"/>
              <a:t>A dynamic programming algorithm for the static case; also incremental version of the DP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SIGMOD09 Tutorial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0B59C-0904-407A-A72D-3AAC6C530741}" type="slidenum">
              <a:rPr lang="zh-CN" altLang="en-US" smtClean="0"/>
              <a:pPr/>
              <a:t>95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5900"/>
            <a:ext cx="1908175" cy="215900"/>
          </a:xfrm>
        </p:spPr>
        <p:txBody>
          <a:bodyPr/>
          <a:lstStyle/>
          <a:p>
            <a:fld id="{5BFCD073-EFD5-4B62-980E-1C5B2A7E59E7}" type="datetime1">
              <a:rPr lang="zh-CN" altLang="en-US" smtClean="0"/>
              <a:pPr/>
              <a:t>2009/7/15</a:t>
            </a:fld>
            <a:endParaRPr lang="en-US" altLang="zh-CN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791200" y="1447800"/>
            <a:ext cx="2819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n</a:t>
            </a:r>
            <a:r>
              <a:rPr lang="en-US" altLang="zh-CN" sz="2000" b="0" dirty="0" smtClean="0">
                <a:ea typeface="宋体" pitchFamily="2" charset="-122"/>
              </a:rPr>
              <a:t>ew york time price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6096000" y="4800600"/>
            <a:ext cx="1981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n</a:t>
            </a:r>
            <a:r>
              <a:rPr lang="en-US" altLang="zh-CN" sz="2000" b="0" dirty="0" smtClean="0">
                <a:ea typeface="宋体" pitchFamily="2" charset="-122"/>
              </a:rPr>
              <a:t>ew york times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8229600" y="4800600"/>
            <a:ext cx="762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price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096000" y="2133600"/>
            <a:ext cx="2895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n</a:t>
            </a:r>
            <a:r>
              <a:rPr lang="en-US" altLang="zh-CN" sz="2000" b="0" dirty="0" smtClean="0">
                <a:ea typeface="宋体" pitchFamily="2" charset="-122"/>
              </a:rPr>
              <a:t>ew york time price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6096000" y="2819400"/>
            <a:ext cx="685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n</a:t>
            </a:r>
            <a:r>
              <a:rPr lang="en-US" altLang="zh-CN" sz="2000" b="0" dirty="0" smtClean="0">
                <a:ea typeface="宋体" pitchFamily="2" charset="-122"/>
              </a:rPr>
              <a:t>ew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6934200" y="2819400"/>
            <a:ext cx="2057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york time price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6096000" y="3429000"/>
            <a:ext cx="12954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n</a:t>
            </a:r>
            <a:r>
              <a:rPr lang="en-US" altLang="zh-CN" sz="2000" b="0" dirty="0" smtClean="0">
                <a:ea typeface="宋体" pitchFamily="2" charset="-122"/>
              </a:rPr>
              <a:t>ew york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7543800" y="3429000"/>
            <a:ext cx="1447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time price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55" name="Left Brace 54"/>
          <p:cNvSpPr/>
          <p:nvPr/>
        </p:nvSpPr>
        <p:spPr bwMode="auto">
          <a:xfrm>
            <a:off x="5791200" y="2286000"/>
            <a:ext cx="152400" cy="28194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858000" y="4114800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000" b="0" dirty="0" smtClean="0">
                <a:ea typeface="宋体" pitchFamily="2" charset="-122"/>
              </a:rPr>
              <a:t>york times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305800" y="4114800"/>
            <a:ext cx="762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price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096000" y="4114800"/>
            <a:ext cx="685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000" dirty="0" smtClean="0">
                <a:ea typeface="宋体" pitchFamily="2" charset="-122"/>
              </a:rPr>
              <a:t>new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5800" y="6096000"/>
            <a:ext cx="7239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tx1"/>
                </a:solidFill>
                <a:latin typeface="Garamond" pitchFamily="18" charset="0"/>
              </a:rPr>
              <a:t>Also relevant: Query </a:t>
            </a:r>
            <a:r>
              <a:rPr lang="en-US" sz="1800" b="1" dirty="0" err="1" smtClean="0">
                <a:solidFill>
                  <a:schemeClr val="tx1"/>
                </a:solidFill>
                <a:latin typeface="Garamond" pitchFamily="18" charset="0"/>
              </a:rPr>
              <a:t>autocompletion</a:t>
            </a:r>
            <a:r>
              <a:rPr lang="en-US" sz="18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b="1" baseline="30000" dirty="0" smtClean="0">
                <a:solidFill>
                  <a:schemeClr val="tx1"/>
                </a:solidFill>
                <a:latin typeface="Garamond" pitchFamily="18" charset="0"/>
              </a:rPr>
              <a:t>[Li et al, SIGMOD09, </a:t>
            </a:r>
            <a:r>
              <a:rPr lang="en-US" sz="1800" b="1" baseline="30000" dirty="0" err="1" smtClean="0">
                <a:solidFill>
                  <a:schemeClr val="tx1"/>
                </a:solidFill>
                <a:latin typeface="Garamond" pitchFamily="18" charset="0"/>
              </a:rPr>
              <a:t>Chaudhuri</a:t>
            </a:r>
            <a:r>
              <a:rPr lang="en-US" sz="1800" b="1" baseline="30000" dirty="0" smtClean="0">
                <a:solidFill>
                  <a:schemeClr val="tx1"/>
                </a:solidFill>
                <a:latin typeface="Garamond" pitchFamily="18" charset="0"/>
              </a:rPr>
              <a:t> et al, SIGMOD09]</a:t>
            </a:r>
            <a:endParaRPr kumimoji="0" lang="en-US" sz="18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42170"/>
            <a:ext cx="8229600" cy="110013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Roadmap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45296"/>
            <a:ext cx="8229600" cy="51054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Motivation and Challenges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Result Definition and Algorithms</a:t>
            </a:r>
          </a:p>
          <a:p>
            <a:r>
              <a:rPr lang="en-US" altLang="zh-CN" sz="2800" dirty="0" smtClean="0">
                <a:ea typeface="宋体" pitchFamily="2" charset="-122"/>
              </a:rPr>
              <a:t>Ranking</a:t>
            </a:r>
          </a:p>
          <a:p>
            <a:r>
              <a:rPr lang="en-US" altLang="zh-CN" sz="2800" dirty="0" smtClean="0">
                <a:ea typeface="宋体" pitchFamily="2" charset="-122"/>
              </a:rPr>
              <a:t>Query Preprocessing</a:t>
            </a:r>
          </a:p>
          <a:p>
            <a:r>
              <a:rPr lang="en-US" altLang="zh-CN" sz="2800" dirty="0" smtClean="0">
                <a:solidFill>
                  <a:srgbClr val="C00000"/>
                </a:solidFill>
                <a:ea typeface="宋体" pitchFamily="2" charset="-122"/>
              </a:rPr>
              <a:t>Result Analysis and Evaluation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Result Snippets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Mining Interesting Terms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Table Analysis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Result Evaluation</a:t>
            </a:r>
          </a:p>
          <a:p>
            <a:r>
              <a:rPr lang="en-US" altLang="zh-CN" sz="2800" dirty="0" smtClean="0">
                <a:ea typeface="宋体" pitchFamily="2" charset="-122"/>
              </a:rPr>
              <a:t>Search Distributed Databases</a:t>
            </a:r>
          </a:p>
          <a:p>
            <a:r>
              <a:rPr lang="en-US" altLang="zh-CN" sz="2800" dirty="0" smtClean="0">
                <a:ea typeface="宋体" pitchFamily="2" charset="-122"/>
              </a:rPr>
              <a:t>Future Research Directions</a:t>
            </a:r>
            <a:endParaRPr lang="zh-CN" altLang="en-US" sz="2800" dirty="0" smtClean="0">
              <a:ea typeface="宋体" pitchFamily="2" charset="-122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6885E3-5AEA-49A1-9DDE-6E137A0D299E}" type="slidenum">
              <a:rPr lang="zh-CN" altLang="en-US" smtClean="0">
                <a:ea typeface="宋体" pitchFamily="2" charset="-122"/>
              </a:rPr>
              <a:pPr/>
              <a:t>96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fld id="{0D170836-4771-4B9E-8A56-540C7EDC720C}" type="datetime1">
              <a:rPr lang="zh-CN" altLang="en-US" smtClean="0">
                <a:ea typeface="宋体" pitchFamily="2" charset="-122"/>
              </a:rPr>
              <a:pPr/>
              <a:t>2009/7/15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Result Analysis / Evaluation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492250"/>
            <a:ext cx="8229600" cy="467995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Result Snippets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Complement ranking schemes and help user pick relevant results quickly.</a:t>
            </a:r>
          </a:p>
          <a:p>
            <a:r>
              <a:rPr lang="en-US" altLang="zh-CN" sz="2800" dirty="0" smtClean="0">
                <a:ea typeface="宋体" pitchFamily="2" charset="-122"/>
              </a:rPr>
              <a:t>Mining Interesting Terms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Help user formulate new queries.</a:t>
            </a:r>
          </a:p>
          <a:p>
            <a:r>
              <a:rPr lang="en-US" altLang="zh-CN" sz="2800" dirty="0" smtClean="0">
                <a:ea typeface="宋体" pitchFamily="2" charset="-122"/>
              </a:rPr>
              <a:t>Table Analysis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Finding </a:t>
            </a:r>
            <a:r>
              <a:rPr lang="en-US" altLang="zh-CN" sz="2400" dirty="0" err="1" smtClean="0">
                <a:ea typeface="宋体" pitchFamily="2" charset="-122"/>
              </a:rPr>
              <a:t>tuple</a:t>
            </a:r>
            <a:r>
              <a:rPr lang="en-US" altLang="zh-CN" sz="2400" dirty="0" smtClean="0">
                <a:ea typeface="宋体" pitchFamily="2" charset="-122"/>
              </a:rPr>
              <a:t> clusters that are relevant to a keyword query.</a:t>
            </a:r>
          </a:p>
          <a:p>
            <a:r>
              <a:rPr lang="en-US" altLang="zh-CN" sz="2800" dirty="0" smtClean="0">
                <a:ea typeface="宋体" pitchFamily="2" charset="-122"/>
              </a:rPr>
              <a:t>Result Evaluation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A useful guide for users to pick the most desirable search engine.</a:t>
            </a:r>
            <a:endParaRPr lang="zh-CN" altLang="en-US" sz="2400" dirty="0" smtClean="0">
              <a:ea typeface="宋体" pitchFamily="2" charset="-122"/>
            </a:endParaRP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SIGMOD09 Tutorial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BEB0C7-BA0A-471C-8B09-C138CA00E7E9}" type="slidenum">
              <a:rPr lang="zh-CN" altLang="en-US" smtClean="0">
                <a:ea typeface="宋体" pitchFamily="2" charset="-122"/>
              </a:rPr>
              <a:pPr/>
              <a:t>97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46086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0" y="6565900"/>
            <a:ext cx="1908175" cy="215900"/>
          </a:xfrm>
          <a:noFill/>
        </p:spPr>
        <p:txBody>
          <a:bodyPr/>
          <a:lstStyle/>
          <a:p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pPr algn="ctr"/>
            <a:fld id="{9A8EC804-FA4D-47B4-8157-E97C7D03328B}" type="slidenum">
              <a:rPr lang="zh-CN" altLang="en-US" smtClean="0">
                <a:ea typeface="宋体" pitchFamily="2" charset="-122"/>
              </a:rPr>
              <a:pPr algn="ctr"/>
              <a:t>98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49156" name="Content Placeholder 2"/>
          <p:cNvSpPr>
            <a:spLocks noGrp="1"/>
          </p:cNvSpPr>
          <p:nvPr>
            <p:ph idx="4294967295"/>
          </p:nvPr>
        </p:nvSpPr>
        <p:spPr>
          <a:xfrm>
            <a:off x="5009864" y="1295400"/>
            <a:ext cx="4032250" cy="4876800"/>
          </a:xfrm>
        </p:spPr>
        <p:txBody>
          <a:bodyPr/>
          <a:lstStyle/>
          <a:p>
            <a:endParaRPr lang="en-US" altLang="zh-CN" sz="20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From the snippets, we know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The two results are about “SIGMOD 06” and “SIGMOD 07”.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Feature different hot topics and different institution / countries that have significant contribution.</a:t>
            </a: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What are good snippets?</a:t>
            </a:r>
          </a:p>
          <a:p>
            <a:pPr eaLnBrk="1" hangingPunct="1"/>
            <a:endParaRPr lang="en-US" altLang="zh-CN" sz="12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  <a:p>
            <a:pPr eaLnBrk="1" hangingPunct="1"/>
            <a:r>
              <a:rPr lang="en-US" altLang="zh-CN" sz="2400" dirty="0" smtClean="0">
                <a:ea typeface="宋体" pitchFamily="2" charset="-122"/>
                <a:cs typeface="Courier New" pitchFamily="49" charset="0"/>
                <a:sym typeface="Wingdings" pitchFamily="2" charset="2"/>
              </a:rPr>
              <a:t>How to generate them?</a:t>
            </a:r>
            <a:endParaRPr lang="en-US" altLang="zh-CN" sz="2000" dirty="0" smtClean="0">
              <a:ea typeface="宋体" pitchFamily="2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49157" name="TextBox 46"/>
          <p:cNvSpPr txBox="1">
            <a:spLocks noChangeArrowheads="1"/>
          </p:cNvSpPr>
          <p:nvPr/>
        </p:nvSpPr>
        <p:spPr bwMode="auto">
          <a:xfrm>
            <a:off x="2857500" y="3763963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conf</a:t>
            </a:r>
            <a:endParaRPr lang="zh-CN" altLang="en-US" sz="1400"/>
          </a:p>
        </p:txBody>
      </p:sp>
      <p:sp>
        <p:nvSpPr>
          <p:cNvPr id="49158" name="TextBox 49"/>
          <p:cNvSpPr txBox="1">
            <a:spLocks noChangeArrowheads="1"/>
          </p:cNvSpPr>
          <p:nvPr/>
        </p:nvSpPr>
        <p:spPr bwMode="auto">
          <a:xfrm>
            <a:off x="0" y="4878388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SIGMOD</a:t>
            </a:r>
            <a:endParaRPr lang="zh-CN" altLang="en-US" sz="1400"/>
          </a:p>
        </p:txBody>
      </p:sp>
      <p:sp>
        <p:nvSpPr>
          <p:cNvPr id="49159" name="TextBox 50"/>
          <p:cNvSpPr txBox="1">
            <a:spLocks noChangeArrowheads="1"/>
          </p:cNvSpPr>
          <p:nvPr/>
        </p:nvSpPr>
        <p:spPr bwMode="auto">
          <a:xfrm>
            <a:off x="128588" y="4411663"/>
            <a:ext cx="604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cxnSp>
        <p:nvCxnSpPr>
          <p:cNvPr id="52" name="Straight Arrow Connector 51"/>
          <p:cNvCxnSpPr>
            <a:stCxn id="49159" idx="2"/>
            <a:endCxn id="49158" idx="0"/>
          </p:cNvCxnSpPr>
          <p:nvPr/>
        </p:nvCxnSpPr>
        <p:spPr>
          <a:xfrm rot="5400000">
            <a:off x="350044" y="4796632"/>
            <a:ext cx="158750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157" idx="2"/>
            <a:endCxn id="49159" idx="0"/>
          </p:cNvCxnSpPr>
          <p:nvPr/>
        </p:nvCxnSpPr>
        <p:spPr>
          <a:xfrm rot="5400000">
            <a:off x="1600200" y="2903538"/>
            <a:ext cx="339725" cy="2676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2" name="TextBox 53"/>
          <p:cNvSpPr txBox="1">
            <a:spLocks noChangeArrowheads="1"/>
          </p:cNvSpPr>
          <p:nvPr/>
        </p:nvSpPr>
        <p:spPr bwMode="auto">
          <a:xfrm>
            <a:off x="1743075" y="4419600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paper</a:t>
            </a:r>
            <a:endParaRPr lang="zh-CN" altLang="en-US" sz="1400"/>
          </a:p>
        </p:txBody>
      </p:sp>
      <p:sp>
        <p:nvSpPr>
          <p:cNvPr id="49163" name="TextBox 54"/>
          <p:cNvSpPr txBox="1">
            <a:spLocks noChangeArrowheads="1"/>
          </p:cNvSpPr>
          <p:nvPr/>
        </p:nvSpPr>
        <p:spPr bwMode="auto">
          <a:xfrm>
            <a:off x="1235075" y="491648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title</a:t>
            </a:r>
            <a:endParaRPr lang="zh-CN" altLang="en-US" sz="1400"/>
          </a:p>
        </p:txBody>
      </p:sp>
      <p:sp>
        <p:nvSpPr>
          <p:cNvPr id="49164" name="TextBox 55"/>
          <p:cNvSpPr txBox="1">
            <a:spLocks noChangeArrowheads="1"/>
          </p:cNvSpPr>
          <p:nvPr/>
        </p:nvSpPr>
        <p:spPr bwMode="auto">
          <a:xfrm>
            <a:off x="1104900" y="5375275"/>
            <a:ext cx="865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keyword</a:t>
            </a:r>
            <a:endParaRPr lang="zh-CN" altLang="en-US" sz="1400"/>
          </a:p>
        </p:txBody>
      </p:sp>
      <p:sp>
        <p:nvSpPr>
          <p:cNvPr id="49165" name="TextBox 57"/>
          <p:cNvSpPr txBox="1">
            <a:spLocks noChangeArrowheads="1"/>
          </p:cNvSpPr>
          <p:nvPr/>
        </p:nvSpPr>
        <p:spPr bwMode="auto">
          <a:xfrm>
            <a:off x="1922463" y="491172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author</a:t>
            </a:r>
            <a:endParaRPr lang="zh-CN" altLang="en-US" sz="1400"/>
          </a:p>
        </p:txBody>
      </p:sp>
      <p:cxnSp>
        <p:nvCxnSpPr>
          <p:cNvPr id="62" name="Straight Arrow Connector 61"/>
          <p:cNvCxnSpPr>
            <a:stCxn id="49163" idx="2"/>
            <a:endCxn id="49164" idx="0"/>
          </p:cNvCxnSpPr>
          <p:nvPr/>
        </p:nvCxnSpPr>
        <p:spPr>
          <a:xfrm rot="5400000">
            <a:off x="1471613" y="5291138"/>
            <a:ext cx="150812" cy="17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9162" idx="2"/>
            <a:endCxn id="49163" idx="0"/>
          </p:cNvCxnSpPr>
          <p:nvPr/>
        </p:nvCxnSpPr>
        <p:spPr>
          <a:xfrm rot="5400000">
            <a:off x="1715293" y="4568032"/>
            <a:ext cx="188913" cy="5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162" idx="2"/>
            <a:endCxn id="49165" idx="0"/>
          </p:cNvCxnSpPr>
          <p:nvPr/>
        </p:nvCxnSpPr>
        <p:spPr>
          <a:xfrm rot="16200000" flipH="1">
            <a:off x="2079625" y="4711700"/>
            <a:ext cx="18415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9" name="TextBox 78"/>
          <p:cNvSpPr txBox="1">
            <a:spLocks noChangeArrowheads="1"/>
          </p:cNvSpPr>
          <p:nvPr/>
        </p:nvSpPr>
        <p:spPr bwMode="auto">
          <a:xfrm>
            <a:off x="3352800" y="4419600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paper</a:t>
            </a:r>
            <a:endParaRPr lang="zh-CN" altLang="en-US" sz="1400"/>
          </a:p>
        </p:txBody>
      </p:sp>
      <p:sp>
        <p:nvSpPr>
          <p:cNvPr id="49170" name="TextBox 79"/>
          <p:cNvSpPr txBox="1">
            <a:spLocks noChangeArrowheads="1"/>
          </p:cNvSpPr>
          <p:nvPr/>
        </p:nvSpPr>
        <p:spPr bwMode="auto">
          <a:xfrm>
            <a:off x="4275138" y="4927600"/>
            <a:ext cx="519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title</a:t>
            </a:r>
            <a:endParaRPr lang="zh-CN" altLang="en-US" sz="1400"/>
          </a:p>
        </p:txBody>
      </p:sp>
      <p:sp>
        <p:nvSpPr>
          <p:cNvPr id="49171" name="TextBox 80"/>
          <p:cNvSpPr txBox="1">
            <a:spLocks noChangeArrowheads="1"/>
          </p:cNvSpPr>
          <p:nvPr/>
        </p:nvSpPr>
        <p:spPr bwMode="auto">
          <a:xfrm>
            <a:off x="4114800" y="5386388"/>
            <a:ext cx="866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database</a:t>
            </a:r>
            <a:endParaRPr lang="zh-CN" altLang="en-US" sz="1400"/>
          </a:p>
        </p:txBody>
      </p:sp>
      <p:cxnSp>
        <p:nvCxnSpPr>
          <p:cNvPr id="87" name="Straight Arrow Connector 86"/>
          <p:cNvCxnSpPr>
            <a:stCxn id="49170" idx="2"/>
            <a:endCxn id="49171" idx="0"/>
          </p:cNvCxnSpPr>
          <p:nvPr/>
        </p:nvCxnSpPr>
        <p:spPr>
          <a:xfrm rot="16200000" flipH="1">
            <a:off x="4465637" y="5303838"/>
            <a:ext cx="150813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9169" idx="2"/>
            <a:endCxn id="49170" idx="0"/>
          </p:cNvCxnSpPr>
          <p:nvPr/>
        </p:nvCxnSpPr>
        <p:spPr>
          <a:xfrm rot="16200000" flipH="1">
            <a:off x="4004469" y="4398169"/>
            <a:ext cx="200025" cy="858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49157" idx="2"/>
            <a:endCxn id="49169" idx="0"/>
          </p:cNvCxnSpPr>
          <p:nvPr/>
        </p:nvCxnSpPr>
        <p:spPr>
          <a:xfrm rot="16200000" flipH="1">
            <a:off x="3217863" y="3962400"/>
            <a:ext cx="347662" cy="566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49157" idx="2"/>
            <a:endCxn id="49162" idx="0"/>
          </p:cNvCxnSpPr>
          <p:nvPr/>
        </p:nvCxnSpPr>
        <p:spPr>
          <a:xfrm rot="5400000">
            <a:off x="2412207" y="3723481"/>
            <a:ext cx="347662" cy="1044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6" name="TextBox 107"/>
          <p:cNvSpPr txBox="1">
            <a:spLocks noChangeArrowheads="1"/>
          </p:cNvSpPr>
          <p:nvPr/>
        </p:nvSpPr>
        <p:spPr bwMode="auto">
          <a:xfrm>
            <a:off x="642938" y="4889500"/>
            <a:ext cx="852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2007</a:t>
            </a:r>
            <a:endParaRPr lang="zh-CN" altLang="en-US" sz="1400"/>
          </a:p>
        </p:txBody>
      </p:sp>
      <p:sp>
        <p:nvSpPr>
          <p:cNvPr id="49177" name="TextBox 108"/>
          <p:cNvSpPr txBox="1">
            <a:spLocks noChangeArrowheads="1"/>
          </p:cNvSpPr>
          <p:nvPr/>
        </p:nvSpPr>
        <p:spPr bwMode="auto">
          <a:xfrm>
            <a:off x="771525" y="4422775"/>
            <a:ext cx="604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year</a:t>
            </a:r>
            <a:endParaRPr lang="zh-CN" altLang="en-US" sz="1400"/>
          </a:p>
        </p:txBody>
      </p:sp>
      <p:cxnSp>
        <p:nvCxnSpPr>
          <p:cNvPr id="110" name="Straight Arrow Connector 109"/>
          <p:cNvCxnSpPr>
            <a:stCxn id="49177" idx="2"/>
            <a:endCxn id="49176" idx="0"/>
          </p:cNvCxnSpPr>
          <p:nvPr/>
        </p:nvCxnSpPr>
        <p:spPr>
          <a:xfrm rot="5400000">
            <a:off x="992982" y="4807743"/>
            <a:ext cx="158750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49157" idx="2"/>
            <a:endCxn id="49177" idx="0"/>
          </p:cNvCxnSpPr>
          <p:nvPr/>
        </p:nvCxnSpPr>
        <p:spPr>
          <a:xfrm rot="5400000">
            <a:off x="1916113" y="3230563"/>
            <a:ext cx="350837" cy="2033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49165" idx="2"/>
            <a:endCxn id="49182" idx="0"/>
          </p:cNvCxnSpPr>
          <p:nvPr/>
        </p:nvCxnSpPr>
        <p:spPr>
          <a:xfrm rot="16200000" flipH="1">
            <a:off x="2208213" y="5291137"/>
            <a:ext cx="1524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1" name="TextBox 122"/>
          <p:cNvSpPr txBox="1">
            <a:spLocks noChangeArrowheads="1"/>
          </p:cNvSpPr>
          <p:nvPr/>
        </p:nvSpPr>
        <p:spPr bwMode="auto">
          <a:xfrm>
            <a:off x="2778125" y="491490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author</a:t>
            </a:r>
            <a:endParaRPr lang="zh-CN" altLang="en-US" sz="1400"/>
          </a:p>
        </p:txBody>
      </p:sp>
      <p:sp>
        <p:nvSpPr>
          <p:cNvPr id="49182" name="TextBox 129"/>
          <p:cNvSpPr txBox="1">
            <a:spLocks noChangeArrowheads="1"/>
          </p:cNvSpPr>
          <p:nvPr/>
        </p:nvSpPr>
        <p:spPr bwMode="auto">
          <a:xfrm>
            <a:off x="2008188" y="5372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aff.</a:t>
            </a:r>
            <a:endParaRPr lang="zh-CN" altLang="en-US" sz="1400"/>
          </a:p>
        </p:txBody>
      </p:sp>
      <p:sp>
        <p:nvSpPr>
          <p:cNvPr id="49183" name="TextBox 130"/>
          <p:cNvSpPr txBox="1">
            <a:spLocks noChangeArrowheads="1"/>
          </p:cNvSpPr>
          <p:nvPr/>
        </p:nvSpPr>
        <p:spPr bwMode="auto">
          <a:xfrm>
            <a:off x="1905000" y="5840413"/>
            <a:ext cx="762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HKUST</a:t>
            </a:r>
            <a:endParaRPr lang="zh-CN" altLang="en-US" sz="1400"/>
          </a:p>
        </p:txBody>
      </p:sp>
      <p:cxnSp>
        <p:nvCxnSpPr>
          <p:cNvPr id="132" name="Straight Arrow Connector 131"/>
          <p:cNvCxnSpPr>
            <a:stCxn id="49182" idx="2"/>
            <a:endCxn id="49183" idx="0"/>
          </p:cNvCxnSpPr>
          <p:nvPr/>
        </p:nvCxnSpPr>
        <p:spPr>
          <a:xfrm rot="5400000">
            <a:off x="2207419" y="5758656"/>
            <a:ext cx="160338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5" name="TextBox 48"/>
          <p:cNvSpPr txBox="1">
            <a:spLocks noChangeArrowheads="1"/>
          </p:cNvSpPr>
          <p:nvPr/>
        </p:nvSpPr>
        <p:spPr bwMode="auto">
          <a:xfrm>
            <a:off x="2913063" y="1066800"/>
            <a:ext cx="500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conf</a:t>
            </a:r>
            <a:endParaRPr lang="zh-CN" altLang="en-US" sz="1400"/>
          </a:p>
        </p:txBody>
      </p:sp>
      <p:sp>
        <p:nvSpPr>
          <p:cNvPr id="49186" name="TextBox 64"/>
          <p:cNvSpPr txBox="1">
            <a:spLocks noChangeArrowheads="1"/>
          </p:cNvSpPr>
          <p:nvPr/>
        </p:nvSpPr>
        <p:spPr bwMode="auto">
          <a:xfrm>
            <a:off x="55563" y="2181225"/>
            <a:ext cx="852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SIGMOD</a:t>
            </a:r>
            <a:endParaRPr lang="zh-CN" altLang="en-US" sz="1400"/>
          </a:p>
        </p:txBody>
      </p:sp>
      <p:sp>
        <p:nvSpPr>
          <p:cNvPr id="49187" name="TextBox 65"/>
          <p:cNvSpPr txBox="1">
            <a:spLocks noChangeArrowheads="1"/>
          </p:cNvSpPr>
          <p:nvPr/>
        </p:nvSpPr>
        <p:spPr bwMode="auto">
          <a:xfrm>
            <a:off x="184150" y="1714500"/>
            <a:ext cx="604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cxnSp>
        <p:nvCxnSpPr>
          <p:cNvPr id="67" name="Straight Arrow Connector 66"/>
          <p:cNvCxnSpPr>
            <a:stCxn id="49187" idx="2"/>
            <a:endCxn id="49186" idx="0"/>
          </p:cNvCxnSpPr>
          <p:nvPr/>
        </p:nvCxnSpPr>
        <p:spPr>
          <a:xfrm rot="5400000">
            <a:off x="405607" y="2099468"/>
            <a:ext cx="158750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9185" idx="2"/>
            <a:endCxn id="49187" idx="0"/>
          </p:cNvCxnSpPr>
          <p:nvPr/>
        </p:nvCxnSpPr>
        <p:spPr>
          <a:xfrm rot="5400000">
            <a:off x="1655763" y="206375"/>
            <a:ext cx="339725" cy="2676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0" name="TextBox 68"/>
          <p:cNvSpPr txBox="1">
            <a:spLocks noChangeArrowheads="1"/>
          </p:cNvSpPr>
          <p:nvPr/>
        </p:nvSpPr>
        <p:spPr bwMode="auto">
          <a:xfrm>
            <a:off x="3124200" y="177958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paper</a:t>
            </a:r>
            <a:endParaRPr lang="zh-CN" altLang="en-US" sz="1400"/>
          </a:p>
        </p:txBody>
      </p:sp>
      <p:sp>
        <p:nvSpPr>
          <p:cNvPr id="49191" name="TextBox 69"/>
          <p:cNvSpPr txBox="1">
            <a:spLocks noChangeArrowheads="1"/>
          </p:cNvSpPr>
          <p:nvPr/>
        </p:nvSpPr>
        <p:spPr bwMode="auto">
          <a:xfrm>
            <a:off x="2754313" y="2284413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title</a:t>
            </a:r>
            <a:endParaRPr lang="zh-CN" altLang="en-US" sz="1400"/>
          </a:p>
        </p:txBody>
      </p:sp>
      <p:sp>
        <p:nvSpPr>
          <p:cNvPr id="49192" name="TextBox 70"/>
          <p:cNvSpPr txBox="1">
            <a:spLocks noChangeArrowheads="1"/>
          </p:cNvSpPr>
          <p:nvPr/>
        </p:nvSpPr>
        <p:spPr bwMode="auto">
          <a:xfrm>
            <a:off x="2667000" y="2732088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network</a:t>
            </a:r>
            <a:endParaRPr lang="zh-CN" altLang="en-US" sz="1400"/>
          </a:p>
        </p:txBody>
      </p:sp>
      <p:sp>
        <p:nvSpPr>
          <p:cNvPr id="49193" name="TextBox 72"/>
          <p:cNvSpPr txBox="1">
            <a:spLocks noChangeArrowheads="1"/>
          </p:cNvSpPr>
          <p:nvPr/>
        </p:nvSpPr>
        <p:spPr bwMode="auto">
          <a:xfrm>
            <a:off x="3352800" y="2360613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author</a:t>
            </a:r>
            <a:endParaRPr lang="zh-CN" altLang="en-US" sz="1400"/>
          </a:p>
        </p:txBody>
      </p:sp>
      <p:cxnSp>
        <p:nvCxnSpPr>
          <p:cNvPr id="77" name="Straight Arrow Connector 76"/>
          <p:cNvCxnSpPr>
            <a:stCxn id="49191" idx="2"/>
            <a:endCxn id="49192" idx="0"/>
          </p:cNvCxnSpPr>
          <p:nvPr/>
        </p:nvCxnSpPr>
        <p:spPr>
          <a:xfrm rot="16200000" flipH="1">
            <a:off x="3011488" y="2657475"/>
            <a:ext cx="1397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190" idx="2"/>
            <a:endCxn id="49191" idx="0"/>
          </p:cNvCxnSpPr>
          <p:nvPr/>
        </p:nvCxnSpPr>
        <p:spPr>
          <a:xfrm rot="5400000">
            <a:off x="3163094" y="2001044"/>
            <a:ext cx="196850" cy="369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9190" idx="2"/>
            <a:endCxn id="49193" idx="0"/>
          </p:cNvCxnSpPr>
          <p:nvPr/>
        </p:nvCxnSpPr>
        <p:spPr>
          <a:xfrm rot="16200000" flipH="1">
            <a:off x="3441701" y="2092325"/>
            <a:ext cx="273050" cy="263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7" name="TextBox 82"/>
          <p:cNvSpPr txBox="1">
            <a:spLocks noChangeArrowheads="1"/>
          </p:cNvSpPr>
          <p:nvPr/>
        </p:nvSpPr>
        <p:spPr bwMode="auto">
          <a:xfrm>
            <a:off x="1625600" y="1752600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paper</a:t>
            </a:r>
            <a:endParaRPr lang="zh-CN" altLang="en-US" sz="1400"/>
          </a:p>
        </p:txBody>
      </p:sp>
      <p:sp>
        <p:nvSpPr>
          <p:cNvPr id="49198" name="TextBox 83"/>
          <p:cNvSpPr txBox="1">
            <a:spLocks noChangeArrowheads="1"/>
          </p:cNvSpPr>
          <p:nvPr/>
        </p:nvSpPr>
        <p:spPr bwMode="auto">
          <a:xfrm>
            <a:off x="1600200" y="2270125"/>
            <a:ext cx="773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author</a:t>
            </a:r>
            <a:endParaRPr lang="zh-CN" altLang="en-US" sz="1400"/>
          </a:p>
        </p:txBody>
      </p:sp>
      <p:cxnSp>
        <p:nvCxnSpPr>
          <p:cNvPr id="86" name="Straight Arrow Connector 85"/>
          <p:cNvCxnSpPr>
            <a:stCxn id="49198" idx="2"/>
            <a:endCxn id="49216" idx="0"/>
          </p:cNvCxnSpPr>
          <p:nvPr/>
        </p:nvCxnSpPr>
        <p:spPr>
          <a:xfrm rot="5400000">
            <a:off x="1716088" y="2519362"/>
            <a:ext cx="211138" cy="328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49197" idx="2"/>
            <a:endCxn id="49198" idx="0"/>
          </p:cNvCxnSpPr>
          <p:nvPr/>
        </p:nvCxnSpPr>
        <p:spPr>
          <a:xfrm rot="16200000" flipH="1">
            <a:off x="1862138" y="2146300"/>
            <a:ext cx="20955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49185" idx="2"/>
            <a:endCxn id="49197" idx="0"/>
          </p:cNvCxnSpPr>
          <p:nvPr/>
        </p:nvCxnSpPr>
        <p:spPr>
          <a:xfrm rot="5400000">
            <a:off x="2366963" y="955675"/>
            <a:ext cx="377825" cy="1216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9185" idx="2"/>
            <a:endCxn id="49190" idx="0"/>
          </p:cNvCxnSpPr>
          <p:nvPr/>
        </p:nvCxnSpPr>
        <p:spPr>
          <a:xfrm rot="16200000" flipH="1">
            <a:off x="3102769" y="1435894"/>
            <a:ext cx="404813" cy="282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03" name="TextBox 93"/>
          <p:cNvSpPr txBox="1">
            <a:spLocks noChangeArrowheads="1"/>
          </p:cNvSpPr>
          <p:nvPr/>
        </p:nvSpPr>
        <p:spPr bwMode="auto">
          <a:xfrm>
            <a:off x="698500" y="2192338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2006</a:t>
            </a:r>
            <a:endParaRPr lang="zh-CN" altLang="en-US" sz="1400"/>
          </a:p>
        </p:txBody>
      </p:sp>
      <p:sp>
        <p:nvSpPr>
          <p:cNvPr id="49204" name="TextBox 94"/>
          <p:cNvSpPr txBox="1">
            <a:spLocks noChangeArrowheads="1"/>
          </p:cNvSpPr>
          <p:nvPr/>
        </p:nvSpPr>
        <p:spPr bwMode="auto">
          <a:xfrm>
            <a:off x="827088" y="1725613"/>
            <a:ext cx="604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year</a:t>
            </a:r>
            <a:endParaRPr lang="zh-CN" altLang="en-US" sz="1400"/>
          </a:p>
        </p:txBody>
      </p:sp>
      <p:cxnSp>
        <p:nvCxnSpPr>
          <p:cNvPr id="96" name="Straight Arrow Connector 95"/>
          <p:cNvCxnSpPr>
            <a:stCxn id="49204" idx="2"/>
            <a:endCxn id="49203" idx="0"/>
          </p:cNvCxnSpPr>
          <p:nvPr/>
        </p:nvCxnSpPr>
        <p:spPr>
          <a:xfrm rot="5400000">
            <a:off x="1048544" y="2110582"/>
            <a:ext cx="158750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49185" idx="2"/>
            <a:endCxn id="49204" idx="0"/>
          </p:cNvCxnSpPr>
          <p:nvPr/>
        </p:nvCxnSpPr>
        <p:spPr>
          <a:xfrm rot="5400000">
            <a:off x="1971675" y="533400"/>
            <a:ext cx="350838" cy="203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07" name="TextBox 140"/>
          <p:cNvSpPr txBox="1">
            <a:spLocks noChangeArrowheads="1"/>
          </p:cNvSpPr>
          <p:nvPr/>
        </p:nvSpPr>
        <p:spPr bwMode="auto">
          <a:xfrm>
            <a:off x="2778125" y="5372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aff.</a:t>
            </a:r>
            <a:endParaRPr lang="zh-CN" altLang="en-US" sz="1400"/>
          </a:p>
        </p:txBody>
      </p:sp>
      <p:sp>
        <p:nvSpPr>
          <p:cNvPr id="49208" name="TextBox 141"/>
          <p:cNvSpPr txBox="1">
            <a:spLocks noChangeArrowheads="1"/>
          </p:cNvSpPr>
          <p:nvPr/>
        </p:nvSpPr>
        <p:spPr bwMode="auto">
          <a:xfrm>
            <a:off x="2543175" y="5837238"/>
            <a:ext cx="104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Microsoft</a:t>
            </a:r>
            <a:endParaRPr lang="zh-CN" altLang="en-US" sz="1400"/>
          </a:p>
        </p:txBody>
      </p:sp>
      <p:cxnSp>
        <p:nvCxnSpPr>
          <p:cNvPr id="143" name="Straight Arrow Connector 142"/>
          <p:cNvCxnSpPr>
            <a:stCxn id="49207" idx="2"/>
            <a:endCxn id="49208" idx="0"/>
          </p:cNvCxnSpPr>
          <p:nvPr/>
        </p:nvCxnSpPr>
        <p:spPr>
          <a:xfrm rot="16200000" flipH="1">
            <a:off x="2982912" y="5756276"/>
            <a:ext cx="157163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49181" idx="2"/>
            <a:endCxn id="49207" idx="0"/>
          </p:cNvCxnSpPr>
          <p:nvPr/>
        </p:nvCxnSpPr>
        <p:spPr>
          <a:xfrm rot="5400000">
            <a:off x="3022600" y="5259388"/>
            <a:ext cx="149225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11" name="TextBox 154"/>
          <p:cNvSpPr txBox="1">
            <a:spLocks noChangeArrowheads="1"/>
          </p:cNvSpPr>
          <p:nvPr/>
        </p:nvSpPr>
        <p:spPr bwMode="auto">
          <a:xfrm>
            <a:off x="3344863" y="5357813"/>
            <a:ext cx="871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country</a:t>
            </a:r>
            <a:endParaRPr lang="zh-CN" altLang="en-US" sz="1400"/>
          </a:p>
        </p:txBody>
      </p:sp>
      <p:sp>
        <p:nvSpPr>
          <p:cNvPr id="49212" name="TextBox 155"/>
          <p:cNvSpPr txBox="1">
            <a:spLocks noChangeArrowheads="1"/>
          </p:cNvSpPr>
          <p:nvPr/>
        </p:nvSpPr>
        <p:spPr bwMode="auto">
          <a:xfrm>
            <a:off x="3414713" y="5835650"/>
            <a:ext cx="731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USA</a:t>
            </a:r>
            <a:endParaRPr lang="zh-CN" altLang="en-US" sz="1400"/>
          </a:p>
        </p:txBody>
      </p:sp>
      <p:cxnSp>
        <p:nvCxnSpPr>
          <p:cNvPr id="157" name="Straight Arrow Connector 156"/>
          <p:cNvCxnSpPr>
            <a:stCxn id="49211" idx="2"/>
            <a:endCxn id="49212" idx="0"/>
          </p:cNvCxnSpPr>
          <p:nvPr/>
        </p:nvCxnSpPr>
        <p:spPr>
          <a:xfrm rot="5400000">
            <a:off x="3695701" y="5749925"/>
            <a:ext cx="1698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49181" idx="2"/>
            <a:endCxn id="49211" idx="0"/>
          </p:cNvCxnSpPr>
          <p:nvPr/>
        </p:nvCxnSpPr>
        <p:spPr>
          <a:xfrm rot="16200000" flipH="1">
            <a:off x="3390900" y="4967288"/>
            <a:ext cx="134938" cy="646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49169" idx="2"/>
            <a:endCxn id="49181" idx="0"/>
          </p:cNvCxnSpPr>
          <p:nvPr/>
        </p:nvCxnSpPr>
        <p:spPr>
          <a:xfrm rot="5400000">
            <a:off x="3311525" y="4551363"/>
            <a:ext cx="187325" cy="539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16" name="TextBox 179"/>
          <p:cNvSpPr txBox="1">
            <a:spLocks noChangeArrowheads="1"/>
          </p:cNvSpPr>
          <p:nvPr/>
        </p:nvSpPr>
        <p:spPr bwMode="auto">
          <a:xfrm>
            <a:off x="1376363" y="2789238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aff.</a:t>
            </a:r>
            <a:endParaRPr lang="zh-CN" altLang="en-US" sz="1400"/>
          </a:p>
        </p:txBody>
      </p:sp>
      <p:sp>
        <p:nvSpPr>
          <p:cNvPr id="49217" name="TextBox 180"/>
          <p:cNvSpPr txBox="1">
            <a:spLocks noChangeArrowheads="1"/>
          </p:cNvSpPr>
          <p:nvPr/>
        </p:nvSpPr>
        <p:spPr bwMode="auto">
          <a:xfrm>
            <a:off x="1143000" y="3254375"/>
            <a:ext cx="1039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Microsoft</a:t>
            </a:r>
            <a:endParaRPr lang="zh-CN" altLang="en-US" sz="1400"/>
          </a:p>
        </p:txBody>
      </p:sp>
      <p:cxnSp>
        <p:nvCxnSpPr>
          <p:cNvPr id="182" name="Straight Arrow Connector 181"/>
          <p:cNvCxnSpPr>
            <a:stCxn id="49216" idx="2"/>
            <a:endCxn id="49217" idx="0"/>
          </p:cNvCxnSpPr>
          <p:nvPr/>
        </p:nvCxnSpPr>
        <p:spPr>
          <a:xfrm rot="16200000" flipH="1">
            <a:off x="1581944" y="3172619"/>
            <a:ext cx="157162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19" name="TextBox 182"/>
          <p:cNvSpPr txBox="1">
            <a:spLocks noChangeArrowheads="1"/>
          </p:cNvSpPr>
          <p:nvPr/>
        </p:nvSpPr>
        <p:spPr bwMode="auto">
          <a:xfrm>
            <a:off x="1862138" y="2774950"/>
            <a:ext cx="871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country</a:t>
            </a:r>
            <a:endParaRPr lang="zh-CN" altLang="en-US" sz="1400"/>
          </a:p>
        </p:txBody>
      </p:sp>
      <p:sp>
        <p:nvSpPr>
          <p:cNvPr id="49220" name="TextBox 183"/>
          <p:cNvSpPr txBox="1">
            <a:spLocks noChangeArrowheads="1"/>
          </p:cNvSpPr>
          <p:nvPr/>
        </p:nvSpPr>
        <p:spPr bwMode="auto">
          <a:xfrm>
            <a:off x="1931988" y="3252788"/>
            <a:ext cx="731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USA</a:t>
            </a:r>
            <a:endParaRPr lang="zh-CN" altLang="en-US" sz="1400"/>
          </a:p>
        </p:txBody>
      </p:sp>
      <p:cxnSp>
        <p:nvCxnSpPr>
          <p:cNvPr id="185" name="Straight Arrow Connector 184"/>
          <p:cNvCxnSpPr>
            <a:stCxn id="49219" idx="2"/>
            <a:endCxn id="49220" idx="0"/>
          </p:cNvCxnSpPr>
          <p:nvPr/>
        </p:nvCxnSpPr>
        <p:spPr>
          <a:xfrm rot="5400000">
            <a:off x="2212975" y="3167063"/>
            <a:ext cx="16986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49198" idx="2"/>
            <a:endCxn id="49219" idx="0"/>
          </p:cNvCxnSpPr>
          <p:nvPr/>
        </p:nvCxnSpPr>
        <p:spPr>
          <a:xfrm rot="16200000" flipH="1">
            <a:off x="2043907" y="2520156"/>
            <a:ext cx="196850" cy="312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23" name="TextBox 189"/>
          <p:cNvSpPr txBox="1">
            <a:spLocks noChangeArrowheads="1"/>
          </p:cNvSpPr>
          <p:nvPr/>
        </p:nvSpPr>
        <p:spPr bwMode="auto">
          <a:xfrm>
            <a:off x="3419475" y="2873375"/>
            <a:ext cx="560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aff.</a:t>
            </a:r>
            <a:endParaRPr lang="zh-CN" altLang="en-US" sz="1400"/>
          </a:p>
        </p:txBody>
      </p:sp>
      <p:sp>
        <p:nvSpPr>
          <p:cNvPr id="49224" name="TextBox 190"/>
          <p:cNvSpPr txBox="1">
            <a:spLocks noChangeArrowheads="1"/>
          </p:cNvSpPr>
          <p:nvPr/>
        </p:nvSpPr>
        <p:spPr bwMode="auto">
          <a:xfrm>
            <a:off x="3352800" y="3338513"/>
            <a:ext cx="69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NUS</a:t>
            </a:r>
            <a:endParaRPr lang="zh-CN" altLang="en-US" sz="1400"/>
          </a:p>
        </p:txBody>
      </p:sp>
      <p:cxnSp>
        <p:nvCxnSpPr>
          <p:cNvPr id="192" name="Straight Arrow Connector 191"/>
          <p:cNvCxnSpPr>
            <a:stCxn id="49223" idx="2"/>
            <a:endCxn id="49224" idx="0"/>
          </p:cNvCxnSpPr>
          <p:nvPr/>
        </p:nvCxnSpPr>
        <p:spPr>
          <a:xfrm rot="5400000">
            <a:off x="3621087" y="3259138"/>
            <a:ext cx="1571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49193" idx="2"/>
            <a:endCxn id="49223" idx="0"/>
          </p:cNvCxnSpPr>
          <p:nvPr/>
        </p:nvCxnSpPr>
        <p:spPr>
          <a:xfrm rot="5400000">
            <a:off x="3602832" y="2766219"/>
            <a:ext cx="204787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27" name="TextBox 198"/>
          <p:cNvSpPr txBox="1">
            <a:spLocks noChangeArrowheads="1"/>
          </p:cNvSpPr>
          <p:nvPr/>
        </p:nvSpPr>
        <p:spPr bwMode="auto">
          <a:xfrm>
            <a:off x="3935413" y="1808163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paper</a:t>
            </a:r>
            <a:endParaRPr lang="zh-CN" altLang="en-US" sz="1400"/>
          </a:p>
        </p:txBody>
      </p:sp>
      <p:sp>
        <p:nvSpPr>
          <p:cNvPr id="49228" name="TextBox 199"/>
          <p:cNvSpPr txBox="1">
            <a:spLocks noChangeArrowheads="1"/>
          </p:cNvSpPr>
          <p:nvPr/>
        </p:nvSpPr>
        <p:spPr bwMode="auto">
          <a:xfrm>
            <a:off x="3940175" y="2278063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title</a:t>
            </a:r>
            <a:endParaRPr lang="zh-CN" altLang="en-US" sz="1400"/>
          </a:p>
        </p:txBody>
      </p:sp>
      <p:sp>
        <p:nvSpPr>
          <p:cNvPr id="49229" name="TextBox 200"/>
          <p:cNvSpPr txBox="1">
            <a:spLocks noChangeArrowheads="1"/>
          </p:cNvSpPr>
          <p:nvPr/>
        </p:nvSpPr>
        <p:spPr bwMode="auto">
          <a:xfrm>
            <a:off x="3802063" y="2767013"/>
            <a:ext cx="94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database</a:t>
            </a:r>
            <a:endParaRPr lang="zh-CN" altLang="en-US" sz="1400"/>
          </a:p>
        </p:txBody>
      </p:sp>
      <p:cxnSp>
        <p:nvCxnSpPr>
          <p:cNvPr id="202" name="Straight Arrow Connector 201"/>
          <p:cNvCxnSpPr>
            <a:stCxn id="49228" idx="2"/>
            <a:endCxn id="49229" idx="0"/>
          </p:cNvCxnSpPr>
          <p:nvPr/>
        </p:nvCxnSpPr>
        <p:spPr>
          <a:xfrm rot="16200000" flipH="1">
            <a:off x="4178300" y="2670176"/>
            <a:ext cx="180975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49227" idx="2"/>
            <a:endCxn id="49228" idx="0"/>
          </p:cNvCxnSpPr>
          <p:nvPr/>
        </p:nvCxnSpPr>
        <p:spPr>
          <a:xfrm rot="16200000" flipH="1">
            <a:off x="4179094" y="2194719"/>
            <a:ext cx="161925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49185" idx="2"/>
            <a:endCxn id="49227" idx="0"/>
          </p:cNvCxnSpPr>
          <p:nvPr/>
        </p:nvCxnSpPr>
        <p:spPr>
          <a:xfrm rot="16200000" flipH="1">
            <a:off x="3494088" y="1044575"/>
            <a:ext cx="433388" cy="1093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 bwMode="auto">
          <a:xfrm>
            <a:off x="457200" y="172328"/>
            <a:ext cx="8229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altLang="zh-CN" sz="3200" dirty="0" smtClean="0">
                <a:solidFill>
                  <a:srgbClr val="00CC00"/>
                </a:solidFill>
              </a:rPr>
              <a:t>Result Snippets on XML </a:t>
            </a:r>
            <a:r>
              <a:rPr lang="en-US" altLang="zh-CN" sz="3200" baseline="30000" dirty="0" smtClean="0">
                <a:solidFill>
                  <a:srgbClr val="00CC00"/>
                </a:solidFill>
              </a:rPr>
              <a:t>[Huang et al. SIGMOD 08]</a:t>
            </a:r>
            <a:endParaRPr kumimoji="0" lang="zh-CN" altLang="en-US" sz="3200" b="0" i="0" u="none" strike="noStrike" kern="0" cap="none" spc="0" normalizeH="0" baseline="3000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  <p:sp>
        <p:nvSpPr>
          <p:cNvPr id="83" name="TextBox 78"/>
          <p:cNvSpPr txBox="1">
            <a:spLocks noChangeArrowheads="1"/>
          </p:cNvSpPr>
          <p:nvPr/>
        </p:nvSpPr>
        <p:spPr bwMode="auto">
          <a:xfrm>
            <a:off x="4114800" y="106233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Q: </a:t>
            </a:r>
            <a:r>
              <a:rPr lang="en-US" altLang="zh-CN" dirty="0" smtClean="0">
                <a:solidFill>
                  <a:schemeClr val="tx1"/>
                </a:solidFill>
                <a:latin typeface="Palatino Linotype" pitchFamily="18" charset="0"/>
              </a:rPr>
              <a:t> “</a:t>
            </a:r>
            <a:r>
              <a:rPr lang="en-US" altLang="zh-CN" dirty="0" err="1" smtClean="0">
                <a:solidFill>
                  <a:schemeClr val="tx1"/>
                </a:solidFill>
                <a:latin typeface="Palatino Linotype" pitchFamily="18" charset="0"/>
              </a:rPr>
              <a:t>Sigmod</a:t>
            </a:r>
            <a:r>
              <a:rPr lang="en-US" altLang="zh-CN" dirty="0" smtClean="0">
                <a:solidFill>
                  <a:schemeClr val="tx1"/>
                </a:solidFill>
                <a:latin typeface="Palatino Linotype" pitchFamily="18" charset="0"/>
              </a:rPr>
              <a:t>, conf”</a:t>
            </a:r>
            <a:endParaRPr lang="zh-CN" altLang="en-US" baseline="300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124075" y="6565900"/>
            <a:ext cx="5256213" cy="215900"/>
          </a:xfrm>
          <a:noFill/>
        </p:spPr>
        <p:txBody>
          <a:bodyPr/>
          <a:lstStyle/>
          <a:p>
            <a:pPr algn="ctr"/>
            <a:fld id="{1599CAE3-0D5F-4433-8D4E-41C4B1018E3B}" type="slidenum">
              <a:rPr lang="zh-CN" altLang="en-US" smtClean="0">
                <a:ea typeface="宋体" pitchFamily="2" charset="-122"/>
              </a:rPr>
              <a:pPr algn="ctr"/>
              <a:t>99</a:t>
            </a:fld>
            <a:endParaRPr lang="en-US" altLang="zh-CN" smtClean="0">
              <a:ea typeface="宋体" pitchFamily="2" charset="-122"/>
            </a:endParaRPr>
          </a:p>
        </p:txBody>
      </p:sp>
      <p:grpSp>
        <p:nvGrpSpPr>
          <p:cNvPr id="3" name="Group 311"/>
          <p:cNvGrpSpPr>
            <a:grpSpLocks/>
          </p:cNvGrpSpPr>
          <p:nvPr/>
        </p:nvGrpSpPr>
        <p:grpSpPr bwMode="auto">
          <a:xfrm>
            <a:off x="533400" y="5410200"/>
            <a:ext cx="8077200" cy="1371600"/>
            <a:chOff x="336" y="3408"/>
            <a:chExt cx="5088" cy="864"/>
          </a:xfrm>
        </p:grpSpPr>
        <p:sp>
          <p:nvSpPr>
            <p:cNvPr id="55368" name="Content Placeholder 2"/>
            <p:cNvSpPr>
              <a:spLocks/>
            </p:cNvSpPr>
            <p:nvPr/>
          </p:nvSpPr>
          <p:spPr bwMode="auto">
            <a:xfrm>
              <a:off x="336" y="3408"/>
              <a:ext cx="508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50000"/>
                </a:spcBef>
              </a:pPr>
              <a:r>
                <a:rPr lang="en-US" altLang="zh-CN" sz="2200" dirty="0">
                  <a:solidFill>
                    <a:srgbClr val="C00000"/>
                  </a:solidFill>
                </a:rPr>
                <a:t>Adding </a:t>
              </a:r>
              <a:r>
                <a:rPr lang="en-US" altLang="zh-CN" sz="2200" dirty="0" smtClean="0">
                  <a:solidFill>
                    <a:srgbClr val="C00000"/>
                  </a:solidFill>
                </a:rPr>
                <a:t>keywords, and the </a:t>
              </a:r>
              <a:r>
                <a:rPr lang="en-US" altLang="zh-CN" sz="2200" dirty="0">
                  <a:solidFill>
                    <a:srgbClr val="C00000"/>
                  </a:solidFill>
                </a:rPr>
                <a:t>key of </a:t>
              </a:r>
              <a:r>
                <a:rPr lang="en-US" altLang="zh-CN" sz="2200" dirty="0" smtClean="0">
                  <a:solidFill>
                    <a:srgbClr val="C00000"/>
                  </a:solidFill>
                </a:rPr>
                <a:t>the query </a:t>
              </a:r>
              <a:r>
                <a:rPr lang="en-US" altLang="zh-CN" sz="2200" dirty="0">
                  <a:solidFill>
                    <a:srgbClr val="C00000"/>
                  </a:solidFill>
                </a:rPr>
                <a:t>result to </a:t>
              </a:r>
              <a:r>
                <a:rPr lang="en-US" altLang="zh-CN" sz="2200" dirty="0" err="1">
                  <a:solidFill>
                    <a:srgbClr val="C00000"/>
                  </a:solidFill>
                </a:rPr>
                <a:t>IList</a:t>
              </a:r>
              <a:r>
                <a:rPr lang="en-US" altLang="zh-CN" sz="2200" dirty="0">
                  <a:solidFill>
                    <a:srgbClr val="C00000"/>
                  </a:solidFill>
                </a:rPr>
                <a:t>.</a:t>
              </a:r>
            </a:p>
          </p:txBody>
        </p:sp>
        <p:sp>
          <p:nvSpPr>
            <p:cNvPr id="55369" name="TextBox 57"/>
            <p:cNvSpPr txBox="1">
              <a:spLocks noChangeArrowheads="1"/>
            </p:cNvSpPr>
            <p:nvPr/>
          </p:nvSpPr>
          <p:spPr bwMode="auto">
            <a:xfrm>
              <a:off x="1152" y="3684"/>
              <a:ext cx="3532" cy="252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2000" dirty="0" err="1" smtClean="0"/>
                <a:t>IList</a:t>
              </a:r>
              <a:r>
                <a:rPr lang="en-US" altLang="zh-CN" sz="2000" dirty="0"/>
                <a:t>: </a:t>
              </a:r>
              <a:r>
                <a:rPr lang="en-US" altLang="zh-CN" sz="2000" b="1" u="sng" dirty="0" smtClean="0"/>
                <a:t>SIGMOD</a:t>
              </a:r>
              <a:r>
                <a:rPr lang="en-US" altLang="zh-CN" sz="2000" dirty="0" smtClean="0"/>
                <a:t>, conf</a:t>
              </a:r>
              <a:r>
                <a:rPr lang="en-US" altLang="zh-CN" sz="2000" dirty="0"/>
                <a:t>, </a:t>
              </a:r>
              <a:r>
                <a:rPr lang="en-US" altLang="zh-CN" sz="2000" b="1" u="sng" dirty="0" smtClean="0"/>
                <a:t>2007</a:t>
              </a:r>
              <a:endParaRPr lang="zh-CN" altLang="en-US" sz="2000" b="1" u="sng" dirty="0"/>
            </a:p>
          </p:txBody>
        </p:sp>
      </p:grpSp>
      <p:sp>
        <p:nvSpPr>
          <p:cNvPr id="83" name="Rectangle 3"/>
          <p:cNvSpPr txBox="1">
            <a:spLocks noChangeArrowheads="1"/>
          </p:cNvSpPr>
          <p:nvPr/>
        </p:nvSpPr>
        <p:spPr>
          <a:xfrm>
            <a:off x="5029200" y="1797050"/>
            <a:ext cx="3886200" cy="46799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     What is the key of an XML search result?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Two </a:t>
            </a:r>
            <a:r>
              <a:rPr lang="en-US" altLang="zh-CN" kern="0" dirty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types of </a:t>
            </a:r>
            <a:r>
              <a:rPr lang="en-US" altLang="zh-CN" kern="0" dirty="0" smtClean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entities:</a:t>
            </a:r>
            <a:endParaRPr lang="en-US" altLang="zh-CN" kern="0" dirty="0">
              <a:solidFill>
                <a:schemeClr val="tx1"/>
              </a:solidFill>
              <a:latin typeface="Arial Narrow" pitchFamily="34" charset="0"/>
              <a:ea typeface="宋体" charset="-122"/>
              <a:cs typeface="Courier New" pitchFamily="49" charset="0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kern="0" dirty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Return entities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kern="0" dirty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Support entities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kern="0" dirty="0" smtClean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Key </a:t>
            </a:r>
            <a:r>
              <a:rPr lang="en-US" altLang="zh-CN" kern="0" dirty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of a query result = keys of return </a:t>
            </a:r>
            <a:r>
              <a:rPr lang="en-US" altLang="zh-CN" kern="0" dirty="0" smtClean="0">
                <a:solidFill>
                  <a:schemeClr val="tx1"/>
                </a:solidFill>
                <a:latin typeface="Arial Narrow" pitchFamily="34" charset="0"/>
                <a:ea typeface="宋体" charset="-122"/>
                <a:cs typeface="Courier New" pitchFamily="49" charset="0"/>
                <a:sym typeface="Wingdings" pitchFamily="2" charset="2"/>
              </a:rPr>
              <a:t>entities</a:t>
            </a:r>
            <a:endParaRPr lang="zh-CN" altLang="en-US" kern="0" dirty="0">
              <a:solidFill>
                <a:schemeClr val="tx1"/>
              </a:solidFill>
              <a:latin typeface="Arial Narrow" pitchFamily="34" charset="0"/>
              <a:ea typeface="宋体" charset="-122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55302" name="TextBox 83"/>
          <p:cNvSpPr txBox="1">
            <a:spLocks noChangeArrowheads="1"/>
          </p:cNvSpPr>
          <p:nvPr/>
        </p:nvSpPr>
        <p:spPr bwMode="auto">
          <a:xfrm>
            <a:off x="3137428" y="1614488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conf</a:t>
            </a:r>
            <a:endParaRPr lang="zh-CN" altLang="en-US" sz="1400"/>
          </a:p>
        </p:txBody>
      </p:sp>
      <p:sp>
        <p:nvSpPr>
          <p:cNvPr id="55303" name="TextBox 84"/>
          <p:cNvSpPr txBox="1">
            <a:spLocks noChangeArrowheads="1"/>
          </p:cNvSpPr>
          <p:nvPr/>
        </p:nvSpPr>
        <p:spPr bwMode="auto">
          <a:xfrm>
            <a:off x="279928" y="2728913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SIGMOD</a:t>
            </a:r>
            <a:endParaRPr lang="zh-CN" altLang="en-US" sz="1400"/>
          </a:p>
        </p:txBody>
      </p:sp>
      <p:sp>
        <p:nvSpPr>
          <p:cNvPr id="55304" name="TextBox 85"/>
          <p:cNvSpPr txBox="1">
            <a:spLocks noChangeArrowheads="1"/>
          </p:cNvSpPr>
          <p:nvPr/>
        </p:nvSpPr>
        <p:spPr bwMode="auto">
          <a:xfrm>
            <a:off x="408516" y="2262188"/>
            <a:ext cx="604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cxnSp>
        <p:nvCxnSpPr>
          <p:cNvPr id="87" name="Straight Arrow Connector 86"/>
          <p:cNvCxnSpPr>
            <a:stCxn id="55304" idx="2"/>
            <a:endCxn id="55303" idx="0"/>
          </p:cNvCxnSpPr>
          <p:nvPr/>
        </p:nvCxnSpPr>
        <p:spPr>
          <a:xfrm rot="5400000">
            <a:off x="629972" y="2647157"/>
            <a:ext cx="158750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5302" idx="2"/>
            <a:endCxn id="55304" idx="0"/>
          </p:cNvCxnSpPr>
          <p:nvPr/>
        </p:nvCxnSpPr>
        <p:spPr>
          <a:xfrm rot="5400000">
            <a:off x="1880128" y="754063"/>
            <a:ext cx="339725" cy="2676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7" name="TextBox 88"/>
          <p:cNvSpPr txBox="1">
            <a:spLocks noChangeArrowheads="1"/>
          </p:cNvSpPr>
          <p:nvPr/>
        </p:nvSpPr>
        <p:spPr bwMode="auto">
          <a:xfrm>
            <a:off x="2932641" y="226218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paper</a:t>
            </a:r>
            <a:endParaRPr lang="zh-CN" altLang="en-US" sz="1400"/>
          </a:p>
        </p:txBody>
      </p:sp>
      <p:sp>
        <p:nvSpPr>
          <p:cNvPr id="55308" name="TextBox 93"/>
          <p:cNvSpPr txBox="1">
            <a:spLocks noChangeArrowheads="1"/>
          </p:cNvSpPr>
          <p:nvPr/>
        </p:nvSpPr>
        <p:spPr bwMode="auto">
          <a:xfrm>
            <a:off x="1610253" y="2767013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title</a:t>
            </a:r>
            <a:endParaRPr lang="zh-CN" altLang="en-US" sz="1400"/>
          </a:p>
        </p:txBody>
      </p:sp>
      <p:sp>
        <p:nvSpPr>
          <p:cNvPr id="55309" name="TextBox 95"/>
          <p:cNvSpPr txBox="1">
            <a:spLocks noChangeArrowheads="1"/>
          </p:cNvSpPr>
          <p:nvPr/>
        </p:nvSpPr>
        <p:spPr bwMode="auto">
          <a:xfrm>
            <a:off x="1499128" y="3225800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keyword</a:t>
            </a:r>
            <a:endParaRPr lang="zh-CN" altLang="en-US" sz="1400"/>
          </a:p>
        </p:txBody>
      </p:sp>
      <p:sp>
        <p:nvSpPr>
          <p:cNvPr id="55310" name="TextBox 103"/>
          <p:cNvSpPr txBox="1">
            <a:spLocks noChangeArrowheads="1"/>
          </p:cNvSpPr>
          <p:nvPr/>
        </p:nvSpPr>
        <p:spPr bwMode="auto">
          <a:xfrm>
            <a:off x="590904" y="4114800"/>
            <a:ext cx="6429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sp>
        <p:nvSpPr>
          <p:cNvPr id="55311" name="TextBox 104"/>
          <p:cNvSpPr txBox="1">
            <a:spLocks noChangeArrowheads="1"/>
          </p:cNvSpPr>
          <p:nvPr/>
        </p:nvSpPr>
        <p:spPr bwMode="auto">
          <a:xfrm>
            <a:off x="1574448" y="365760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 dirty="0"/>
              <a:t>author</a:t>
            </a:r>
            <a:endParaRPr lang="zh-CN" altLang="en-US" sz="1400" dirty="0"/>
          </a:p>
        </p:txBody>
      </p:sp>
      <p:cxnSp>
        <p:nvCxnSpPr>
          <p:cNvPr id="106" name="Straight Arrow Connector 105"/>
          <p:cNvCxnSpPr>
            <a:stCxn id="55311" idx="2"/>
            <a:endCxn id="55310" idx="0"/>
          </p:cNvCxnSpPr>
          <p:nvPr/>
        </p:nvCxnSpPr>
        <p:spPr>
          <a:xfrm rot="5400000">
            <a:off x="1347393" y="3530556"/>
            <a:ext cx="149225" cy="1019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3" name="TextBox 106"/>
          <p:cNvSpPr txBox="1">
            <a:spLocks noChangeArrowheads="1"/>
          </p:cNvSpPr>
          <p:nvPr/>
        </p:nvSpPr>
        <p:spPr bwMode="auto">
          <a:xfrm>
            <a:off x="559330" y="4573588"/>
            <a:ext cx="71067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 dirty="0" smtClean="0"/>
              <a:t>Mark</a:t>
            </a:r>
            <a:endParaRPr lang="zh-CN" altLang="en-US" sz="1400" dirty="0"/>
          </a:p>
        </p:txBody>
      </p:sp>
      <p:cxnSp>
        <p:nvCxnSpPr>
          <p:cNvPr id="108" name="Straight Arrow Connector 107"/>
          <p:cNvCxnSpPr>
            <a:stCxn id="55310" idx="2"/>
            <a:endCxn id="55313" idx="0"/>
          </p:cNvCxnSpPr>
          <p:nvPr/>
        </p:nvCxnSpPr>
        <p:spPr>
          <a:xfrm rot="16200000" flipH="1">
            <a:off x="837319" y="4496241"/>
            <a:ext cx="152400" cy="2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55308" idx="2"/>
            <a:endCxn id="55309" idx="0"/>
          </p:cNvCxnSpPr>
          <p:nvPr/>
        </p:nvCxnSpPr>
        <p:spPr>
          <a:xfrm rot="5400000">
            <a:off x="1853935" y="3147219"/>
            <a:ext cx="150812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5307" idx="2"/>
            <a:endCxn id="55308" idx="0"/>
          </p:cNvCxnSpPr>
          <p:nvPr/>
        </p:nvCxnSpPr>
        <p:spPr>
          <a:xfrm rot="5400000">
            <a:off x="2494491" y="2008188"/>
            <a:ext cx="196850" cy="1320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5307" idx="2"/>
            <a:endCxn id="55311" idx="0"/>
          </p:cNvCxnSpPr>
          <p:nvPr/>
        </p:nvCxnSpPr>
        <p:spPr>
          <a:xfrm rot="5400000">
            <a:off x="2049155" y="2452644"/>
            <a:ext cx="1087437" cy="1322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9" name="TextBox 112"/>
          <p:cNvSpPr txBox="1">
            <a:spLocks noChangeArrowheads="1"/>
          </p:cNvSpPr>
          <p:nvPr/>
        </p:nvSpPr>
        <p:spPr bwMode="auto">
          <a:xfrm>
            <a:off x="4094691" y="2477910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paper</a:t>
            </a:r>
            <a:endParaRPr lang="zh-CN" altLang="en-US" sz="1400"/>
          </a:p>
        </p:txBody>
      </p:sp>
      <p:sp>
        <p:nvSpPr>
          <p:cNvPr id="55320" name="TextBox 113"/>
          <p:cNvSpPr txBox="1">
            <a:spLocks noChangeArrowheads="1"/>
          </p:cNvSpPr>
          <p:nvPr/>
        </p:nvSpPr>
        <p:spPr bwMode="auto">
          <a:xfrm>
            <a:off x="3875616" y="294463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title</a:t>
            </a:r>
            <a:endParaRPr lang="zh-CN" altLang="en-US" sz="1400"/>
          </a:p>
        </p:txBody>
      </p:sp>
      <p:sp>
        <p:nvSpPr>
          <p:cNvPr id="55321" name="TextBox 114"/>
          <p:cNvSpPr txBox="1">
            <a:spLocks noChangeArrowheads="1"/>
          </p:cNvSpPr>
          <p:nvPr/>
        </p:nvSpPr>
        <p:spPr bwMode="auto">
          <a:xfrm>
            <a:off x="3875616" y="3403422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XML</a:t>
            </a:r>
            <a:endParaRPr lang="zh-CN" altLang="en-US" sz="1400"/>
          </a:p>
        </p:txBody>
      </p:sp>
      <p:sp>
        <p:nvSpPr>
          <p:cNvPr id="55322" name="TextBox 115"/>
          <p:cNvSpPr txBox="1">
            <a:spLocks noChangeArrowheads="1"/>
          </p:cNvSpPr>
          <p:nvPr/>
        </p:nvSpPr>
        <p:spPr bwMode="auto">
          <a:xfrm>
            <a:off x="4337578" y="3411360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sp>
        <p:nvSpPr>
          <p:cNvPr id="55323" name="TextBox 117"/>
          <p:cNvSpPr txBox="1">
            <a:spLocks noChangeArrowheads="1"/>
          </p:cNvSpPr>
          <p:nvPr/>
        </p:nvSpPr>
        <p:spPr bwMode="auto">
          <a:xfrm>
            <a:off x="4304241" y="294463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author</a:t>
            </a:r>
            <a:endParaRPr lang="zh-CN" altLang="en-US" sz="1400"/>
          </a:p>
        </p:txBody>
      </p:sp>
      <p:cxnSp>
        <p:nvCxnSpPr>
          <p:cNvPr id="119" name="Straight Arrow Connector 118"/>
          <p:cNvCxnSpPr>
            <a:stCxn id="55323" idx="2"/>
            <a:endCxn id="55322" idx="0"/>
          </p:cNvCxnSpPr>
          <p:nvPr/>
        </p:nvCxnSpPr>
        <p:spPr>
          <a:xfrm rot="5400000">
            <a:off x="4580466" y="3330397"/>
            <a:ext cx="15875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25" name="TextBox 120"/>
          <p:cNvSpPr txBox="1">
            <a:spLocks noChangeArrowheads="1"/>
          </p:cNvSpPr>
          <p:nvPr/>
        </p:nvSpPr>
        <p:spPr bwMode="auto">
          <a:xfrm>
            <a:off x="4337578" y="3870147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Liu</a:t>
            </a:r>
            <a:endParaRPr lang="zh-CN" altLang="en-US" sz="1400"/>
          </a:p>
        </p:txBody>
      </p:sp>
      <p:cxnSp>
        <p:nvCxnSpPr>
          <p:cNvPr id="122" name="Straight Arrow Connector 121"/>
          <p:cNvCxnSpPr>
            <a:stCxn id="55322" idx="2"/>
            <a:endCxn id="55325" idx="0"/>
          </p:cNvCxnSpPr>
          <p:nvPr/>
        </p:nvCxnSpPr>
        <p:spPr>
          <a:xfrm rot="5400000">
            <a:off x="4582847" y="3794741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55320" idx="2"/>
            <a:endCxn id="55321" idx="0"/>
          </p:cNvCxnSpPr>
          <p:nvPr/>
        </p:nvCxnSpPr>
        <p:spPr>
          <a:xfrm rot="5400000">
            <a:off x="4120885" y="3328016"/>
            <a:ext cx="152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55319" idx="2"/>
            <a:endCxn id="55320" idx="0"/>
          </p:cNvCxnSpPr>
          <p:nvPr/>
        </p:nvCxnSpPr>
        <p:spPr>
          <a:xfrm rot="5400000">
            <a:off x="4226454" y="2755722"/>
            <a:ext cx="158750" cy="219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55319" idx="2"/>
            <a:endCxn id="55323" idx="0"/>
          </p:cNvCxnSpPr>
          <p:nvPr/>
        </p:nvCxnSpPr>
        <p:spPr>
          <a:xfrm rot="16200000" flipH="1">
            <a:off x="4459022" y="2742229"/>
            <a:ext cx="158750" cy="246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55302" idx="2"/>
            <a:endCxn id="55362" idx="0"/>
          </p:cNvCxnSpPr>
          <p:nvPr/>
        </p:nvCxnSpPr>
        <p:spPr>
          <a:xfrm rot="16200000" flipH="1">
            <a:off x="3989916" y="1320006"/>
            <a:ext cx="428625" cy="1633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55302" idx="2"/>
            <a:endCxn id="55307" idx="0"/>
          </p:cNvCxnSpPr>
          <p:nvPr/>
        </p:nvCxnSpPr>
        <p:spPr>
          <a:xfrm rot="5400000">
            <a:off x="3150922" y="2024857"/>
            <a:ext cx="339725" cy="134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34" name="TextBox 156"/>
          <p:cNvSpPr txBox="1">
            <a:spLocks noChangeArrowheads="1"/>
          </p:cNvSpPr>
          <p:nvPr/>
        </p:nvSpPr>
        <p:spPr bwMode="auto">
          <a:xfrm>
            <a:off x="922866" y="2740025"/>
            <a:ext cx="852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2007</a:t>
            </a:r>
            <a:endParaRPr lang="zh-CN" altLang="en-US" sz="1400"/>
          </a:p>
        </p:txBody>
      </p:sp>
      <p:sp>
        <p:nvSpPr>
          <p:cNvPr id="55335" name="TextBox 157"/>
          <p:cNvSpPr txBox="1">
            <a:spLocks noChangeArrowheads="1"/>
          </p:cNvSpPr>
          <p:nvPr/>
        </p:nvSpPr>
        <p:spPr bwMode="auto">
          <a:xfrm>
            <a:off x="1051453" y="2273300"/>
            <a:ext cx="604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year</a:t>
            </a:r>
            <a:endParaRPr lang="zh-CN" altLang="en-US" sz="1400"/>
          </a:p>
        </p:txBody>
      </p:sp>
      <p:cxnSp>
        <p:nvCxnSpPr>
          <p:cNvPr id="159" name="Straight Arrow Connector 158"/>
          <p:cNvCxnSpPr>
            <a:stCxn id="55335" idx="2"/>
            <a:endCxn id="55334" idx="0"/>
          </p:cNvCxnSpPr>
          <p:nvPr/>
        </p:nvCxnSpPr>
        <p:spPr>
          <a:xfrm rot="5400000">
            <a:off x="1272910" y="2658268"/>
            <a:ext cx="158750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55302" idx="2"/>
            <a:endCxn id="55335" idx="0"/>
          </p:cNvCxnSpPr>
          <p:nvPr/>
        </p:nvCxnSpPr>
        <p:spPr>
          <a:xfrm rot="5400000">
            <a:off x="2196041" y="1081088"/>
            <a:ext cx="350837" cy="2033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38" name="TextBox 162"/>
          <p:cNvSpPr txBox="1">
            <a:spLocks noChangeArrowheads="1"/>
          </p:cNvSpPr>
          <p:nvPr/>
        </p:nvSpPr>
        <p:spPr bwMode="auto">
          <a:xfrm>
            <a:off x="1200678" y="411638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aff.</a:t>
            </a:r>
            <a:endParaRPr lang="zh-CN" altLang="en-US" sz="1400"/>
          </a:p>
        </p:txBody>
      </p:sp>
      <p:sp>
        <p:nvSpPr>
          <p:cNvPr id="55339" name="TextBox 163"/>
          <p:cNvSpPr txBox="1">
            <a:spLocks noChangeArrowheads="1"/>
          </p:cNvSpPr>
          <p:nvPr/>
        </p:nvSpPr>
        <p:spPr bwMode="auto">
          <a:xfrm>
            <a:off x="1119716" y="4584700"/>
            <a:ext cx="808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HKUST</a:t>
            </a:r>
            <a:endParaRPr lang="zh-CN" altLang="en-US" sz="1400"/>
          </a:p>
        </p:txBody>
      </p:sp>
      <p:cxnSp>
        <p:nvCxnSpPr>
          <p:cNvPr id="165" name="Straight Arrow Connector 164"/>
          <p:cNvCxnSpPr>
            <a:stCxn id="55338" idx="2"/>
            <a:endCxn id="55339" idx="0"/>
          </p:cNvCxnSpPr>
          <p:nvPr/>
        </p:nvCxnSpPr>
        <p:spPr>
          <a:xfrm rot="16200000" flipH="1">
            <a:off x="1443566" y="4503738"/>
            <a:ext cx="1603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1" name="TextBox 165"/>
          <p:cNvSpPr txBox="1">
            <a:spLocks noChangeArrowheads="1"/>
          </p:cNvSpPr>
          <p:nvPr/>
        </p:nvSpPr>
        <p:spPr bwMode="auto">
          <a:xfrm>
            <a:off x="1643591" y="4106863"/>
            <a:ext cx="871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country</a:t>
            </a:r>
            <a:endParaRPr lang="zh-CN" altLang="en-US" sz="1400"/>
          </a:p>
        </p:txBody>
      </p:sp>
      <p:sp>
        <p:nvSpPr>
          <p:cNvPr id="55342" name="TextBox 166"/>
          <p:cNvSpPr txBox="1">
            <a:spLocks noChangeArrowheads="1"/>
          </p:cNvSpPr>
          <p:nvPr/>
        </p:nvSpPr>
        <p:spPr bwMode="auto">
          <a:xfrm>
            <a:off x="1718203" y="4584700"/>
            <a:ext cx="73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China</a:t>
            </a:r>
            <a:endParaRPr lang="zh-CN" altLang="en-US" sz="1400"/>
          </a:p>
        </p:txBody>
      </p:sp>
      <p:cxnSp>
        <p:nvCxnSpPr>
          <p:cNvPr id="168" name="Straight Arrow Connector 167"/>
          <p:cNvCxnSpPr>
            <a:stCxn id="55341" idx="2"/>
            <a:endCxn id="55342" idx="0"/>
          </p:cNvCxnSpPr>
          <p:nvPr/>
        </p:nvCxnSpPr>
        <p:spPr>
          <a:xfrm rot="16200000" flipH="1">
            <a:off x="1996016" y="4497388"/>
            <a:ext cx="169862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55311" idx="2"/>
            <a:endCxn id="55338" idx="0"/>
          </p:cNvCxnSpPr>
          <p:nvPr/>
        </p:nvCxnSpPr>
        <p:spPr>
          <a:xfrm rot="5400000">
            <a:off x="1651486" y="3836237"/>
            <a:ext cx="150813" cy="409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55311" idx="2"/>
            <a:endCxn id="55341" idx="0"/>
          </p:cNvCxnSpPr>
          <p:nvPr/>
        </p:nvCxnSpPr>
        <p:spPr>
          <a:xfrm rot="16200000" flipH="1">
            <a:off x="1934854" y="3962357"/>
            <a:ext cx="141288" cy="147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6" name="TextBox 170"/>
          <p:cNvSpPr txBox="1">
            <a:spLocks noChangeArrowheads="1"/>
          </p:cNvSpPr>
          <p:nvPr/>
        </p:nvSpPr>
        <p:spPr bwMode="auto">
          <a:xfrm>
            <a:off x="2370666" y="343852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name</a:t>
            </a:r>
            <a:endParaRPr lang="zh-CN" altLang="en-US" sz="1400"/>
          </a:p>
        </p:txBody>
      </p:sp>
      <p:sp>
        <p:nvSpPr>
          <p:cNvPr id="55347" name="TextBox 171"/>
          <p:cNvSpPr txBox="1">
            <a:spLocks noChangeArrowheads="1"/>
          </p:cNvSpPr>
          <p:nvPr/>
        </p:nvSpPr>
        <p:spPr bwMode="auto">
          <a:xfrm>
            <a:off x="2765953" y="297180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author</a:t>
            </a:r>
            <a:endParaRPr lang="zh-CN" altLang="en-US" sz="1400"/>
          </a:p>
        </p:txBody>
      </p:sp>
      <p:cxnSp>
        <p:nvCxnSpPr>
          <p:cNvPr id="173" name="Straight Arrow Connector 172"/>
          <p:cNvCxnSpPr>
            <a:stCxn id="55347" idx="2"/>
            <a:endCxn id="55346" idx="0"/>
          </p:cNvCxnSpPr>
          <p:nvPr/>
        </p:nvCxnSpPr>
        <p:spPr>
          <a:xfrm rot="5400000">
            <a:off x="2828660" y="3144043"/>
            <a:ext cx="158750" cy="430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9" name="TextBox 173"/>
          <p:cNvSpPr txBox="1">
            <a:spLocks noChangeArrowheads="1"/>
          </p:cNvSpPr>
          <p:nvPr/>
        </p:nvSpPr>
        <p:spPr bwMode="auto">
          <a:xfrm>
            <a:off x="2370666" y="3897313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Yang</a:t>
            </a:r>
            <a:endParaRPr lang="zh-CN" altLang="en-US" sz="1400"/>
          </a:p>
        </p:txBody>
      </p:sp>
      <p:cxnSp>
        <p:nvCxnSpPr>
          <p:cNvPr id="175" name="Straight Arrow Connector 174"/>
          <p:cNvCxnSpPr>
            <a:stCxn id="55346" idx="2"/>
            <a:endCxn id="55349" idx="0"/>
          </p:cNvCxnSpPr>
          <p:nvPr/>
        </p:nvCxnSpPr>
        <p:spPr>
          <a:xfrm rot="5400000">
            <a:off x="2615935" y="3821906"/>
            <a:ext cx="152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51" name="TextBox 175"/>
          <p:cNvSpPr txBox="1">
            <a:spLocks noChangeArrowheads="1"/>
          </p:cNvSpPr>
          <p:nvPr/>
        </p:nvSpPr>
        <p:spPr bwMode="auto">
          <a:xfrm>
            <a:off x="2824691" y="3430588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aff.</a:t>
            </a:r>
            <a:endParaRPr lang="zh-CN" altLang="en-US" sz="1400"/>
          </a:p>
        </p:txBody>
      </p:sp>
      <p:sp>
        <p:nvSpPr>
          <p:cNvPr id="55352" name="TextBox 176"/>
          <p:cNvSpPr txBox="1">
            <a:spLocks noChangeArrowheads="1"/>
          </p:cNvSpPr>
          <p:nvPr/>
        </p:nvSpPr>
        <p:spPr bwMode="auto">
          <a:xfrm>
            <a:off x="2794528" y="3898900"/>
            <a:ext cx="731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HKUST</a:t>
            </a:r>
            <a:endParaRPr lang="zh-CN" altLang="en-US" sz="1400"/>
          </a:p>
        </p:txBody>
      </p:sp>
      <p:cxnSp>
        <p:nvCxnSpPr>
          <p:cNvPr id="178" name="Straight Arrow Connector 177"/>
          <p:cNvCxnSpPr>
            <a:stCxn id="55351" idx="2"/>
            <a:endCxn id="55352" idx="0"/>
          </p:cNvCxnSpPr>
          <p:nvPr/>
        </p:nvCxnSpPr>
        <p:spPr>
          <a:xfrm rot="16200000" flipH="1">
            <a:off x="3073135" y="3810794"/>
            <a:ext cx="160337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54" name="TextBox 178"/>
          <p:cNvSpPr txBox="1">
            <a:spLocks noChangeArrowheads="1"/>
          </p:cNvSpPr>
          <p:nvPr/>
        </p:nvSpPr>
        <p:spPr bwMode="auto">
          <a:xfrm>
            <a:off x="3218391" y="3432175"/>
            <a:ext cx="871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country</a:t>
            </a:r>
            <a:endParaRPr lang="zh-CN" altLang="en-US" sz="1400"/>
          </a:p>
        </p:txBody>
      </p:sp>
      <p:sp>
        <p:nvSpPr>
          <p:cNvPr id="55355" name="TextBox 179"/>
          <p:cNvSpPr txBox="1">
            <a:spLocks noChangeArrowheads="1"/>
          </p:cNvSpPr>
          <p:nvPr/>
        </p:nvSpPr>
        <p:spPr bwMode="auto">
          <a:xfrm>
            <a:off x="3332691" y="3898900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China</a:t>
            </a:r>
            <a:endParaRPr lang="zh-CN" altLang="en-US" sz="1400"/>
          </a:p>
        </p:txBody>
      </p:sp>
      <p:cxnSp>
        <p:nvCxnSpPr>
          <p:cNvPr id="181" name="Straight Arrow Connector 180"/>
          <p:cNvCxnSpPr>
            <a:stCxn id="55354" idx="2"/>
            <a:endCxn id="55355" idx="0"/>
          </p:cNvCxnSpPr>
          <p:nvPr/>
        </p:nvCxnSpPr>
        <p:spPr>
          <a:xfrm rot="5400000">
            <a:off x="3573991" y="3819525"/>
            <a:ext cx="1603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55347" idx="2"/>
            <a:endCxn id="55351" idx="0"/>
          </p:cNvCxnSpPr>
          <p:nvPr/>
        </p:nvCxnSpPr>
        <p:spPr>
          <a:xfrm rot="16200000" flipH="1">
            <a:off x="3058847" y="3344069"/>
            <a:ext cx="150813" cy="22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5347" idx="2"/>
            <a:endCxn id="55354" idx="0"/>
          </p:cNvCxnSpPr>
          <p:nvPr/>
        </p:nvCxnSpPr>
        <p:spPr>
          <a:xfrm rot="16200000" flipH="1">
            <a:off x="3312054" y="3090862"/>
            <a:ext cx="152400" cy="53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55307" idx="2"/>
            <a:endCxn id="55347" idx="0"/>
          </p:cNvCxnSpPr>
          <p:nvPr/>
        </p:nvCxnSpPr>
        <p:spPr>
          <a:xfrm rot="5400000">
            <a:off x="2987410" y="2705894"/>
            <a:ext cx="401637" cy="130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60" name="TextBox 184"/>
          <p:cNvSpPr txBox="1">
            <a:spLocks noChangeArrowheads="1"/>
          </p:cNvSpPr>
          <p:nvPr/>
        </p:nvSpPr>
        <p:spPr bwMode="auto">
          <a:xfrm>
            <a:off x="4877328" y="349232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800"/>
              <a:t>…</a:t>
            </a:r>
            <a:endParaRPr lang="zh-CN" altLang="en-US" sz="1800"/>
          </a:p>
        </p:txBody>
      </p:sp>
      <p:cxnSp>
        <p:nvCxnSpPr>
          <p:cNvPr id="186" name="Straight Arrow Connector 185"/>
          <p:cNvCxnSpPr>
            <a:stCxn id="55323" idx="2"/>
            <a:endCxn id="55360" idx="0"/>
          </p:cNvCxnSpPr>
          <p:nvPr/>
        </p:nvCxnSpPr>
        <p:spPr>
          <a:xfrm rot="16200000" flipH="1">
            <a:off x="4744772" y="3169266"/>
            <a:ext cx="239712" cy="40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62" name="TextBox 192"/>
          <p:cNvSpPr txBox="1">
            <a:spLocks noChangeArrowheads="1"/>
          </p:cNvSpPr>
          <p:nvPr/>
        </p:nvSpPr>
        <p:spPr bwMode="auto">
          <a:xfrm>
            <a:off x="4699528" y="235108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/>
              <a:t>…</a:t>
            </a:r>
            <a:endParaRPr lang="zh-CN" altLang="en-US" sz="1400"/>
          </a:p>
        </p:txBody>
      </p:sp>
      <p:cxnSp>
        <p:nvCxnSpPr>
          <p:cNvPr id="55363" name="Straight Connector 195"/>
          <p:cNvCxnSpPr>
            <a:cxnSpLocks noChangeShapeType="1"/>
            <a:stCxn id="55302" idx="1"/>
            <a:endCxn id="55364" idx="3"/>
          </p:cNvCxnSpPr>
          <p:nvPr/>
        </p:nvCxnSpPr>
        <p:spPr bwMode="auto">
          <a:xfrm rot="10800000">
            <a:off x="2261128" y="1557338"/>
            <a:ext cx="876300" cy="211137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55364" name="TextBox 197"/>
          <p:cNvSpPr txBox="1">
            <a:spLocks noChangeArrowheads="1"/>
          </p:cNvSpPr>
          <p:nvPr/>
        </p:nvSpPr>
        <p:spPr bwMode="auto">
          <a:xfrm>
            <a:off x="1499128" y="12954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>
                <a:solidFill>
                  <a:srgbClr val="C00000"/>
                </a:solidFill>
              </a:rPr>
              <a:t>return entity</a:t>
            </a:r>
            <a:endParaRPr lang="zh-CN" altLang="en-US" sz="1400">
              <a:solidFill>
                <a:srgbClr val="C00000"/>
              </a:solidFill>
            </a:endParaRPr>
          </a:p>
        </p:txBody>
      </p:sp>
      <p:cxnSp>
        <p:nvCxnSpPr>
          <p:cNvPr id="55365" name="Straight Connector 199"/>
          <p:cNvCxnSpPr>
            <a:cxnSpLocks noChangeShapeType="1"/>
            <a:stCxn id="55307" idx="3"/>
            <a:endCxn id="55366" idx="2"/>
          </p:cNvCxnSpPr>
          <p:nvPr/>
        </p:nvCxnSpPr>
        <p:spPr bwMode="auto">
          <a:xfrm flipV="1">
            <a:off x="3575578" y="1819275"/>
            <a:ext cx="742950" cy="59690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55366" name="TextBox 200"/>
          <p:cNvSpPr txBox="1">
            <a:spLocks noChangeArrowheads="1"/>
          </p:cNvSpPr>
          <p:nvPr/>
        </p:nvSpPr>
        <p:spPr bwMode="auto">
          <a:xfrm>
            <a:off x="3937528" y="12954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400">
                <a:solidFill>
                  <a:srgbClr val="C00000"/>
                </a:solidFill>
              </a:rPr>
              <a:t>support</a:t>
            </a:r>
            <a:r>
              <a:rPr lang="zh-CN" altLang="en-US" sz="1400">
                <a:solidFill>
                  <a:srgbClr val="C00000"/>
                </a:solidFill>
              </a:rPr>
              <a:t> </a:t>
            </a:r>
            <a:r>
              <a:rPr lang="en-US" altLang="zh-CN" sz="1400">
                <a:solidFill>
                  <a:srgbClr val="C00000"/>
                </a:solidFill>
              </a:rPr>
              <a:t>entity</a:t>
            </a:r>
          </a:p>
        </p:txBody>
      </p:sp>
      <p:cxnSp>
        <p:nvCxnSpPr>
          <p:cNvPr id="55367" name="Straight Connector 203"/>
          <p:cNvCxnSpPr>
            <a:cxnSpLocks noChangeShapeType="1"/>
            <a:stCxn id="55347" idx="3"/>
            <a:endCxn id="55366" idx="2"/>
          </p:cNvCxnSpPr>
          <p:nvPr/>
        </p:nvCxnSpPr>
        <p:spPr bwMode="auto">
          <a:xfrm flipV="1">
            <a:off x="3480328" y="1819275"/>
            <a:ext cx="838200" cy="1306513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74" name="Title 1"/>
          <p:cNvSpPr txBox="1">
            <a:spLocks/>
          </p:cNvSpPr>
          <p:nvPr/>
        </p:nvSpPr>
        <p:spPr bwMode="auto">
          <a:xfrm>
            <a:off x="457200" y="304800"/>
            <a:ext cx="8229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Distinguishable Snippets </a:t>
            </a:r>
            <a:r>
              <a:rPr kumimoji="0" lang="en-US" altLang="zh-CN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 Linotype" pitchFamily="18" charset="0"/>
                <a:ea typeface="宋体" pitchFamily="2" charset="-122"/>
                <a:cs typeface="+mj-cs"/>
              </a:rPr>
              <a:t>[Huang et al. SIGMOD 08]</a:t>
            </a:r>
            <a:endParaRPr kumimoji="0" lang="zh-CN" altLang="en-US" sz="3200" b="0" i="0" u="none" strike="noStrike" kern="0" cap="none" spc="0" normalizeH="0" baseline="3000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Palatino Linotype" pitchFamily="18" charset="0"/>
              <a:ea typeface="宋体" pitchFamily="2" charset="-122"/>
              <a:cs typeface="+mj-cs"/>
            </a:endParaRPr>
          </a:p>
        </p:txBody>
      </p:sp>
      <p:cxnSp>
        <p:nvCxnSpPr>
          <p:cNvPr id="75" name="Straight Arrow Connector 74"/>
          <p:cNvCxnSpPr>
            <a:stCxn id="55302" idx="2"/>
            <a:endCxn id="55319" idx="0"/>
          </p:cNvCxnSpPr>
          <p:nvPr/>
        </p:nvCxnSpPr>
        <p:spPr>
          <a:xfrm rot="16200000" flipH="1">
            <a:off x="3624087" y="1685836"/>
            <a:ext cx="555447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8"/>
          <p:cNvSpPr txBox="1">
            <a:spLocks noChangeArrowheads="1"/>
          </p:cNvSpPr>
          <p:nvPr/>
        </p:nvSpPr>
        <p:spPr bwMode="auto">
          <a:xfrm>
            <a:off x="4495800" y="113853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en-US" altLang="zh-CN" dirty="0" smtClean="0">
                <a:solidFill>
                  <a:schemeClr val="tx1"/>
                </a:solidFill>
              </a:rPr>
              <a:t>Q: </a:t>
            </a:r>
            <a:r>
              <a:rPr lang="en-US" altLang="zh-CN" dirty="0" smtClean="0">
                <a:solidFill>
                  <a:schemeClr val="tx1"/>
                </a:solidFill>
                <a:latin typeface="Palatino Linotype" pitchFamily="18" charset="0"/>
              </a:rPr>
              <a:t> “</a:t>
            </a:r>
            <a:r>
              <a:rPr lang="en-US" altLang="zh-CN" dirty="0" err="1" smtClean="0">
                <a:solidFill>
                  <a:schemeClr val="tx1"/>
                </a:solidFill>
                <a:latin typeface="Palatino Linotype" pitchFamily="18" charset="0"/>
              </a:rPr>
              <a:t>Sigmod</a:t>
            </a:r>
            <a:r>
              <a:rPr lang="en-US" altLang="zh-CN" dirty="0" smtClean="0">
                <a:solidFill>
                  <a:schemeClr val="tx1"/>
                </a:solidFill>
                <a:latin typeface="Palatino Linotype" pitchFamily="18" charset="0"/>
              </a:rPr>
              <a:t>, conf”</a:t>
            </a:r>
            <a:endParaRPr lang="zh-CN" altLang="en-US" baseline="300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73" name="Rectangle 94"/>
          <p:cNvSpPr>
            <a:spLocks noChangeArrowheads="1"/>
          </p:cNvSpPr>
          <p:nvPr/>
        </p:nvSpPr>
        <p:spPr bwMode="auto">
          <a:xfrm>
            <a:off x="685800" y="4977064"/>
            <a:ext cx="762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200" dirty="0" err="1" smtClean="0">
                <a:solidFill>
                  <a:schemeClr val="tx1"/>
                </a:solidFill>
              </a:rPr>
              <a:t>IList</a:t>
            </a:r>
            <a:r>
              <a:rPr lang="en-US" altLang="zh-CN" sz="2200" dirty="0" smtClean="0">
                <a:solidFill>
                  <a:schemeClr val="tx1"/>
                </a:solidFill>
              </a:rPr>
              <a:t>: a </a:t>
            </a:r>
            <a:r>
              <a:rPr lang="en-US" altLang="zh-CN" sz="2200" dirty="0">
                <a:solidFill>
                  <a:schemeClr val="tx1"/>
                </a:solidFill>
              </a:rPr>
              <a:t>ranked list of </a:t>
            </a:r>
            <a:r>
              <a:rPr lang="en-US" altLang="zh-CN" sz="2200" dirty="0" smtClean="0">
                <a:solidFill>
                  <a:schemeClr val="tx1"/>
                </a:solidFill>
              </a:rPr>
              <a:t>information items to be included in snippets</a:t>
            </a:r>
            <a:endParaRPr lang="en-US" altLang="zh-CN" sz="2200" dirty="0">
              <a:solidFill>
                <a:schemeClr val="tx1"/>
              </a:solidFill>
            </a:endParaRPr>
          </a:p>
        </p:txBody>
      </p:sp>
      <p:sp>
        <p:nvSpPr>
          <p:cNvPr id="76" name="Content Placeholder 2"/>
          <p:cNvSpPr>
            <a:spLocks/>
          </p:cNvSpPr>
          <p:nvPr/>
        </p:nvSpPr>
        <p:spPr bwMode="auto">
          <a:xfrm>
            <a:off x="685800" y="54102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50000"/>
              </a:spcBef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theme1.xml><?xml version="1.0" encoding="utf-8"?>
<a:theme xmlns:a="http://schemas.openxmlformats.org/drawingml/2006/main" name="fervvac-research">
  <a:themeElements>
    <a:clrScheme name="fervvac-research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ervvac-research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fervvac-research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vvac-research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vvac-research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vvac-research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vvac-research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vvac-research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vvac-research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vvac-research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vvac-research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vvac-research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vvac-research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vvac-research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fervvac-research</Template>
  <TotalTime>21056</TotalTime>
  <Words>10354</Words>
  <Application>Microsoft Office PowerPoint</Application>
  <PresentationFormat>On-screen Show (4:3)</PresentationFormat>
  <Paragraphs>2902</Paragraphs>
  <Slides>136</Slides>
  <Notes>87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136</vt:i4>
      </vt:variant>
    </vt:vector>
  </HeadingPairs>
  <TitlesOfParts>
    <vt:vector size="139" baseType="lpstr">
      <vt:lpstr>fervvac-research</vt:lpstr>
      <vt:lpstr>Formula</vt:lpstr>
      <vt:lpstr>Equation</vt:lpstr>
      <vt:lpstr>Keyword Search on Structured and Semi-Structured Data</vt:lpstr>
      <vt:lpstr>Traditional Data Access Methods</vt:lpstr>
      <vt:lpstr>The Challenges of Accessing Structured Data</vt:lpstr>
      <vt:lpstr>Supporting Keyword Search on DB – Advantages /1</vt:lpstr>
      <vt:lpstr>Slide 5</vt:lpstr>
      <vt:lpstr>Slide 6</vt:lpstr>
      <vt:lpstr>Supporting Keyword Search on DB – Summary of Advantages</vt:lpstr>
      <vt:lpstr>Supporting Keyword Search on DB – Challenges /1</vt:lpstr>
      <vt:lpstr>Supporting Keyword Search on DB – Challenges /2</vt:lpstr>
      <vt:lpstr>Keyword Search on DB:  State-of-the Art</vt:lpstr>
      <vt:lpstr>Timeline /1</vt:lpstr>
      <vt:lpstr>Timeline /2</vt:lpstr>
      <vt:lpstr>XSeek Demo</vt:lpstr>
      <vt:lpstr>SPARK Demo /1</vt:lpstr>
      <vt:lpstr>SPARK Demo /2</vt:lpstr>
      <vt:lpstr>SPARK Demo /3</vt:lpstr>
      <vt:lpstr>Overview of This Tutorial</vt:lpstr>
      <vt:lpstr>Roadmap</vt:lpstr>
      <vt:lpstr>Result Definitions</vt:lpstr>
      <vt:lpstr>Result Definition on XML &amp; Trees /1</vt:lpstr>
      <vt:lpstr>Result Definition on XML &amp; Trees /2</vt:lpstr>
      <vt:lpstr>Result Definition based on Tree Structure:  SLCA[Xu et al. SIGMOD 05]&amp; MLCA [Li et al. VLDB 04] </vt:lpstr>
      <vt:lpstr>SLCA[Xu et al. SIGMOD 05]&amp; MLCA [Li et al. VLDB 04] </vt:lpstr>
      <vt:lpstr>Result Definition based on Labels:  XSEarch [Cohen et al. VLDB 03]</vt:lpstr>
      <vt:lpstr>MLCA vs. XSEarch</vt:lpstr>
      <vt:lpstr>Slide 26</vt:lpstr>
      <vt:lpstr>Slide 27</vt:lpstr>
      <vt:lpstr>Result Definition based on Peer Node Comparison:  MaxMatch [Liu et al. VLDB 08]</vt:lpstr>
      <vt:lpstr>Other Result Semantics on XML</vt:lpstr>
      <vt:lpstr>Result Quality Evaluation</vt:lpstr>
      <vt:lpstr>Efficiency</vt:lpstr>
      <vt:lpstr>Roadmap</vt:lpstr>
      <vt:lpstr>Slide 33</vt:lpstr>
      <vt:lpstr>Relevant Non-matches /2 [Liu et al. SIGMOD 07]</vt:lpstr>
      <vt:lpstr>Relevant Non-matches /3 [Liu et al. SIGMOD 07]</vt:lpstr>
      <vt:lpstr>Roadmap</vt:lpstr>
      <vt:lpstr>Searching Nested Graphs /1 [Shao et al. ICDE 09 (demo)]</vt:lpstr>
      <vt:lpstr>Searching Nested Graphs /2 [Shao et al. ICDE 09 (demo)]</vt:lpstr>
      <vt:lpstr>Roadmap</vt:lpstr>
      <vt:lpstr>Result Definitions for Graphs</vt:lpstr>
      <vt:lpstr>Evolution of Query Result Definitions</vt:lpstr>
      <vt:lpstr>Closely Related Nodes </vt:lpstr>
      <vt:lpstr>Group Steiner Tree</vt:lpstr>
      <vt:lpstr>Dynamic Programming for GST-1 [Ding et al, ICDE07]</vt:lpstr>
      <vt:lpstr>DP for GST-k</vt:lpstr>
      <vt:lpstr>From top-1 to top-k Exactly</vt:lpstr>
      <vt:lpstr>Finding top-k GST [Kimelfeld et al, PODS06]</vt:lpstr>
      <vt:lpstr>Illustration</vt:lpstr>
      <vt:lpstr>MIP [Talukdar et al, VLDB08]</vt:lpstr>
      <vt:lpstr>Approximate GST-k</vt:lpstr>
      <vt:lpstr>Example</vt:lpstr>
      <vt:lpstr>BANKS2 [Kacholia et al, VLDB05]</vt:lpstr>
      <vt:lpstr>Example</vt:lpstr>
      <vt:lpstr>Proximity Search [Goldman et al, VLDB98]</vt:lpstr>
      <vt:lpstr>Proximity Search [Goldman et al, VLDB98]</vt:lpstr>
      <vt:lpstr>Indexing Node-Node Min Distance</vt:lpstr>
      <vt:lpstr>SLINKS /1 [He et al, SIGMOD07]</vt:lpstr>
      <vt:lpstr>SLINKS /2</vt:lpstr>
      <vt:lpstr>SLINKS  BLINKS</vt:lpstr>
      <vt:lpstr>Other Related Methods</vt:lpstr>
      <vt:lpstr>Community [Qin et al, ICDE09]</vt:lpstr>
      <vt:lpstr>Community-finding Algorithms</vt:lpstr>
      <vt:lpstr>Example</vt:lpstr>
      <vt:lpstr>EASE /1 [Li et al, SIGMOD08]</vt:lpstr>
      <vt:lpstr>EASE /2</vt:lpstr>
      <vt:lpstr>Roadmap</vt:lpstr>
      <vt:lpstr>Keyword Search for RDBMSs</vt:lpstr>
      <vt:lpstr>Why CNs?</vt:lpstr>
      <vt:lpstr>DISCOVER [Hristidis et al, VLDB02]</vt:lpstr>
      <vt:lpstr>Query Processing</vt:lpstr>
      <vt:lpstr>Generating CNs</vt:lpstr>
      <vt:lpstr>DISCOVER2 [Hristidis et al, VLDB03]</vt:lpstr>
      <vt:lpstr>Naive</vt:lpstr>
      <vt:lpstr>Naive  Sparse </vt:lpstr>
      <vt:lpstr>Pipelined /1</vt:lpstr>
      <vt:lpstr>Pipelined /2</vt:lpstr>
      <vt:lpstr>Global Pipelined</vt:lpstr>
      <vt:lpstr>SPARK [Luo et al, SIGMOD07]</vt:lpstr>
      <vt:lpstr>Block Pipeline</vt:lpstr>
      <vt:lpstr>Using Semi-joins</vt:lpstr>
      <vt:lpstr>Comparing Result Definitions</vt:lpstr>
      <vt:lpstr>Summary of Result Definition and Algorithms </vt:lpstr>
      <vt:lpstr>Roadmap</vt:lpstr>
      <vt:lpstr>Ranking Schemes</vt:lpstr>
      <vt:lpstr>Proximity /1</vt:lpstr>
      <vt:lpstr>Proximity /2</vt:lpstr>
      <vt:lpstr>Assigning Node Weights /1</vt:lpstr>
      <vt:lpstr>Assigning Node Weights /2</vt:lpstr>
      <vt:lpstr>Score Aggregate Function</vt:lpstr>
      <vt:lpstr>Holistic Ranking</vt:lpstr>
      <vt:lpstr>CN Scores</vt:lpstr>
      <vt:lpstr>Completeness Factor</vt:lpstr>
      <vt:lpstr>Roadmap</vt:lpstr>
      <vt:lpstr>Query Cleaning [Pu et al, VLDB08]</vt:lpstr>
      <vt:lpstr>Cleaning Algorithm</vt:lpstr>
      <vt:lpstr>Roadmap</vt:lpstr>
      <vt:lpstr>Result Analysis / Evaluation</vt:lpstr>
      <vt:lpstr>Slide 98</vt:lpstr>
      <vt:lpstr>Slide 99</vt:lpstr>
      <vt:lpstr>Slide 100</vt:lpstr>
      <vt:lpstr>Slide 101</vt:lpstr>
      <vt:lpstr>Roadmap</vt:lpstr>
      <vt:lpstr>Mining Interesting Terms [Tao et al. EDBT 09, Koutrika et al. EDBT 09]</vt:lpstr>
      <vt:lpstr>Data Cloud [Koutrika et al. EDBT 09]</vt:lpstr>
      <vt:lpstr>Frequent Co-occurring Terms[Tao et al. EDBT 09]</vt:lpstr>
      <vt:lpstr>Roadmap</vt:lpstr>
      <vt:lpstr>Table Analysis[Zhou et al. EDBT 09]</vt:lpstr>
      <vt:lpstr>Table Analysis [Zhou et al. EDBT 09]</vt:lpstr>
      <vt:lpstr>Roadmap</vt:lpstr>
      <vt:lpstr>INEX - INitiative for the Evaluation of XML Retrieval</vt:lpstr>
      <vt:lpstr>Axiomatic Framework</vt:lpstr>
      <vt:lpstr>Axioms [Liu et al. VLDB 08]</vt:lpstr>
      <vt:lpstr>Example: Query Monotonicity / Consistency</vt:lpstr>
      <vt:lpstr>Example: Violation of Query Consistency</vt:lpstr>
      <vt:lpstr>Example: Data Consistency / Monotonicity</vt:lpstr>
      <vt:lpstr>Example: Violation of Data Monotonicity</vt:lpstr>
      <vt:lpstr>Slide 117</vt:lpstr>
      <vt:lpstr>Empirical vs. Formal Evaluation</vt:lpstr>
      <vt:lpstr>Roadmap</vt:lpstr>
      <vt:lpstr>Database Selection [Yu et al. SIGMOD 07]</vt:lpstr>
      <vt:lpstr>Database Selection [Yu et al. SIGMOD 07]</vt:lpstr>
      <vt:lpstr>Kite [Sayyadan et al. ICDE 07]</vt:lpstr>
      <vt:lpstr>Kite [Sayyadan et al. ICDE 07]</vt:lpstr>
      <vt:lpstr>Kite [Sayyadan et al. ICDE 07]</vt:lpstr>
      <vt:lpstr>Roadmap</vt:lpstr>
      <vt:lpstr>Expressive Power vs. Complexity</vt:lpstr>
      <vt:lpstr>Evaluation and Benchmarking</vt:lpstr>
      <vt:lpstr>Efficiency and Deployment</vt:lpstr>
      <vt:lpstr>Search Quality Improvement</vt:lpstr>
      <vt:lpstr>Diverse Data Models</vt:lpstr>
      <vt:lpstr>Thank you!</vt:lpstr>
      <vt:lpstr>Reference /1</vt:lpstr>
      <vt:lpstr>Reference /2</vt:lpstr>
      <vt:lpstr>Reference /3</vt:lpstr>
      <vt:lpstr>Reference /4</vt:lpstr>
      <vt:lpstr>Reference /5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Keyword Search on Structured and Semi-Structured Data</dc:title>
  <cp:lastModifiedBy>weiw</cp:lastModifiedBy>
  <cp:revision>1</cp:revision>
  <dcterms:created xsi:type="dcterms:W3CDTF">2003-03-10T05:32:11Z</dcterms:created>
  <dcterms:modified xsi:type="dcterms:W3CDTF">2009-07-15T19:12:18Z</dcterms:modified>
</cp:coreProperties>
</file>